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87" r:id="rId2"/>
    <p:sldId id="257" r:id="rId3"/>
    <p:sldId id="301" r:id="rId4"/>
    <p:sldId id="326" r:id="rId5"/>
    <p:sldId id="327" r:id="rId6"/>
    <p:sldId id="328" r:id="rId7"/>
    <p:sldId id="334" r:id="rId8"/>
    <p:sldId id="303" r:id="rId9"/>
    <p:sldId id="330" r:id="rId10"/>
    <p:sldId id="331" r:id="rId11"/>
    <p:sldId id="332" r:id="rId12"/>
    <p:sldId id="333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80458"/>
  </p:normalViewPr>
  <p:slideViewPr>
    <p:cSldViewPr snapToGrid="0" snapToObjects="1">
      <p:cViewPr varScale="1">
        <p:scale>
          <a:sx n="82" d="100"/>
          <a:sy n="82" d="100"/>
        </p:scale>
        <p:origin x="17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87" d="100"/>
          <a:sy n="87" d="100"/>
        </p:scale>
        <p:origin x="2616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EEEAB3B-066C-EB4A-8E31-114D29BA0D5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BB52505-39BF-064B-A8E2-5F7596191E5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A2339-3DCE-9B47-A3AC-546444814E1B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B00AA0-BA5E-F74B-87E3-A71E96874F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8B1816-2EB1-F744-8512-87FC6B09011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C392E5-4F84-1B42-A588-27EE5082F6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7680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E98920-1C33-884F-8168-F8F00F2913FF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4DD6F-6D02-7346-A463-080E877368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9660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4DD6F-6D02-7346-A463-080E877368C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5778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First of all, what is a plugin? These are development tools and Most IDEs, such as Eclipse, are extensible through the use of plug-ins.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first topic of this video aims to provide an explanation of plugins, in general.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second topic looks at Eclipse’s MarketPlace and  how to acquire plugins.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last topic, I will demo the plugin windowbuilder, which you will be using in your first assignment for the course.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So, let’s get started.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4DD6F-6D02-7346-A463-080E877368C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4146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TIP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Data is private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Implementation is hidden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4DD6F-6D02-7346-A463-080E877368C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9574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/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TIP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Data is private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0000"/>
                </a:solidFill>
                <a:effectLst/>
                <a:latin typeface="Times" pitchFamily="2" charset="0"/>
              </a:rPr>
              <a:t>Implementation is hidden</a:t>
            </a:r>
          </a:p>
          <a:p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34DD6F-6D02-7346-A463-080E877368C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47406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9603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72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8606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6049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6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572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879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537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5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0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57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44F02-DC25-DA42-BC33-25480307E694}" type="datetimeFigureOut">
              <a:rPr lang="en-US" smtClean="0"/>
              <a:t>9/4/22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160779-1573-1A4A-9536-36FA0C4D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675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6D6AA-3B89-3E46-B634-6855E54C5A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45646" y="3955659"/>
            <a:ext cx="3483937" cy="987816"/>
          </a:xfrm>
        </p:spPr>
        <p:txBody>
          <a:bodyPr anchor="b">
            <a:normAutofit fontScale="90000"/>
          </a:bodyPr>
          <a:lstStyle/>
          <a:p>
            <a:pPr algn="l"/>
            <a:br>
              <a:rPr lang="en-US" sz="3800" dirty="0"/>
            </a:br>
            <a:r>
              <a:rPr lang="en-US" sz="3800" dirty="0"/>
              <a:t>Software Engineering</a:t>
            </a:r>
            <a:br>
              <a:rPr lang="en-US" sz="3800" dirty="0"/>
            </a:br>
            <a:br>
              <a:rPr lang="en-US" sz="3800"/>
            </a:br>
            <a:r>
              <a:rPr lang="en-US" sz="3800"/>
              <a:t>OOP</a:t>
            </a:r>
            <a:br>
              <a:rPr lang="en-US" sz="3800"/>
            </a:br>
            <a:r>
              <a:rPr lang="en-US" sz="3800"/>
              <a:t>Tools </a:t>
            </a:r>
            <a:r>
              <a:rPr lang="en-US" sz="3800" dirty="0"/>
              <a:t>of the Trade</a:t>
            </a: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4629586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 descr="Plugins - Programs And Services Icon | Transparent PNG Download ...">
            <a:extLst>
              <a:ext uri="{FF2B5EF4-FFF2-40B4-BE49-F238E27FC236}">
                <a16:creationId xmlns:a16="http://schemas.microsoft.com/office/drawing/2014/main" id="{ACEE8796-1152-244F-AF17-B47D7E15D75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239" r="17693" b="1"/>
          <a:stretch/>
        </p:blipFill>
        <p:spPr bwMode="auto">
          <a:xfrm>
            <a:off x="20" y="10"/>
            <a:ext cx="4518095" cy="6857990"/>
          </a:xfrm>
          <a:custGeom>
            <a:avLst/>
            <a:gdLst/>
            <a:ahLst/>
            <a:cxnLst/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20675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E9AF15-A188-BD2C-C96A-E102E1B5E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Creating a launch icon for an application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9914E-9203-2949-798B-2C90646035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Running a Java app from command prompt or from IDE is only practical for programmers.  </a:t>
            </a:r>
          </a:p>
          <a:p>
            <a:r>
              <a:rPr lang="en-US" dirty="0"/>
              <a:t> Always create a Desktop  icon to launch a Java GUI App. </a:t>
            </a:r>
          </a:p>
          <a:p>
            <a:r>
              <a:rPr lang="en-US" dirty="0"/>
              <a:t>Use a “runnable JAR” file.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0490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8DCC-0D41-2514-B856-D9EB0A2D9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Runnable JAR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DE409-94FA-6DE7-5248-6A9628C5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4357688" cy="435133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JAR is an acronym that stands for Java Archive.  </a:t>
            </a:r>
          </a:p>
          <a:p>
            <a:r>
              <a:rPr lang="en-US" dirty="0"/>
              <a:t>A JAR is a packaged file that contains all the files that makeup a project.  This includes the compressed versions of .class files, audio files, image files or directories. </a:t>
            </a:r>
          </a:p>
          <a:p>
            <a:r>
              <a:rPr lang="en-US" dirty="0"/>
              <a:t>The runnable jar contains a MANIFEST.MF file, which defines the Main class to be executed when the JAR is run. ... With a runnable JAR, there is a manifest file that will hold that information so you can just type java -jar </a:t>
            </a:r>
            <a:r>
              <a:rPr lang="en-US" dirty="0" err="1"/>
              <a:t>myRunnable.jar</a:t>
            </a:r>
            <a:r>
              <a:rPr lang="en-US" dirty="0"/>
              <a:t> , or simply double click it.</a:t>
            </a:r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EE0A8C6-4E44-E3D0-AFAC-2BFCA6E937D1}"/>
              </a:ext>
            </a:extLst>
          </p:cNvPr>
          <p:cNvSpPr txBox="1"/>
          <p:nvPr/>
        </p:nvSpPr>
        <p:spPr>
          <a:xfrm>
            <a:off x="5929312" y="3433643"/>
            <a:ext cx="2886075" cy="1328023"/>
          </a:xfrm>
          <a:prstGeom prst="wedgeRoundRectCallout">
            <a:avLst>
              <a:gd name="adj1" fmla="val -109140"/>
              <a:gd name="adj2" fmla="val -51432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The .class files contain compiled Java code, which is executable by the Java Virtual Machine. </a:t>
            </a:r>
          </a:p>
        </p:txBody>
      </p:sp>
    </p:spTree>
    <p:extLst>
      <p:ext uri="{BB962C8B-B14F-4D97-AF65-F5344CB8AC3E}">
        <p14:creationId xmlns:p14="http://schemas.microsoft.com/office/powerpoint/2010/main" val="792776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88DCC-0D41-2514-B856-D9EB0A2D98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6"/>
            <a:ext cx="9144000" cy="1325563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Creating a Runnable JAR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0DE409-94FA-6DE7-5248-6A9628C52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825625"/>
            <a:ext cx="758666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Step 1: </a:t>
            </a:r>
          </a:p>
          <a:p>
            <a:pPr marL="0" indent="0">
              <a:buNone/>
            </a:pPr>
            <a:r>
              <a:rPr lang="en-US" dirty="0"/>
              <a:t>       Implement and test the GUI application.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Step 2: </a:t>
            </a:r>
          </a:p>
          <a:p>
            <a:pPr marL="0" indent="0">
              <a:buNone/>
            </a:pPr>
            <a:r>
              <a:rPr lang="en-US" dirty="0"/>
              <a:t>       Export as a Java -&gt; Runnable JAR file.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7B35C6-2427-64AE-9993-E180A036E280}"/>
              </a:ext>
            </a:extLst>
          </p:cNvPr>
          <p:cNvSpPr txBox="1"/>
          <p:nvPr/>
        </p:nvSpPr>
        <p:spPr>
          <a:xfrm>
            <a:off x="5143500" y="5304630"/>
            <a:ext cx="2886075" cy="1021556"/>
          </a:xfrm>
          <a:prstGeom prst="wedgeRoundRectCallout">
            <a:avLst>
              <a:gd name="adj1" fmla="val -159635"/>
              <a:gd name="adj2" fmla="val -93390"/>
              <a:gd name="adj3" fmla="val 16667"/>
            </a:avLst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dirty="0"/>
              <a:t>Right-click the application and choose Export from the drop-down menu.</a:t>
            </a:r>
          </a:p>
        </p:txBody>
      </p:sp>
    </p:spTree>
    <p:extLst>
      <p:ext uri="{BB962C8B-B14F-4D97-AF65-F5344CB8AC3E}">
        <p14:creationId xmlns:p14="http://schemas.microsoft.com/office/powerpoint/2010/main" val="2324910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9656" y="0"/>
            <a:ext cx="7824687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1206" y="0"/>
            <a:ext cx="7441587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6546B7-1F0E-4141-87EC-9FF0A2B6F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33360" y="365760"/>
            <a:ext cx="5677279" cy="12882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Topics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8458FC3-E0C4-AD4A-B72A-51BDCDE481AE}"/>
              </a:ext>
            </a:extLst>
          </p:cNvPr>
          <p:cNvSpPr/>
          <p:nvPr/>
        </p:nvSpPr>
        <p:spPr>
          <a:xfrm>
            <a:off x="1624175" y="1956816"/>
            <a:ext cx="6860167" cy="402488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marL="385763" indent="-228600" defTabSz="91440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endParaRPr lang="en-US" sz="2100" dirty="0"/>
          </a:p>
          <a:p>
            <a:pPr marL="157163" defTabSz="914400">
              <a:lnSpc>
                <a:spcPct val="90000"/>
              </a:lnSpc>
              <a:spcAft>
                <a:spcPts val="450"/>
              </a:spcAft>
            </a:pPr>
            <a:r>
              <a:rPr lang="en-US" sz="2100" dirty="0"/>
              <a:t>Practice Problem</a:t>
            </a:r>
          </a:p>
          <a:p>
            <a:pPr marL="385763" indent="-228600" defTabSz="91440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2100" dirty="0"/>
              <a:t>OOP Analysis Review</a:t>
            </a:r>
          </a:p>
          <a:p>
            <a:pPr marL="385763" indent="-228600" defTabSz="914400">
              <a:lnSpc>
                <a:spcPct val="90000"/>
              </a:lnSpc>
              <a:spcAft>
                <a:spcPts val="450"/>
              </a:spcAft>
              <a:buFont typeface="Arial" panose="020B0604020202020204" pitchFamily="34" charset="0"/>
              <a:buChar char="•"/>
            </a:pPr>
            <a:r>
              <a:rPr lang="en-US" sz="2100" dirty="0" err="1"/>
              <a:t>WindowBuilder</a:t>
            </a:r>
            <a:br>
              <a:rPr lang="en-US" sz="2100" dirty="0"/>
            </a:b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5748227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183356" y="1928731"/>
            <a:ext cx="3333749" cy="2624327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A76086-D6FE-C45E-7814-6325D3477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525" y="1967266"/>
            <a:ext cx="1971675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Create a GUI app.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397535-134D-705E-F5B9-2518FC3BA9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2987" y="1800467"/>
            <a:ext cx="5085525" cy="3254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7737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E4ED9-A9CB-22F5-6C36-8E31E084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OOP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6E5B18-F132-641A-A714-D8CC2E85A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OOP is Object-Oriented Programming.</a:t>
            </a:r>
          </a:p>
          <a:p>
            <a:endParaRPr lang="en-US" dirty="0"/>
          </a:p>
          <a:p>
            <a:r>
              <a:rPr lang="en-US" dirty="0"/>
              <a:t>OOP provides a natural way to divide an application into small reusable pieces, called objects. 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class</a:t>
            </a:r>
            <a:r>
              <a:rPr lang="en-US" dirty="0"/>
              <a:t> is a blueprint that defines objects of a certain kind.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700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F8620-E916-4409-F6B1-FBC40B2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91090"/>
            <a:ext cx="78866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B7B02-03F0-EE69-ABBF-635DAEFD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35726"/>
            <a:ext cx="7886699" cy="4206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 the classes used for this application.</a:t>
            </a:r>
          </a:p>
        </p:txBody>
      </p:sp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040A672-0756-4D8C-92D8-CB45F8E1C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2667" y="1863801"/>
            <a:ext cx="6938664" cy="444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67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F8620-E916-4409-F6B1-FBC40B2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291090"/>
            <a:ext cx="78866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47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B7B02-03F0-EE69-ABBF-635DAEFD6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1335726"/>
            <a:ext cx="7886699" cy="420624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Name the classes used for this application.</a:t>
            </a:r>
          </a:p>
        </p:txBody>
      </p:sp>
      <p:pic>
        <p:nvPicPr>
          <p:cNvPr id="4" name="Picture 3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0040A672-0756-4D8C-92D8-CB45F8E1C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336" y="1868298"/>
            <a:ext cx="6938664" cy="4440746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901B2895-4F00-A983-314E-12F2A483FB63}"/>
              </a:ext>
            </a:extLst>
          </p:cNvPr>
          <p:cNvSpPr txBox="1">
            <a:spLocks/>
          </p:cNvSpPr>
          <p:nvPr/>
        </p:nvSpPr>
        <p:spPr>
          <a:xfrm>
            <a:off x="412946" y="4705162"/>
            <a:ext cx="1379445" cy="58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Fraction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A23E3E7-5CE5-0149-F47A-59106D9D550A}"/>
              </a:ext>
            </a:extLst>
          </p:cNvPr>
          <p:cNvSpPr txBox="1">
            <a:spLocks/>
          </p:cNvSpPr>
          <p:nvPr/>
        </p:nvSpPr>
        <p:spPr>
          <a:xfrm>
            <a:off x="0" y="2178259"/>
            <a:ext cx="2508997" cy="15057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 err="1"/>
              <a:t>MyMain</a:t>
            </a:r>
            <a:r>
              <a:rPr lang="en-US" sz="2400" dirty="0"/>
              <a:t>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2400" dirty="0"/>
              <a:t>(User interface)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17DC88-49AF-BB28-53BB-E0CBB3A527EF}"/>
              </a:ext>
            </a:extLst>
          </p:cNvPr>
          <p:cNvCxnSpPr/>
          <p:nvPr/>
        </p:nvCxnSpPr>
        <p:spPr>
          <a:xfrm>
            <a:off x="2205336" y="2438400"/>
            <a:ext cx="11295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AA690A9-E949-750A-58A3-61EE4D725020}"/>
              </a:ext>
            </a:extLst>
          </p:cNvPr>
          <p:cNvCxnSpPr>
            <a:cxnSpLocks/>
          </p:cNvCxnSpPr>
          <p:nvPr/>
        </p:nvCxnSpPr>
        <p:spPr>
          <a:xfrm flipV="1">
            <a:off x="1739172" y="3684002"/>
            <a:ext cx="3298993" cy="11927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FAF33A3-DD0C-52E6-E130-49208CACC36B}"/>
              </a:ext>
            </a:extLst>
          </p:cNvPr>
          <p:cNvCxnSpPr>
            <a:cxnSpLocks/>
          </p:cNvCxnSpPr>
          <p:nvPr/>
        </p:nvCxnSpPr>
        <p:spPr>
          <a:xfrm flipV="1">
            <a:off x="1792391" y="3917084"/>
            <a:ext cx="3227844" cy="9597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23AC14D-E7F1-3D8F-6C82-0A601288E9B8}"/>
              </a:ext>
            </a:extLst>
          </p:cNvPr>
          <p:cNvCxnSpPr>
            <a:cxnSpLocks/>
          </p:cNvCxnSpPr>
          <p:nvPr/>
        </p:nvCxnSpPr>
        <p:spPr>
          <a:xfrm flipV="1">
            <a:off x="1792391" y="4580472"/>
            <a:ext cx="3245774" cy="2963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842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lowchart: Document 26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8631" y="0"/>
            <a:ext cx="2436019" cy="3400426"/>
          </a:xfrm>
          <a:prstGeom prst="flowChartDocument">
            <a:avLst/>
          </a:prstGeom>
          <a:solidFill>
            <a:srgbClr val="50403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3F8620-E916-4409-F6B1-FBC40B236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71162"/>
            <a:ext cx="2130136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Structure for this App</a:t>
            </a:r>
          </a:p>
        </p:txBody>
      </p:sp>
      <p:pic>
        <p:nvPicPr>
          <p:cNvPr id="17" name="Picture 16" descr="Application&#10;&#10;Description automatically generated with medium confidence">
            <a:extLst>
              <a:ext uri="{FF2B5EF4-FFF2-40B4-BE49-F238E27FC236}">
                <a16:creationId xmlns:a16="http://schemas.microsoft.com/office/drawing/2014/main" id="{C92F3B9D-4FAB-3496-209C-AA21BEAB4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4697" y="1485474"/>
            <a:ext cx="5957427" cy="4140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42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38AB3-67B4-0D41-A108-64397C94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8984" y="728105"/>
            <a:ext cx="7372350" cy="50029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8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Design the Fraction Class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-1"/>
            <a:ext cx="2521551" cy="2522848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C6654F2F-3168-036A-4803-7684AE05D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73" y="159542"/>
            <a:ext cx="1692466" cy="113712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B74C90B-0D53-F13F-B638-EF3012DED35A}"/>
              </a:ext>
            </a:extLst>
          </p:cNvPr>
          <p:cNvSpPr txBox="1">
            <a:spLocks/>
          </p:cNvSpPr>
          <p:nvPr/>
        </p:nvSpPr>
        <p:spPr>
          <a:xfrm>
            <a:off x="1779307" y="1576705"/>
            <a:ext cx="5036909" cy="3227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r>
              <a:rPr lang="en-US" dirty="0">
                <a:solidFill>
                  <a:schemeClr val="tx2"/>
                </a:solidFill>
              </a:rPr>
              <a:t>Data members</a:t>
            </a:r>
          </a:p>
          <a:p>
            <a:pPr marL="0"/>
            <a:r>
              <a:rPr lang="en-US" dirty="0">
                <a:solidFill>
                  <a:schemeClr val="tx2"/>
                </a:solidFill>
              </a:rPr>
              <a:t>Constructor(s)</a:t>
            </a:r>
          </a:p>
          <a:p>
            <a:pPr marL="0"/>
            <a:r>
              <a:rPr lang="en-US" dirty="0">
                <a:solidFill>
                  <a:schemeClr val="tx2"/>
                </a:solidFill>
              </a:rPr>
              <a:t>Setters &amp; Getters</a:t>
            </a:r>
          </a:p>
          <a:p>
            <a:pPr marL="0"/>
            <a:r>
              <a:rPr lang="en-US" dirty="0">
                <a:solidFill>
                  <a:schemeClr val="tx2"/>
                </a:solidFill>
              </a:rPr>
              <a:t>Additional functionality</a:t>
            </a:r>
          </a:p>
          <a:p>
            <a:pPr marL="0"/>
            <a:endParaRPr lang="en-US" dirty="0">
              <a:solidFill>
                <a:schemeClr val="tx2"/>
              </a:solidFill>
            </a:endParaRP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7370569" y="5084569"/>
            <a:ext cx="2151670" cy="1395192"/>
            <a:chOff x="-305" y="-4155"/>
            <a:chExt cx="2514948" cy="2174333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3875714-4BD4-1F84-AB7D-285D3B2E4395}"/>
              </a:ext>
            </a:extLst>
          </p:cNvPr>
          <p:cNvSpPr txBox="1"/>
          <p:nvPr/>
        </p:nvSpPr>
        <p:spPr>
          <a:xfrm>
            <a:off x="1254990" y="5152632"/>
            <a:ext cx="4572000" cy="1123712"/>
          </a:xfrm>
          <a:prstGeom prst="wedgeRoundRectCallout">
            <a:avLst>
              <a:gd name="adj1" fmla="val -24326"/>
              <a:gd name="adj2" fmla="val -136574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l"/>
            <a:endParaRPr lang="en-US" sz="2000" b="0" i="0" dirty="0">
              <a:solidFill>
                <a:srgbClr val="000000"/>
              </a:solidFill>
              <a:effectLst/>
              <a:latin typeface="Times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mes" pitchFamily="2" charset="0"/>
              </a:rPr>
              <a:t>Data is private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2000" b="0" i="0" dirty="0">
                <a:solidFill>
                  <a:srgbClr val="000000"/>
                </a:solidFill>
                <a:effectLst/>
                <a:latin typeface="Times" pitchFamily="2" charset="0"/>
              </a:rPr>
              <a:t>Implementation is hidden</a:t>
            </a:r>
          </a:p>
        </p:txBody>
      </p:sp>
    </p:spTree>
    <p:extLst>
      <p:ext uri="{BB962C8B-B14F-4D97-AF65-F5344CB8AC3E}">
        <p14:creationId xmlns:p14="http://schemas.microsoft.com/office/powerpoint/2010/main" val="189493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D1942232-83D0-49E2-AF9B-1F97E3C1EF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77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9E70D72-6E23-4015-A4A6-85C120C191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" y="0"/>
            <a:ext cx="914377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4238AB3-67B4-0D41-A108-64397C940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650" y="240549"/>
            <a:ext cx="7372350" cy="50029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8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Fraction Class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28A977F-B603-4D81-B0FC-C8DE048A7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28" y="-1"/>
            <a:ext cx="2521551" cy="2522848"/>
            <a:chOff x="-305" y="-1"/>
            <a:chExt cx="3832880" cy="2876136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183CE8C-E039-4B2F-A36E-5FD5CD5DE1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3815424" cy="2653659"/>
            </a:xfrm>
            <a:custGeom>
              <a:avLst/>
              <a:gdLst>
                <a:gd name="connsiteX0" fmla="*/ 3203055 w 3815424"/>
                <a:gd name="connsiteY0" fmla="*/ 0 h 2653659"/>
                <a:gd name="connsiteX1" fmla="*/ 3815424 w 3815424"/>
                <a:gd name="connsiteY1" fmla="*/ 0 h 2653659"/>
                <a:gd name="connsiteX2" fmla="*/ 3801025 w 3815424"/>
                <a:gd name="connsiteY2" fmla="*/ 214243 h 2653659"/>
                <a:gd name="connsiteX3" fmla="*/ 587142 w 3815424"/>
                <a:gd name="connsiteY3" fmla="*/ 2653659 h 2653659"/>
                <a:gd name="connsiteX4" fmla="*/ 53389 w 3815424"/>
                <a:gd name="connsiteY4" fmla="*/ 2605041 h 2653659"/>
                <a:gd name="connsiteX5" fmla="*/ 0 w 3815424"/>
                <a:gd name="connsiteY5" fmla="*/ 2593136 h 2653659"/>
                <a:gd name="connsiteX6" fmla="*/ 0 w 3815424"/>
                <a:gd name="connsiteY6" fmla="*/ 1994836 h 2653659"/>
                <a:gd name="connsiteX7" fmla="*/ 159710 w 3815424"/>
                <a:gd name="connsiteY7" fmla="*/ 2035054 h 2653659"/>
                <a:gd name="connsiteX8" fmla="*/ 587142 w 3815424"/>
                <a:gd name="connsiteY8" fmla="*/ 2075152 h 2653659"/>
                <a:gd name="connsiteX9" fmla="*/ 1549283 w 3815424"/>
                <a:gd name="connsiteY9" fmla="*/ 1900153 h 2653659"/>
                <a:gd name="connsiteX10" fmla="*/ 2406698 w 3815424"/>
                <a:gd name="connsiteY10" fmla="*/ 1418450 h 2653659"/>
                <a:gd name="connsiteX11" fmla="*/ 2996069 w 3815424"/>
                <a:gd name="connsiteY11" fmla="*/ 728678 h 2653659"/>
                <a:gd name="connsiteX12" fmla="*/ 3193967 w 3815424"/>
                <a:gd name="connsiteY12" fmla="*/ 137719 h 2653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59">
                  <a:moveTo>
                    <a:pt x="3203055" y="0"/>
                  </a:moveTo>
                  <a:lnTo>
                    <a:pt x="3815424" y="0"/>
                  </a:lnTo>
                  <a:lnTo>
                    <a:pt x="3801025" y="214243"/>
                  </a:lnTo>
                  <a:cubicBezTo>
                    <a:pt x="3616317" y="1584467"/>
                    <a:pt x="2091637" y="2653659"/>
                    <a:pt x="587142" y="2653659"/>
                  </a:cubicBezTo>
                  <a:cubicBezTo>
                    <a:pt x="400192" y="2653659"/>
                    <a:pt x="222112" y="2636953"/>
                    <a:pt x="53389" y="2605041"/>
                  </a:cubicBezTo>
                  <a:lnTo>
                    <a:pt x="0" y="2593136"/>
                  </a:lnTo>
                  <a:lnTo>
                    <a:pt x="0" y="1994836"/>
                  </a:lnTo>
                  <a:lnTo>
                    <a:pt x="159710" y="2035054"/>
                  </a:lnTo>
                  <a:cubicBezTo>
                    <a:pt x="295467" y="2061726"/>
                    <a:pt x="438268" y="2075152"/>
                    <a:pt x="587142" y="2075152"/>
                  </a:cubicBezTo>
                  <a:cubicBezTo>
                    <a:pt x="901731" y="2075152"/>
                    <a:pt x="1234490" y="2014697"/>
                    <a:pt x="1549283" y="1900153"/>
                  </a:cubicBezTo>
                  <a:cubicBezTo>
                    <a:pt x="1860709" y="1786959"/>
                    <a:pt x="2157231" y="1620350"/>
                    <a:pt x="2406698" y="1418450"/>
                  </a:cubicBezTo>
                  <a:cubicBezTo>
                    <a:pt x="2655859" y="1216840"/>
                    <a:pt x="2859596" y="978302"/>
                    <a:pt x="2996069" y="728678"/>
                  </a:cubicBezTo>
                  <a:cubicBezTo>
                    <a:pt x="3101178" y="536396"/>
                    <a:pt x="3167417" y="338366"/>
                    <a:pt x="3193967" y="13771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3EB77281-FAB4-40D0-B3F3-264EC4AB20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15424" cy="2653660"/>
            </a:xfrm>
            <a:custGeom>
              <a:avLst/>
              <a:gdLst>
                <a:gd name="connsiteX0" fmla="*/ 3305038 w 3815424"/>
                <a:gd name="connsiteY0" fmla="*/ 0 h 2653660"/>
                <a:gd name="connsiteX1" fmla="*/ 3815424 w 3815424"/>
                <a:gd name="connsiteY1" fmla="*/ 0 h 2653660"/>
                <a:gd name="connsiteX2" fmla="*/ 3801025 w 3815424"/>
                <a:gd name="connsiteY2" fmla="*/ 214244 h 2653660"/>
                <a:gd name="connsiteX3" fmla="*/ 587142 w 3815424"/>
                <a:gd name="connsiteY3" fmla="*/ 2653660 h 2653660"/>
                <a:gd name="connsiteX4" fmla="*/ 53389 w 3815424"/>
                <a:gd name="connsiteY4" fmla="*/ 2605042 h 2653660"/>
                <a:gd name="connsiteX5" fmla="*/ 0 w 3815424"/>
                <a:gd name="connsiteY5" fmla="*/ 2593137 h 2653660"/>
                <a:gd name="connsiteX6" fmla="*/ 0 w 3815424"/>
                <a:gd name="connsiteY6" fmla="*/ 2094444 h 2653660"/>
                <a:gd name="connsiteX7" fmla="*/ 137675 w 3815424"/>
                <a:gd name="connsiteY7" fmla="*/ 2129195 h 2653660"/>
                <a:gd name="connsiteX8" fmla="*/ 587142 w 3815424"/>
                <a:gd name="connsiteY8" fmla="*/ 2171571 h 2653660"/>
                <a:gd name="connsiteX9" fmla="*/ 1585826 w 3815424"/>
                <a:gd name="connsiteY9" fmla="*/ 1990112 h 2653660"/>
                <a:gd name="connsiteX10" fmla="*/ 2473046 w 3815424"/>
                <a:gd name="connsiteY10" fmla="*/ 1491633 h 2653660"/>
                <a:gd name="connsiteX11" fmla="*/ 3086710 w 3815424"/>
                <a:gd name="connsiteY11" fmla="*/ 772838 h 2653660"/>
                <a:gd name="connsiteX12" fmla="*/ 3295217 w 3815424"/>
                <a:gd name="connsiteY12" fmla="*/ 149229 h 26536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815424" h="2653660">
                  <a:moveTo>
                    <a:pt x="3305038" y="0"/>
                  </a:moveTo>
                  <a:lnTo>
                    <a:pt x="3815424" y="0"/>
                  </a:lnTo>
                  <a:lnTo>
                    <a:pt x="3801025" y="214244"/>
                  </a:lnTo>
                  <a:cubicBezTo>
                    <a:pt x="3616317" y="1584467"/>
                    <a:pt x="2091637" y="2653660"/>
                    <a:pt x="587142" y="2653660"/>
                  </a:cubicBezTo>
                  <a:cubicBezTo>
                    <a:pt x="400192" y="2653660"/>
                    <a:pt x="222112" y="2636954"/>
                    <a:pt x="53389" y="2605042"/>
                  </a:cubicBezTo>
                  <a:lnTo>
                    <a:pt x="0" y="2593137"/>
                  </a:lnTo>
                  <a:lnTo>
                    <a:pt x="0" y="2094444"/>
                  </a:lnTo>
                  <a:lnTo>
                    <a:pt x="137675" y="2129195"/>
                  </a:lnTo>
                  <a:cubicBezTo>
                    <a:pt x="280616" y="2157374"/>
                    <a:pt x="430766" y="2171571"/>
                    <a:pt x="587142" y="2171571"/>
                  </a:cubicBezTo>
                  <a:cubicBezTo>
                    <a:pt x="918879" y="2171571"/>
                    <a:pt x="1254904" y="2110634"/>
                    <a:pt x="1585826" y="1990112"/>
                  </a:cubicBezTo>
                  <a:cubicBezTo>
                    <a:pt x="1908071" y="1873061"/>
                    <a:pt x="2214800" y="1700666"/>
                    <a:pt x="2473046" y="1491633"/>
                  </a:cubicBezTo>
                  <a:cubicBezTo>
                    <a:pt x="2735782" y="1279031"/>
                    <a:pt x="2942276" y="1037118"/>
                    <a:pt x="3086710" y="772838"/>
                  </a:cubicBezTo>
                  <a:cubicBezTo>
                    <a:pt x="3197408" y="570216"/>
                    <a:pt x="3267226" y="361248"/>
                    <a:pt x="3295217" y="14922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815E59F3-75FC-494F-8737-5F00A4964F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1"/>
              <a:ext cx="3815986" cy="2675935"/>
            </a:xfrm>
            <a:custGeom>
              <a:avLst/>
              <a:gdLst>
                <a:gd name="connsiteX0" fmla="*/ 3648768 w 3815986"/>
                <a:gd name="connsiteY0" fmla="*/ 0 h 2675935"/>
                <a:gd name="connsiteX1" fmla="*/ 3815986 w 3815986"/>
                <a:gd name="connsiteY1" fmla="*/ 0 h 2675935"/>
                <a:gd name="connsiteX2" fmla="*/ 3804695 w 3815986"/>
                <a:gd name="connsiteY2" fmla="*/ 200084 h 2675935"/>
                <a:gd name="connsiteX3" fmla="*/ 3762590 w 3815986"/>
                <a:gd name="connsiteY3" fmla="*/ 455543 h 2675935"/>
                <a:gd name="connsiteX4" fmla="*/ 3592332 w 3815986"/>
                <a:gd name="connsiteY4" fmla="*/ 947274 h 2675935"/>
                <a:gd name="connsiteX5" fmla="*/ 2953967 w 3815986"/>
                <a:gd name="connsiteY5" fmla="*/ 1782349 h 2675935"/>
                <a:gd name="connsiteX6" fmla="*/ 2530669 w 3815986"/>
                <a:gd name="connsiteY6" fmla="*/ 2109494 h 2675935"/>
                <a:gd name="connsiteX7" fmla="*/ 2057561 w 3815986"/>
                <a:gd name="connsiteY7" fmla="*/ 2369245 h 2675935"/>
                <a:gd name="connsiteX8" fmla="*/ 1007330 w 3815986"/>
                <a:gd name="connsiteY8" fmla="*/ 2655701 h 2675935"/>
                <a:gd name="connsiteX9" fmla="*/ 732765 w 3815986"/>
                <a:gd name="connsiteY9" fmla="*/ 2674696 h 2675935"/>
                <a:gd name="connsiteX10" fmla="*/ 457666 w 3815986"/>
                <a:gd name="connsiteY10" fmla="*/ 2670839 h 2675935"/>
                <a:gd name="connsiteX11" fmla="*/ 183574 w 3815986"/>
                <a:gd name="connsiteY11" fmla="*/ 2643312 h 2675935"/>
                <a:gd name="connsiteX12" fmla="*/ 0 w 3815986"/>
                <a:gd name="connsiteY12" fmla="*/ 2607798 h 2675935"/>
                <a:gd name="connsiteX13" fmla="*/ 0 w 3815986"/>
                <a:gd name="connsiteY13" fmla="*/ 2356652 h 2675935"/>
                <a:gd name="connsiteX14" fmla="*/ 222195 w 3815986"/>
                <a:gd name="connsiteY14" fmla="*/ 2396940 h 2675935"/>
                <a:gd name="connsiteX15" fmla="*/ 472364 w 3815986"/>
                <a:gd name="connsiteY15" fmla="*/ 2419092 h 2675935"/>
                <a:gd name="connsiteX16" fmla="*/ 974972 w 3815986"/>
                <a:gd name="connsiteY16" fmla="*/ 2402122 h 2675935"/>
                <a:gd name="connsiteX17" fmla="*/ 1468292 w 3815986"/>
                <a:gd name="connsiteY17" fmla="*/ 2304162 h 2675935"/>
                <a:gd name="connsiteX18" fmla="*/ 1940176 w 3815986"/>
                <a:gd name="connsiteY18" fmla="*/ 2133695 h 2675935"/>
                <a:gd name="connsiteX19" fmla="*/ 2783403 w 3815986"/>
                <a:gd name="connsiteY19" fmla="*/ 1609954 h 2675935"/>
                <a:gd name="connsiteX20" fmla="*/ 3128104 w 3815986"/>
                <a:gd name="connsiteY20" fmla="*/ 1260439 h 2675935"/>
                <a:gd name="connsiteX21" fmla="*/ 3400639 w 3815986"/>
                <a:gd name="connsiteY21" fmla="*/ 859052 h 2675935"/>
                <a:gd name="connsiteX22" fmla="*/ 3585595 w 3815986"/>
                <a:gd name="connsiteY22" fmla="*/ 415336 h 2675935"/>
                <a:gd name="connsiteX23" fmla="*/ 3635918 w 3815986"/>
                <a:gd name="connsiteY23" fmla="*/ 181137 h 26759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815986" h="2675935">
                  <a:moveTo>
                    <a:pt x="3648768" y="0"/>
                  </a:moveTo>
                  <a:lnTo>
                    <a:pt x="3815986" y="0"/>
                  </a:lnTo>
                  <a:lnTo>
                    <a:pt x="3804695" y="200084"/>
                  </a:lnTo>
                  <a:cubicBezTo>
                    <a:pt x="3795228" y="285751"/>
                    <a:pt x="3781167" y="371032"/>
                    <a:pt x="3762590" y="455543"/>
                  </a:cubicBezTo>
                  <a:cubicBezTo>
                    <a:pt x="3725537" y="624467"/>
                    <a:pt x="3668784" y="790112"/>
                    <a:pt x="3592332" y="947274"/>
                  </a:cubicBezTo>
                  <a:cubicBezTo>
                    <a:pt x="3438712" y="1261596"/>
                    <a:pt x="3216091" y="1542847"/>
                    <a:pt x="2953967" y="1782349"/>
                  </a:cubicBezTo>
                  <a:cubicBezTo>
                    <a:pt x="2822599" y="1902099"/>
                    <a:pt x="2680615" y="2011341"/>
                    <a:pt x="2530669" y="2109494"/>
                  </a:cubicBezTo>
                  <a:cubicBezTo>
                    <a:pt x="2380520" y="2207551"/>
                    <a:pt x="2222510" y="2294906"/>
                    <a:pt x="2057561" y="2369245"/>
                  </a:cubicBezTo>
                  <a:cubicBezTo>
                    <a:pt x="1727252" y="2516859"/>
                    <a:pt x="1371629" y="2614434"/>
                    <a:pt x="1007330" y="2655701"/>
                  </a:cubicBezTo>
                  <a:cubicBezTo>
                    <a:pt x="916281" y="2665873"/>
                    <a:pt x="824568" y="2672188"/>
                    <a:pt x="732765" y="2674696"/>
                  </a:cubicBezTo>
                  <a:cubicBezTo>
                    <a:pt x="640963" y="2677203"/>
                    <a:pt x="549072" y="2675901"/>
                    <a:pt x="457666" y="2670839"/>
                  </a:cubicBezTo>
                  <a:cubicBezTo>
                    <a:pt x="366106" y="2665584"/>
                    <a:pt x="274572" y="2656521"/>
                    <a:pt x="183574" y="2643312"/>
                  </a:cubicBezTo>
                  <a:lnTo>
                    <a:pt x="0" y="2607798"/>
                  </a:lnTo>
                  <a:lnTo>
                    <a:pt x="0" y="2356652"/>
                  </a:lnTo>
                  <a:lnTo>
                    <a:pt x="222195" y="2396940"/>
                  </a:lnTo>
                  <a:cubicBezTo>
                    <a:pt x="304990" y="2407980"/>
                    <a:pt x="388511" y="2415283"/>
                    <a:pt x="472364" y="2419092"/>
                  </a:cubicBezTo>
                  <a:cubicBezTo>
                    <a:pt x="640376" y="2427095"/>
                    <a:pt x="808184" y="2421791"/>
                    <a:pt x="974972" y="2402122"/>
                  </a:cubicBezTo>
                  <a:cubicBezTo>
                    <a:pt x="1141658" y="2382358"/>
                    <a:pt x="1306812" y="2349286"/>
                    <a:pt x="1468292" y="2304162"/>
                  </a:cubicBezTo>
                  <a:cubicBezTo>
                    <a:pt x="1629874" y="2259231"/>
                    <a:pt x="1787475" y="2201091"/>
                    <a:pt x="1940176" y="2133695"/>
                  </a:cubicBezTo>
                  <a:cubicBezTo>
                    <a:pt x="2246498" y="2000349"/>
                    <a:pt x="2532507" y="1823520"/>
                    <a:pt x="2783403" y="1609954"/>
                  </a:cubicBezTo>
                  <a:cubicBezTo>
                    <a:pt x="2908442" y="1502833"/>
                    <a:pt x="3024295" y="1385975"/>
                    <a:pt x="3128104" y="1260439"/>
                  </a:cubicBezTo>
                  <a:cubicBezTo>
                    <a:pt x="3232116" y="1135096"/>
                    <a:pt x="3323881" y="1000689"/>
                    <a:pt x="3400639" y="859052"/>
                  </a:cubicBezTo>
                  <a:cubicBezTo>
                    <a:pt x="3477399" y="717510"/>
                    <a:pt x="3541296" y="569316"/>
                    <a:pt x="3585595" y="415336"/>
                  </a:cubicBezTo>
                  <a:cubicBezTo>
                    <a:pt x="3607796" y="338540"/>
                    <a:pt x="3624638" y="260224"/>
                    <a:pt x="3635918" y="181137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43ADDCFA-B066-4D79-AB71-062E66E58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-1"/>
              <a:ext cx="3832270" cy="2876136"/>
            </a:xfrm>
            <a:custGeom>
              <a:avLst/>
              <a:gdLst>
                <a:gd name="connsiteX0" fmla="*/ 3800718 w 3832270"/>
                <a:gd name="connsiteY0" fmla="*/ 0 h 2876136"/>
                <a:gd name="connsiteX1" fmla="*/ 3832270 w 3832270"/>
                <a:gd name="connsiteY1" fmla="*/ 0 h 2876136"/>
                <a:gd name="connsiteX2" fmla="*/ 3824562 w 3832270"/>
                <a:gd name="connsiteY2" fmla="*/ 143769 h 2876136"/>
                <a:gd name="connsiteX3" fmla="*/ 3628155 w 3832270"/>
                <a:gd name="connsiteY3" fmla="*/ 922055 h 2876136"/>
                <a:gd name="connsiteX4" fmla="*/ 3514853 w 3832270"/>
                <a:gd name="connsiteY4" fmla="*/ 1169078 h 2876136"/>
                <a:gd name="connsiteX5" fmla="*/ 3379198 w 3832270"/>
                <a:gd name="connsiteY5" fmla="*/ 1407037 h 2876136"/>
                <a:gd name="connsiteX6" fmla="*/ 3043787 w 3832270"/>
                <a:gd name="connsiteY6" fmla="*/ 1848342 h 2876136"/>
                <a:gd name="connsiteX7" fmla="*/ 2845661 w 3832270"/>
                <a:gd name="connsiteY7" fmla="*/ 2047444 h 2876136"/>
                <a:gd name="connsiteX8" fmla="*/ 2793197 w 3832270"/>
                <a:gd name="connsiteY8" fmla="*/ 2094689 h 2876136"/>
                <a:gd name="connsiteX9" fmla="*/ 2739710 w 3832270"/>
                <a:gd name="connsiteY9" fmla="*/ 2140969 h 2876136"/>
                <a:gd name="connsiteX10" fmla="*/ 2629166 w 3832270"/>
                <a:gd name="connsiteY10" fmla="*/ 2229867 h 2876136"/>
                <a:gd name="connsiteX11" fmla="*/ 2145952 w 3832270"/>
                <a:gd name="connsiteY11" fmla="*/ 2535994 h 2876136"/>
                <a:gd name="connsiteX12" fmla="*/ 1034987 w 3832270"/>
                <a:gd name="connsiteY12" fmla="*/ 2863910 h 2876136"/>
                <a:gd name="connsiteX13" fmla="*/ 741909 w 3832270"/>
                <a:gd name="connsiteY13" fmla="*/ 2875939 h 2876136"/>
                <a:gd name="connsiteX14" fmla="*/ 450208 w 3832270"/>
                <a:gd name="connsiteY14" fmla="*/ 2857451 h 2876136"/>
                <a:gd name="connsiteX15" fmla="*/ 22215 w 3832270"/>
                <a:gd name="connsiteY15" fmla="*/ 2775923 h 2876136"/>
                <a:gd name="connsiteX16" fmla="*/ 0 w 3832270"/>
                <a:gd name="connsiteY16" fmla="*/ 2769256 h 2876136"/>
                <a:gd name="connsiteX17" fmla="*/ 0 w 3832270"/>
                <a:gd name="connsiteY17" fmla="*/ 2590612 h 2876136"/>
                <a:gd name="connsiteX18" fmla="*/ 199046 w 3832270"/>
                <a:gd name="connsiteY18" fmla="*/ 2627410 h 2876136"/>
                <a:gd name="connsiteX19" fmla="*/ 468174 w 3832270"/>
                <a:gd name="connsiteY19" fmla="*/ 2649670 h 2876136"/>
                <a:gd name="connsiteX20" fmla="*/ 1003650 w 3832270"/>
                <a:gd name="connsiteY20" fmla="*/ 2622480 h 2876136"/>
                <a:gd name="connsiteX21" fmla="*/ 1266489 w 3832270"/>
                <a:gd name="connsiteY21" fmla="*/ 2573982 h 2876136"/>
                <a:gd name="connsiteX22" fmla="*/ 1524223 w 3832270"/>
                <a:gd name="connsiteY22" fmla="*/ 2504657 h 2876136"/>
                <a:gd name="connsiteX23" fmla="*/ 1775731 w 3832270"/>
                <a:gd name="connsiteY23" fmla="*/ 2416243 h 2876136"/>
                <a:gd name="connsiteX24" fmla="*/ 2019789 w 3832270"/>
                <a:gd name="connsiteY24" fmla="*/ 2309412 h 2876136"/>
                <a:gd name="connsiteX25" fmla="*/ 2482486 w 3832270"/>
                <a:gd name="connsiteY25" fmla="*/ 2046962 h 2876136"/>
                <a:gd name="connsiteX26" fmla="*/ 2591908 w 3832270"/>
                <a:gd name="connsiteY26" fmla="*/ 1971371 h 2876136"/>
                <a:gd name="connsiteX27" fmla="*/ 2645702 w 3832270"/>
                <a:gd name="connsiteY27" fmla="*/ 1932321 h 2876136"/>
                <a:gd name="connsiteX28" fmla="*/ 2698779 w 3832270"/>
                <a:gd name="connsiteY28" fmla="*/ 1892309 h 2876136"/>
                <a:gd name="connsiteX29" fmla="*/ 2903537 w 3832270"/>
                <a:gd name="connsiteY29" fmla="*/ 1722516 h 2876136"/>
                <a:gd name="connsiteX30" fmla="*/ 3269061 w 3832270"/>
                <a:gd name="connsiteY30" fmla="*/ 1337327 h 2876136"/>
                <a:gd name="connsiteX31" fmla="*/ 3424928 w 3832270"/>
                <a:gd name="connsiteY31" fmla="*/ 1122508 h 2876136"/>
                <a:gd name="connsiteX32" fmla="*/ 3557622 w 3832270"/>
                <a:gd name="connsiteY32" fmla="*/ 893226 h 2876136"/>
                <a:gd name="connsiteX33" fmla="*/ 3587019 w 3832270"/>
                <a:gd name="connsiteY33" fmla="*/ 833929 h 2876136"/>
                <a:gd name="connsiteX34" fmla="*/ 3601310 w 3832270"/>
                <a:gd name="connsiteY34" fmla="*/ 804040 h 2876136"/>
                <a:gd name="connsiteX35" fmla="*/ 3614885 w 3832270"/>
                <a:gd name="connsiteY35" fmla="*/ 773861 h 2876136"/>
                <a:gd name="connsiteX36" fmla="*/ 3640812 w 3832270"/>
                <a:gd name="connsiteY36" fmla="*/ 713022 h 2876136"/>
                <a:gd name="connsiteX37" fmla="*/ 3665105 w 3832270"/>
                <a:gd name="connsiteY37" fmla="*/ 651506 h 2876136"/>
                <a:gd name="connsiteX38" fmla="*/ 3744110 w 3832270"/>
                <a:gd name="connsiteY38" fmla="*/ 399567 h 2876136"/>
                <a:gd name="connsiteX39" fmla="*/ 3792123 w 3832270"/>
                <a:gd name="connsiteY39" fmla="*/ 140444 h 2876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</a:cxnLst>
              <a:rect l="l" t="t" r="r" b="b"/>
              <a:pathLst>
                <a:path w="3832270" h="2876136">
                  <a:moveTo>
                    <a:pt x="3800718" y="0"/>
                  </a:moveTo>
                  <a:lnTo>
                    <a:pt x="3832270" y="0"/>
                  </a:lnTo>
                  <a:lnTo>
                    <a:pt x="3824562" y="143769"/>
                  </a:lnTo>
                  <a:cubicBezTo>
                    <a:pt x="3797131" y="409191"/>
                    <a:pt x="3730585" y="671345"/>
                    <a:pt x="3628155" y="922055"/>
                  </a:cubicBezTo>
                  <a:cubicBezTo>
                    <a:pt x="3593858" y="1005553"/>
                    <a:pt x="3556704" y="1088280"/>
                    <a:pt x="3514853" y="1169078"/>
                  </a:cubicBezTo>
                  <a:cubicBezTo>
                    <a:pt x="3473616" y="1250166"/>
                    <a:pt x="3428194" y="1329517"/>
                    <a:pt x="3379198" y="1407037"/>
                  </a:cubicBezTo>
                  <a:cubicBezTo>
                    <a:pt x="3281106" y="1561980"/>
                    <a:pt x="3169132" y="1710174"/>
                    <a:pt x="3043787" y="1848342"/>
                  </a:cubicBezTo>
                  <a:cubicBezTo>
                    <a:pt x="2980806" y="1917184"/>
                    <a:pt x="2915071" y="1984001"/>
                    <a:pt x="2845661" y="2047444"/>
                  </a:cubicBezTo>
                  <a:cubicBezTo>
                    <a:pt x="2828411" y="2063450"/>
                    <a:pt x="2811060" y="2079263"/>
                    <a:pt x="2793197" y="2094689"/>
                  </a:cubicBezTo>
                  <a:cubicBezTo>
                    <a:pt x="2775436" y="2110213"/>
                    <a:pt x="2757982" y="2126025"/>
                    <a:pt x="2739710" y="2140969"/>
                  </a:cubicBezTo>
                  <a:cubicBezTo>
                    <a:pt x="2703576" y="2171341"/>
                    <a:pt x="2666524" y="2200749"/>
                    <a:pt x="2629166" y="2229867"/>
                  </a:cubicBezTo>
                  <a:cubicBezTo>
                    <a:pt x="2479015" y="2345569"/>
                    <a:pt x="2316821" y="2448061"/>
                    <a:pt x="2145952" y="2535994"/>
                  </a:cubicBezTo>
                  <a:cubicBezTo>
                    <a:pt x="1804312" y="2711957"/>
                    <a:pt x="1424600" y="2826982"/>
                    <a:pt x="1034987" y="2863910"/>
                  </a:cubicBezTo>
                  <a:cubicBezTo>
                    <a:pt x="937762" y="2873167"/>
                    <a:pt x="839720" y="2877096"/>
                    <a:pt x="741909" y="2875939"/>
                  </a:cubicBezTo>
                  <a:cubicBezTo>
                    <a:pt x="644097" y="2874782"/>
                    <a:pt x="546515" y="2868539"/>
                    <a:pt x="450208" y="2857451"/>
                  </a:cubicBezTo>
                  <a:cubicBezTo>
                    <a:pt x="305520" y="2840674"/>
                    <a:pt x="162095" y="2813810"/>
                    <a:pt x="22215" y="2775923"/>
                  </a:cubicBezTo>
                  <a:lnTo>
                    <a:pt x="0" y="2769256"/>
                  </a:lnTo>
                  <a:lnTo>
                    <a:pt x="0" y="2590612"/>
                  </a:lnTo>
                  <a:lnTo>
                    <a:pt x="199046" y="2627410"/>
                  </a:lnTo>
                  <a:cubicBezTo>
                    <a:pt x="288321" y="2639209"/>
                    <a:pt x="378197" y="2646537"/>
                    <a:pt x="468174" y="2649670"/>
                  </a:cubicBezTo>
                  <a:cubicBezTo>
                    <a:pt x="648333" y="2656805"/>
                    <a:pt x="826655" y="2647163"/>
                    <a:pt x="1003650" y="2622480"/>
                  </a:cubicBezTo>
                  <a:cubicBezTo>
                    <a:pt x="1091943" y="2609658"/>
                    <a:pt x="1179725" y="2593747"/>
                    <a:pt x="1266489" y="2573982"/>
                  </a:cubicBezTo>
                  <a:cubicBezTo>
                    <a:pt x="1353250" y="2553927"/>
                    <a:pt x="1439298" y="2531076"/>
                    <a:pt x="1524223" y="2504657"/>
                  </a:cubicBezTo>
                  <a:cubicBezTo>
                    <a:pt x="1609149" y="2478336"/>
                    <a:pt x="1693052" y="2448833"/>
                    <a:pt x="1775731" y="2416243"/>
                  </a:cubicBezTo>
                  <a:cubicBezTo>
                    <a:pt x="1858309" y="2383557"/>
                    <a:pt x="1939764" y="2347882"/>
                    <a:pt x="2019789" y="2309412"/>
                  </a:cubicBezTo>
                  <a:cubicBezTo>
                    <a:pt x="2179839" y="2232567"/>
                    <a:pt x="2334583" y="2144923"/>
                    <a:pt x="2482486" y="2046962"/>
                  </a:cubicBezTo>
                  <a:cubicBezTo>
                    <a:pt x="2519334" y="2022376"/>
                    <a:pt x="2556081" y="1997403"/>
                    <a:pt x="2591908" y="1971371"/>
                  </a:cubicBezTo>
                  <a:cubicBezTo>
                    <a:pt x="2610077" y="1958644"/>
                    <a:pt x="2627838" y="1945434"/>
                    <a:pt x="2645702" y="1932321"/>
                  </a:cubicBezTo>
                  <a:cubicBezTo>
                    <a:pt x="2663666" y="1919305"/>
                    <a:pt x="2681325" y="1905903"/>
                    <a:pt x="2698779" y="1892309"/>
                  </a:cubicBezTo>
                  <a:cubicBezTo>
                    <a:pt x="2768903" y="1838025"/>
                    <a:pt x="2837496" y="1781717"/>
                    <a:pt x="2903537" y="1722516"/>
                  </a:cubicBezTo>
                  <a:cubicBezTo>
                    <a:pt x="3035926" y="1604501"/>
                    <a:pt x="3158720" y="1475784"/>
                    <a:pt x="3269061" y="1337327"/>
                  </a:cubicBezTo>
                  <a:cubicBezTo>
                    <a:pt x="3324182" y="1268099"/>
                    <a:pt x="3376341" y="1196461"/>
                    <a:pt x="3424928" y="1122508"/>
                  </a:cubicBezTo>
                  <a:cubicBezTo>
                    <a:pt x="3472697" y="1048170"/>
                    <a:pt x="3517814" y="972000"/>
                    <a:pt x="3557622" y="893226"/>
                  </a:cubicBezTo>
                  <a:cubicBezTo>
                    <a:pt x="3567931" y="873654"/>
                    <a:pt x="3577526" y="853791"/>
                    <a:pt x="3587019" y="833929"/>
                  </a:cubicBezTo>
                  <a:lnTo>
                    <a:pt x="3601310" y="804040"/>
                  </a:lnTo>
                  <a:lnTo>
                    <a:pt x="3614885" y="773861"/>
                  </a:lnTo>
                  <a:cubicBezTo>
                    <a:pt x="3623766" y="753709"/>
                    <a:pt x="3632748" y="733559"/>
                    <a:pt x="3640812" y="713022"/>
                  </a:cubicBezTo>
                  <a:cubicBezTo>
                    <a:pt x="3648876" y="692485"/>
                    <a:pt x="3657756" y="672236"/>
                    <a:pt x="3665105" y="651506"/>
                  </a:cubicBezTo>
                  <a:cubicBezTo>
                    <a:pt x="3696544" y="569166"/>
                    <a:pt x="3723185" y="485089"/>
                    <a:pt x="3744110" y="399567"/>
                  </a:cubicBezTo>
                  <a:cubicBezTo>
                    <a:pt x="3765341" y="314238"/>
                    <a:pt x="3781392" y="227654"/>
                    <a:pt x="3792123" y="14044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2" name="Picture 11" descr="Icon&#10;&#10;Description automatically generated">
            <a:extLst>
              <a:ext uri="{FF2B5EF4-FFF2-40B4-BE49-F238E27FC236}">
                <a16:creationId xmlns:a16="http://schemas.microsoft.com/office/drawing/2014/main" id="{C6654F2F-3168-036A-4803-7684AE05D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73" y="159542"/>
            <a:ext cx="1692466" cy="1137125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B74C90B-0D53-F13F-B638-EF3012DED35A}"/>
              </a:ext>
            </a:extLst>
          </p:cNvPr>
          <p:cNvSpPr txBox="1">
            <a:spLocks/>
          </p:cNvSpPr>
          <p:nvPr/>
        </p:nvSpPr>
        <p:spPr>
          <a:xfrm>
            <a:off x="3174912" y="1212211"/>
            <a:ext cx="5969087" cy="136554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private</a:t>
            </a:r>
            <a:r>
              <a:rPr lang="en-US" sz="2400" dirty="0"/>
              <a:t> Integer num</a:t>
            </a:r>
          </a:p>
          <a:p>
            <a:pPr marL="0" indent="0">
              <a:buNone/>
            </a:pPr>
            <a:r>
              <a:rPr lang="en-US" sz="2400" b="1" dirty="0"/>
              <a:t>private</a:t>
            </a:r>
            <a:r>
              <a:rPr lang="en-US" sz="2400" dirty="0"/>
              <a:t> Integer den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C78D9229-E61D-4FEE-8321-2F8B64A8CA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rot="5400000" flipH="1">
            <a:off x="7370569" y="5084569"/>
            <a:ext cx="2151670" cy="1395192"/>
            <a:chOff x="-305" y="-4155"/>
            <a:chExt cx="2514948" cy="2174333"/>
          </a:xfrm>
        </p:grpSpPr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1FDD3CCB-26A3-4D79-AEB6-7A60CF980D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E9AC4470-5113-4709-B29F-CDB937F254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3E0D146C-9DAB-421E-AE88-5F854BF3F7E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2EB32A5-4408-4F6C-84B2-F9A908237A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13875714-4BD4-1F84-AB7D-285D3B2E4395}"/>
              </a:ext>
            </a:extLst>
          </p:cNvPr>
          <p:cNvSpPr txBox="1"/>
          <p:nvPr/>
        </p:nvSpPr>
        <p:spPr>
          <a:xfrm>
            <a:off x="161015" y="1872982"/>
            <a:ext cx="2853111" cy="442674"/>
          </a:xfrm>
          <a:prstGeom prst="wedgeRoundRectCallout">
            <a:avLst>
              <a:gd name="adj1" fmla="val 54525"/>
              <a:gd name="adj2" fmla="val -3238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Data Members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7C02C-52FB-5732-F0AC-7ECE9E6B0AEC}"/>
              </a:ext>
            </a:extLst>
          </p:cNvPr>
          <p:cNvSpPr txBox="1">
            <a:spLocks/>
          </p:cNvSpPr>
          <p:nvPr/>
        </p:nvSpPr>
        <p:spPr>
          <a:xfrm>
            <a:off x="3174913" y="3520479"/>
            <a:ext cx="5966421" cy="13662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/>
            <a:endParaRPr lang="en-US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Integer </a:t>
            </a:r>
            <a:r>
              <a:rPr lang="en-US" sz="2400" dirty="0" err="1"/>
              <a:t>getDen</a:t>
            </a:r>
            <a:r>
              <a:rPr lang="en-US" sz="2400" dirty="0"/>
              <a:t>() </a:t>
            </a: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Integer </a:t>
            </a:r>
            <a:r>
              <a:rPr lang="en-US" sz="2400" dirty="0" err="1"/>
              <a:t>getNum</a:t>
            </a:r>
            <a:r>
              <a:rPr lang="en-US" sz="2400" dirty="0"/>
              <a:t>() </a:t>
            </a:r>
          </a:p>
          <a:p>
            <a:pPr marL="0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62810C6-377D-592B-FEFC-50BD0C43E2C9}"/>
              </a:ext>
            </a:extLst>
          </p:cNvPr>
          <p:cNvSpPr txBox="1">
            <a:spLocks/>
          </p:cNvSpPr>
          <p:nvPr/>
        </p:nvSpPr>
        <p:spPr>
          <a:xfrm>
            <a:off x="3174912" y="4896073"/>
            <a:ext cx="5969088" cy="18381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String </a:t>
            </a:r>
            <a:r>
              <a:rPr lang="en-US" sz="2400" dirty="0" err="1"/>
              <a:t>toString</a:t>
            </a:r>
            <a:r>
              <a:rPr lang="en-US" sz="2400" dirty="0"/>
              <a:t>() </a:t>
            </a: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void add (Fraction f)</a:t>
            </a: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void reduce()</a:t>
            </a:r>
          </a:p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Integer </a:t>
            </a:r>
            <a:r>
              <a:rPr lang="en-US" sz="2400" dirty="0" err="1"/>
              <a:t>getGCD</a:t>
            </a:r>
            <a:r>
              <a:rPr lang="en-US" sz="2400" dirty="0"/>
              <a:t>(Integer x, Integer y)</a:t>
            </a:r>
          </a:p>
          <a:p>
            <a:pPr marL="0"/>
            <a:endParaRPr lang="en-US" sz="2400" dirty="0">
              <a:solidFill>
                <a:schemeClr val="tx2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93BA7C9-9564-F61E-A2AA-1A75D1CA031A}"/>
              </a:ext>
            </a:extLst>
          </p:cNvPr>
          <p:cNvSpPr txBox="1">
            <a:spLocks/>
          </p:cNvSpPr>
          <p:nvPr/>
        </p:nvSpPr>
        <p:spPr>
          <a:xfrm>
            <a:off x="3186213" y="2584621"/>
            <a:ext cx="5955121" cy="8485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/>
              <a:t>public</a:t>
            </a:r>
            <a:r>
              <a:rPr lang="en-US" sz="2400" dirty="0"/>
              <a:t> Fraction(String str)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8A4634-9F37-B975-A80B-BC5D02679E49}"/>
              </a:ext>
            </a:extLst>
          </p:cNvPr>
          <p:cNvSpPr txBox="1"/>
          <p:nvPr/>
        </p:nvSpPr>
        <p:spPr>
          <a:xfrm>
            <a:off x="175529" y="2859954"/>
            <a:ext cx="2853111" cy="442674"/>
          </a:xfrm>
          <a:prstGeom prst="wedgeRoundRectCallout">
            <a:avLst>
              <a:gd name="adj1" fmla="val 54525"/>
              <a:gd name="adj2" fmla="val -3238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Constructor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7D2CC90-85FC-B4F7-71FC-87207B67A1C9}"/>
              </a:ext>
            </a:extLst>
          </p:cNvPr>
          <p:cNvSpPr txBox="1"/>
          <p:nvPr/>
        </p:nvSpPr>
        <p:spPr>
          <a:xfrm>
            <a:off x="175529" y="4035611"/>
            <a:ext cx="2853111" cy="442674"/>
          </a:xfrm>
          <a:prstGeom prst="wedgeRoundRectCallout">
            <a:avLst>
              <a:gd name="adj1" fmla="val 54525"/>
              <a:gd name="adj2" fmla="val -3238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Getters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6DF4D7-7FB8-E2FE-4788-EF08C3A88155}"/>
              </a:ext>
            </a:extLst>
          </p:cNvPr>
          <p:cNvSpPr txBox="1"/>
          <p:nvPr/>
        </p:nvSpPr>
        <p:spPr>
          <a:xfrm>
            <a:off x="175529" y="5399954"/>
            <a:ext cx="2853111" cy="442674"/>
          </a:xfrm>
          <a:prstGeom prst="wedgeRoundRectCallout">
            <a:avLst>
              <a:gd name="adj1" fmla="val 54525"/>
              <a:gd name="adj2" fmla="val -3238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chemeClr val="tx2"/>
                </a:solidFill>
              </a:rPr>
              <a:t>Functionality</a:t>
            </a:r>
          </a:p>
        </p:txBody>
      </p:sp>
    </p:spTree>
    <p:extLst>
      <p:ext uri="{BB962C8B-B14F-4D97-AF65-F5344CB8AC3E}">
        <p14:creationId xmlns:p14="http://schemas.microsoft.com/office/powerpoint/2010/main" val="9682619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1685</TotalTime>
  <Words>482</Words>
  <Application>Microsoft Macintosh PowerPoint</Application>
  <PresentationFormat>On-screen Show (4:3)</PresentationFormat>
  <Paragraphs>79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</vt:lpstr>
      <vt:lpstr>Office Theme</vt:lpstr>
      <vt:lpstr> Software Engineering  OOP Tools of the Trade</vt:lpstr>
      <vt:lpstr>Topics</vt:lpstr>
      <vt:lpstr>Create a GUI app.</vt:lpstr>
      <vt:lpstr>OOP Review</vt:lpstr>
      <vt:lpstr>Quiz</vt:lpstr>
      <vt:lpstr>Quiz</vt:lpstr>
      <vt:lpstr>Structure for this App</vt:lpstr>
      <vt:lpstr>Design the Fraction Class</vt:lpstr>
      <vt:lpstr>Fraction Class</vt:lpstr>
      <vt:lpstr>Creating a launch icon for an application </vt:lpstr>
      <vt:lpstr>What is a Runnable JAR File</vt:lpstr>
      <vt:lpstr>Creating a Runnable JAR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CS341 Software Engineering  Tools</dc:title>
  <dc:creator>Cornez, Trish</dc:creator>
  <cp:lastModifiedBy>Cornez, Trish</cp:lastModifiedBy>
  <cp:revision>40</cp:revision>
  <dcterms:created xsi:type="dcterms:W3CDTF">2020-08-12T16:20:15Z</dcterms:created>
  <dcterms:modified xsi:type="dcterms:W3CDTF">2022-09-05T13:35:41Z</dcterms:modified>
</cp:coreProperties>
</file>