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81" r:id="rId10"/>
    <p:sldId id="283" r:id="rId11"/>
    <p:sldId id="282" r:id="rId12"/>
    <p:sldId id="264" r:id="rId13"/>
    <p:sldId id="265" r:id="rId14"/>
    <p:sldId id="267" r:id="rId15"/>
    <p:sldId id="268" r:id="rId16"/>
    <p:sldId id="269" r:id="rId17"/>
    <p:sldId id="271" r:id="rId18"/>
    <p:sldId id="273" r:id="rId19"/>
    <p:sldId id="274" r:id="rId20"/>
    <p:sldId id="270" r:id="rId21"/>
    <p:sldId id="272" r:id="rId22"/>
    <p:sldId id="275" r:id="rId23"/>
    <p:sldId id="276" r:id="rId24"/>
    <p:sldId id="277" r:id="rId25"/>
    <p:sldId id="278" r:id="rId26"/>
    <p:sldId id="279" r:id="rId27"/>
    <p:sldId id="28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2" autoAdjust="0"/>
    <p:restoredTop sz="94660"/>
  </p:normalViewPr>
  <p:slideViewPr>
    <p:cSldViewPr snapToGrid="0">
      <p:cViewPr varScale="1">
        <p:scale>
          <a:sx n="60" d="100"/>
          <a:sy n="60" d="100"/>
        </p:scale>
        <p:origin x="108" y="14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D93A2B-13C3-4026-98FC-4BDF11B56C35}"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556870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93A2B-13C3-4026-98FC-4BDF11B56C35}"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401734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93A2B-13C3-4026-98FC-4BDF11B56C35}"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2169750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93A2B-13C3-4026-98FC-4BDF11B56C35}"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464402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7D93A2B-13C3-4026-98FC-4BDF11B56C35}"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1729413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D93A2B-13C3-4026-98FC-4BDF11B56C35}"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3483074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D93A2B-13C3-4026-98FC-4BDF11B56C35}" type="datetimeFigureOut">
              <a:rPr lang="en-US" smtClean="0"/>
              <a:t>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3182841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D93A2B-13C3-4026-98FC-4BDF11B56C35}" type="datetimeFigureOut">
              <a:rPr lang="en-US" smtClean="0"/>
              <a:t>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2928610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D93A2B-13C3-4026-98FC-4BDF11B56C35}" type="datetimeFigureOut">
              <a:rPr lang="en-US" smtClean="0"/>
              <a:t>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868585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7D93A2B-13C3-4026-98FC-4BDF11B56C35}"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2350515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7D93A2B-13C3-4026-98FC-4BDF11B56C35}"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85475A-FCEF-4454-A7BE-60B95634A0A3}" type="slidenum">
              <a:rPr lang="en-US" smtClean="0"/>
              <a:t>‹#›</a:t>
            </a:fld>
            <a:endParaRPr lang="en-US"/>
          </a:p>
        </p:txBody>
      </p:sp>
    </p:spTree>
    <p:extLst>
      <p:ext uri="{BB962C8B-B14F-4D97-AF65-F5344CB8AC3E}">
        <p14:creationId xmlns:p14="http://schemas.microsoft.com/office/powerpoint/2010/main" val="2659298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
              <a:schemeClr val="accent1">
                <a:lumMod val="45000"/>
                <a:lumOff val="55000"/>
              </a:schemeClr>
            </a:gs>
            <a:gs pos="37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D93A2B-13C3-4026-98FC-4BDF11B56C35}" type="datetimeFigureOut">
              <a:rPr lang="en-US" smtClean="0"/>
              <a:t>1/16/2018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85475A-FCEF-4454-A7BE-60B95634A0A3}" type="slidenum">
              <a:rPr lang="en-US" smtClean="0"/>
              <a:t>‹#›</a:t>
            </a:fld>
            <a:endParaRPr lang="en-US"/>
          </a:p>
        </p:txBody>
      </p:sp>
    </p:spTree>
    <p:extLst>
      <p:ext uri="{BB962C8B-B14F-4D97-AF65-F5344CB8AC3E}">
        <p14:creationId xmlns:p14="http://schemas.microsoft.com/office/powerpoint/2010/main" val="3528325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jigsaw.w3.org/css-validator" TargetMode="External"/><Relationship Id="rId2" Type="http://schemas.openxmlformats.org/officeDocument/2006/relationships/hyperlink" Target="http://validator.w3.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w3schools.com/tags/att_video_controls.asp" TargetMode="External"/><Relationship Id="rId7" Type="http://schemas.openxmlformats.org/officeDocument/2006/relationships/hyperlink" Target="http://www.w3schools.com/tags/att_video_width.asp" TargetMode="External"/><Relationship Id="rId2" Type="http://schemas.openxmlformats.org/officeDocument/2006/relationships/hyperlink" Target="http://www.w3schools.com/tags/att_video_autoplay.asp" TargetMode="External"/><Relationship Id="rId1" Type="http://schemas.openxmlformats.org/officeDocument/2006/relationships/slideLayout" Target="../slideLayouts/slideLayout2.xml"/><Relationship Id="rId6" Type="http://schemas.openxmlformats.org/officeDocument/2006/relationships/hyperlink" Target="http://www.w3schools.com/tags/att_video_src.asp" TargetMode="External"/><Relationship Id="rId5" Type="http://schemas.openxmlformats.org/officeDocument/2006/relationships/hyperlink" Target="http://www.w3schools.com/tags/att_video_loop.asp" TargetMode="External"/><Relationship Id="rId4" Type="http://schemas.openxmlformats.org/officeDocument/2006/relationships/hyperlink" Target="http://www.w3schools.com/tags/att_video_height.as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Essentials of Web Pages</a:t>
            </a:r>
            <a:endParaRPr lang="en-US" dirty="0"/>
          </a:p>
        </p:txBody>
      </p:sp>
    </p:spTree>
    <p:extLst>
      <p:ext uri="{BB962C8B-B14F-4D97-AF65-F5344CB8AC3E}">
        <p14:creationId xmlns:p14="http://schemas.microsoft.com/office/powerpoint/2010/main" val="1428191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11705" y="406906"/>
            <a:ext cx="9336506" cy="6463308"/>
          </a:xfrm>
          <a:prstGeom prst="rect">
            <a:avLst/>
          </a:prstGeom>
        </p:spPr>
        <p:txBody>
          <a:bodyPr wrap="square">
            <a:spAutoFit/>
          </a:bodyPr>
          <a:lstStyle/>
          <a:p>
            <a:pPr marL="457200" marR="0">
              <a:spcBef>
                <a:spcPts val="0"/>
              </a:spcBef>
              <a:spcAft>
                <a:spcPts val="0"/>
              </a:spcAft>
            </a:pPr>
            <a:r>
              <a:rPr lang="en-US" dirty="0">
                <a:latin typeface="Times New Roman" panose="02020603050405020304" pitchFamily="18" charset="0"/>
                <a:ea typeface="MS Mincho"/>
                <a:cs typeface="Times New Roman" panose="02020603050405020304" pitchFamily="18" charset="0"/>
              </a:rPr>
              <a: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&lt;p&gt; &lt;/p&gt;	</a:t>
            </a:r>
            <a:r>
              <a:rPr lang="en-US" dirty="0" smtClean="0">
                <a:latin typeface="Times New Roman" panose="02020603050405020304" pitchFamily="18" charset="0"/>
                <a:ea typeface="MS Mincho"/>
                <a:cs typeface="Times New Roman" panose="02020603050405020304" pitchFamily="18" charset="0"/>
              </a:rPr>
              <a:t>	Enclose </a:t>
            </a:r>
            <a:r>
              <a:rPr lang="en-US" dirty="0">
                <a:latin typeface="Times New Roman" panose="02020603050405020304" pitchFamily="18" charset="0"/>
                <a:ea typeface="MS Mincho"/>
                <a:cs typeface="Times New Roman" panose="02020603050405020304" pitchFamily="18" charset="0"/>
              </a:rPr>
              <a:t>paragraphs</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br</a:t>
            </a:r>
            <a:r>
              <a:rPr lang="en-US" dirty="0">
                <a:latin typeface="Times New Roman" panose="02020603050405020304" pitchFamily="18" charset="0"/>
                <a:ea typeface="MS Mincho"/>
                <a:cs typeface="Times New Roman" panose="02020603050405020304" pitchFamily="18" charset="0"/>
              </a:rPr>
              <a:t> /&gt;	</a:t>
            </a:r>
            <a:r>
              <a:rPr lang="en-US" dirty="0" smtClean="0">
                <a:latin typeface="Times New Roman" panose="02020603050405020304" pitchFamily="18" charset="0"/>
                <a:ea typeface="MS Mincho"/>
                <a:cs typeface="Times New Roman" panose="02020603050405020304" pitchFamily="18" charset="0"/>
              </a:rPr>
              <a:t>	Add </a:t>
            </a:r>
            <a:r>
              <a:rPr lang="en-US" dirty="0">
                <a:latin typeface="Times New Roman" panose="02020603050405020304" pitchFamily="18" charset="0"/>
                <a:ea typeface="MS Mincho"/>
                <a:cs typeface="Times New Roman" panose="02020603050405020304" pitchFamily="18" charset="0"/>
              </a:rPr>
              <a:t>a line break</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hr</a:t>
            </a:r>
            <a:r>
              <a:rPr lang="en-US" dirty="0">
                <a:latin typeface="Times New Roman" panose="02020603050405020304" pitchFamily="18" charset="0"/>
                <a:ea typeface="MS Mincho"/>
                <a:cs typeface="Times New Roman" panose="02020603050405020304" pitchFamily="18" charset="0"/>
              </a:rPr>
              <a:t> /&gt;	</a:t>
            </a:r>
            <a:r>
              <a:rPr lang="en-US" dirty="0" smtClean="0">
                <a:latin typeface="Times New Roman" panose="02020603050405020304" pitchFamily="18" charset="0"/>
                <a:ea typeface="MS Mincho"/>
                <a:cs typeface="Times New Roman" panose="02020603050405020304" pitchFamily="18" charset="0"/>
              </a:rPr>
              <a:t>	Adds </a:t>
            </a:r>
            <a:r>
              <a:rPr lang="en-US" dirty="0">
                <a:latin typeface="Times New Roman" panose="02020603050405020304" pitchFamily="18" charset="0"/>
                <a:ea typeface="MS Mincho"/>
                <a:cs typeface="Times New Roman" panose="02020603050405020304" pitchFamily="18" charset="0"/>
              </a:rPr>
              <a:t>a horizontal line</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&lt;pre&gt; &lt;/pre&gt;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&lt;h1&gt;&lt;/h1&gt;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&lt;h2&gt;  &lt;/h2&gt;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&lt;h3&gt; &lt;/h3&gt;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&lt;h4&gt;&lt;/h4&gt;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&lt;h5&gt;&lt;/h5&gt;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blockquote</a:t>
            </a:r>
            <a:r>
              <a:rPr lang="en-US" dirty="0">
                <a:latin typeface="Times New Roman" panose="02020603050405020304" pitchFamily="18" charset="0"/>
                <a:ea typeface="MS Mincho"/>
                <a:cs typeface="Times New Roman" panose="02020603050405020304" pitchFamily="18" charset="0"/>
              </a:rPr>
              <a:t>&gt;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i</a:t>
            </a:r>
            <a:r>
              <a:rPr lang="en-US" dirty="0">
                <a:latin typeface="Times New Roman" panose="02020603050405020304" pitchFamily="18" charset="0"/>
                <a:ea typeface="MS Mincho"/>
                <a:cs typeface="Times New Roman" panose="02020603050405020304" pitchFamily="18" charset="0"/>
              </a:rPr>
              <a:t>&gt; &lt;/</a:t>
            </a:r>
            <a:r>
              <a:rPr lang="en-US" dirty="0" err="1">
                <a:latin typeface="Times New Roman" panose="02020603050405020304" pitchFamily="18" charset="0"/>
                <a:ea typeface="MS Mincho"/>
                <a:cs typeface="Times New Roman" panose="02020603050405020304" pitchFamily="18" charset="0"/>
              </a:rPr>
              <a:t>i</a:t>
            </a:r>
            <a:r>
              <a:rPr lang="en-US" dirty="0">
                <a:latin typeface="Times New Roman" panose="02020603050405020304" pitchFamily="18" charset="0"/>
                <a:ea typeface="MS Mincho"/>
                <a:cs typeface="Times New Roman" panose="02020603050405020304" pitchFamily="18" charset="0"/>
              </a:rPr>
              <a:t>&gt;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&lt;b&gt; &lt;/b&gt;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em</a:t>
            </a:r>
            <a:r>
              <a:rPr lang="en-US" dirty="0">
                <a:latin typeface="Times New Roman" panose="02020603050405020304" pitchFamily="18" charset="0"/>
                <a:ea typeface="MS Mincho"/>
                <a:cs typeface="Times New Roman" panose="02020603050405020304" pitchFamily="18" charset="0"/>
              </a:rPr>
              <a:t>&gt; &lt;/</a:t>
            </a:r>
            <a:r>
              <a:rPr lang="en-US" dirty="0" err="1">
                <a:latin typeface="Times New Roman" panose="02020603050405020304" pitchFamily="18" charset="0"/>
                <a:ea typeface="MS Mincho"/>
                <a:cs typeface="Times New Roman" panose="02020603050405020304" pitchFamily="18" charset="0"/>
              </a:rPr>
              <a:t>em</a:t>
            </a:r>
            <a:r>
              <a:rPr lang="en-US" dirty="0">
                <a:latin typeface="Times New Roman" panose="02020603050405020304" pitchFamily="18" charset="0"/>
                <a:ea typeface="MS Mincho"/>
                <a:cs typeface="Times New Roman" panose="02020603050405020304" pitchFamily="18" charset="0"/>
              </a:rPr>
              <a:t>&gt;	</a:t>
            </a:r>
            <a:r>
              <a:rPr lang="en-US" dirty="0" smtClean="0">
                <a:latin typeface="Times New Roman" panose="02020603050405020304" pitchFamily="18" charset="0"/>
                <a:ea typeface="MS Mincho"/>
                <a:cs typeface="Times New Roman" panose="02020603050405020304" pitchFamily="18" charset="0"/>
              </a:rPr>
              <a:t>	Emphasized  </a:t>
            </a:r>
            <a:r>
              <a:rPr lang="en-US" dirty="0">
                <a:latin typeface="Times New Roman" panose="02020603050405020304" pitchFamily="18" charset="0"/>
                <a:ea typeface="MS Mincho"/>
                <a:cs typeface="Times New Roman" panose="02020603050405020304" pitchFamily="18" charset="0"/>
              </a:rPr>
              <a:t>- looks similar to italics</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&lt;strong&gt; &lt;/strong&gt;	</a:t>
            </a:r>
            <a:r>
              <a:rPr lang="en-US" dirty="0" smtClean="0">
                <a:latin typeface="Times New Roman" panose="02020603050405020304" pitchFamily="18" charset="0"/>
                <a:ea typeface="MS Mincho"/>
                <a:cs typeface="Times New Roman" panose="02020603050405020304" pitchFamily="18" charset="0"/>
              </a:rPr>
              <a:t>	looks </a:t>
            </a:r>
            <a:r>
              <a:rPr lang="en-US" dirty="0">
                <a:latin typeface="Times New Roman" panose="02020603050405020304" pitchFamily="18" charset="0"/>
                <a:ea typeface="MS Mincho"/>
                <a:cs typeface="Times New Roman" panose="02020603050405020304" pitchFamily="18" charset="0"/>
              </a:rPr>
              <a:t>similar to bold</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&lt;code&gt; &lt;/code&gt;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&lt;sup&gt; &lt;/sup&gt;	</a:t>
            </a:r>
            <a:r>
              <a:rPr lang="en-US" dirty="0" smtClean="0">
                <a:latin typeface="Times New Roman" panose="02020603050405020304" pitchFamily="18" charset="0"/>
                <a:ea typeface="MS Mincho"/>
                <a:cs typeface="Times New Roman" panose="02020603050405020304" pitchFamily="18" charset="0"/>
              </a:rPr>
              <a:t>	Adds </a:t>
            </a:r>
            <a:r>
              <a:rPr lang="en-US" dirty="0">
                <a:latin typeface="Times New Roman" panose="02020603050405020304" pitchFamily="18" charset="0"/>
                <a:ea typeface="MS Mincho"/>
                <a:cs typeface="Times New Roman" panose="02020603050405020304" pitchFamily="18" charset="0"/>
              </a:rPr>
              <a:t>a superscript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&lt;sub&gt; &lt;/sub&gt;	</a:t>
            </a:r>
            <a:r>
              <a:rPr lang="en-US" dirty="0" smtClean="0">
                <a:latin typeface="Times New Roman" panose="02020603050405020304" pitchFamily="18" charset="0"/>
                <a:ea typeface="MS Mincho"/>
                <a:cs typeface="Times New Roman" panose="02020603050405020304" pitchFamily="18" charset="0"/>
              </a:rPr>
              <a:t>	Adds </a:t>
            </a:r>
            <a:r>
              <a:rPr lang="en-US" dirty="0">
                <a:latin typeface="Times New Roman" panose="02020603050405020304" pitchFamily="18" charset="0"/>
                <a:ea typeface="MS Mincho"/>
                <a:cs typeface="Times New Roman" panose="02020603050405020304" pitchFamily="18" charset="0"/>
              </a:rPr>
              <a:t>a subscript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 </a:t>
            </a:r>
            <a:r>
              <a:rPr lang="en-US" dirty="0" err="1">
                <a:latin typeface="Times New Roman" panose="02020603050405020304" pitchFamily="18" charset="0"/>
                <a:ea typeface="MS Mincho"/>
                <a:cs typeface="Times New Roman" panose="02020603050405020304" pitchFamily="18" charset="0"/>
              </a:rPr>
              <a:t>href</a:t>
            </a:r>
            <a:r>
              <a:rPr lang="en-US" dirty="0">
                <a:latin typeface="Times New Roman" panose="02020603050405020304" pitchFamily="18" charset="0"/>
                <a:ea typeface="MS Mincho"/>
                <a:cs typeface="Times New Roman" panose="02020603050405020304" pitchFamily="18" charset="0"/>
              </a:rPr>
              <a:t>&gt;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 </a:t>
            </a:r>
            <a:endParaRPr lang="en-US" sz="3200" dirty="0">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2843520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3557" y="240804"/>
            <a:ext cx="10202779" cy="6617196"/>
          </a:xfrm>
          <a:prstGeom prst="rect">
            <a:avLst/>
          </a:prstGeom>
        </p:spPr>
        <p:txBody>
          <a:bodyPr wrap="square">
            <a:spAutoFit/>
          </a:bodyPr>
          <a:lstStyle/>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&lt;dl&gt;	</a:t>
            </a:r>
            <a:r>
              <a:rPr lang="en-US" dirty="0" smtClean="0">
                <a:latin typeface="Times New Roman" panose="02020603050405020304" pitchFamily="18" charset="0"/>
                <a:ea typeface="MS Mincho"/>
                <a:cs typeface="Times New Roman" panose="02020603050405020304" pitchFamily="18" charset="0"/>
              </a:rPr>
              <a:t>		A </a:t>
            </a:r>
            <a:r>
              <a:rPr lang="en-US" dirty="0">
                <a:latin typeface="Times New Roman" panose="02020603050405020304" pitchFamily="18" charset="0"/>
                <a:ea typeface="MS Mincho"/>
                <a:cs typeface="Times New Roman" panose="02020603050405020304" pitchFamily="18" charset="0"/>
              </a:rPr>
              <a:t>description List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dt</a:t>
            </a:r>
            <a:r>
              <a:rPr lang="en-US" dirty="0">
                <a:latin typeface="Times New Roman" panose="02020603050405020304" pitchFamily="18" charset="0"/>
                <a:ea typeface="MS Mincho"/>
                <a:cs typeface="Times New Roman" panose="02020603050405020304" pitchFamily="18" charset="0"/>
              </a:rPr>
              <a:t>&gt;	</a:t>
            </a:r>
            <a:r>
              <a:rPr lang="en-US" dirty="0" smtClean="0">
                <a:latin typeface="Times New Roman" panose="02020603050405020304" pitchFamily="18" charset="0"/>
                <a:ea typeface="MS Mincho"/>
                <a:cs typeface="Times New Roman" panose="02020603050405020304" pitchFamily="18" charset="0"/>
              </a:rPr>
              <a:t>		A </a:t>
            </a:r>
            <a:r>
              <a:rPr lang="en-US" dirty="0">
                <a:latin typeface="Times New Roman" panose="02020603050405020304" pitchFamily="18" charset="0"/>
                <a:ea typeface="MS Mincho"/>
                <a:cs typeface="Times New Roman" panose="02020603050405020304" pitchFamily="18" charset="0"/>
              </a:rPr>
              <a:t>data term</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dd</a:t>
            </a:r>
            <a:r>
              <a:rPr lang="en-US" dirty="0">
                <a:latin typeface="Times New Roman" panose="02020603050405020304" pitchFamily="18" charset="0"/>
                <a:ea typeface="MS Mincho"/>
                <a:cs typeface="Times New Roman" panose="02020603050405020304" pitchFamily="18" charset="0"/>
              </a:rPr>
              <a:t>&gt;	</a:t>
            </a:r>
            <a:r>
              <a:rPr lang="en-US" dirty="0" smtClean="0">
                <a:latin typeface="Times New Roman" panose="02020603050405020304" pitchFamily="18" charset="0"/>
                <a:ea typeface="MS Mincho"/>
                <a:cs typeface="Times New Roman" panose="02020603050405020304" pitchFamily="18" charset="0"/>
              </a:rPr>
              <a:t>		A </a:t>
            </a:r>
            <a:r>
              <a:rPr lang="en-US" dirty="0">
                <a:latin typeface="Times New Roman" panose="02020603050405020304" pitchFamily="18" charset="0"/>
                <a:ea typeface="MS Mincho"/>
                <a:cs typeface="Times New Roman" panose="02020603050405020304" pitchFamily="18" charset="0"/>
              </a:rPr>
              <a:t>data definition</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 </a:t>
            </a:r>
            <a:endParaRPr lang="en-US" dirty="0" smtClean="0">
              <a:latin typeface="Times New Roman" panose="020206030504050203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&lt;table&gt;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tr</a:t>
            </a:r>
            <a:r>
              <a:rPr lang="en-US" dirty="0">
                <a:latin typeface="Times New Roman" panose="02020603050405020304" pitchFamily="18" charset="0"/>
                <a:ea typeface="MS Mincho"/>
                <a:cs typeface="Times New Roman" panose="02020603050405020304" pitchFamily="18" charset="0"/>
              </a:rPr>
              <a:t>&gt;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th</a:t>
            </a:r>
            <a:r>
              <a:rPr lang="en-US" dirty="0">
                <a:latin typeface="Times New Roman" panose="02020603050405020304" pitchFamily="18" charset="0"/>
                <a:ea typeface="MS Mincho"/>
                <a:cs typeface="Times New Roman" panose="02020603050405020304" pitchFamily="18" charset="0"/>
              </a:rPr>
              <a:t>&gt;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&lt;td&gt;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 </a:t>
            </a:r>
            <a:endParaRPr lang="en-US" dirty="0" smtClean="0">
              <a:latin typeface="Times New Roman" panose="020206030504050203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&lt;figure&gt;&lt;/figure&gt;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img</a:t>
            </a:r>
            <a:r>
              <a:rPr lang="en-US" dirty="0">
                <a:latin typeface="Times New Roman" panose="02020603050405020304" pitchFamily="18" charset="0"/>
                <a:ea typeface="MS Mincho"/>
                <a:cs typeface="Times New Roman" panose="02020603050405020304" pitchFamily="18" charset="0"/>
              </a:rPr>
              <a:t> </a:t>
            </a:r>
            <a:r>
              <a:rPr lang="en-US" dirty="0" err="1">
                <a:latin typeface="Times New Roman" panose="02020603050405020304" pitchFamily="18" charset="0"/>
                <a:ea typeface="MS Mincho"/>
                <a:cs typeface="Times New Roman" panose="02020603050405020304" pitchFamily="18" charset="0"/>
              </a:rPr>
              <a:t>src</a:t>
            </a:r>
            <a:r>
              <a:rPr lang="en-US" dirty="0">
                <a:latin typeface="Times New Roman" panose="02020603050405020304" pitchFamily="18" charset="0"/>
                <a:ea typeface="MS Mincho"/>
                <a:cs typeface="Times New Roman" panose="02020603050405020304" pitchFamily="18" charset="0"/>
              </a:rPr>
              <a:t>&gt;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figcaption</a:t>
            </a:r>
            <a:r>
              <a:rPr lang="en-US" dirty="0">
                <a:latin typeface="Times New Roman" panose="02020603050405020304" pitchFamily="18" charset="0"/>
                <a:ea typeface="MS Mincho"/>
                <a:cs typeface="Times New Roman" panose="02020603050405020304" pitchFamily="18" charset="0"/>
              </a:rPr>
              <a:t>&gt; &lt;/</a:t>
            </a:r>
            <a:r>
              <a:rPr lang="en-US" dirty="0" err="1">
                <a:latin typeface="Times New Roman" panose="02020603050405020304" pitchFamily="18" charset="0"/>
                <a:ea typeface="MS Mincho"/>
                <a:cs typeface="Times New Roman" panose="02020603050405020304" pitchFamily="18" charset="0"/>
              </a:rPr>
              <a:t>figcaption</a:t>
            </a:r>
            <a:r>
              <a:rPr lang="en-US" dirty="0">
                <a:latin typeface="Times New Roman" panose="02020603050405020304" pitchFamily="18" charset="0"/>
                <a:ea typeface="MS Mincho"/>
                <a:cs typeface="Times New Roman" panose="02020603050405020304" pitchFamily="18" charset="0"/>
              </a:rPr>
              <a:t>&gt;	</a:t>
            </a:r>
            <a:r>
              <a:rPr lang="en-US" dirty="0" smtClean="0">
                <a:latin typeface="Times New Roman" panose="02020603050405020304" pitchFamily="18" charset="0"/>
                <a:ea typeface="MS Mincho"/>
                <a:cs typeface="Times New Roman" panose="02020603050405020304" pitchFamily="18" charset="0"/>
              </a:rPr>
              <a:t>NOTE: Place </a:t>
            </a:r>
            <a:r>
              <a:rPr lang="en-US" dirty="0">
                <a:latin typeface="Times New Roman" panose="02020603050405020304" pitchFamily="18" charset="0"/>
                <a:ea typeface="MS Mincho"/>
                <a:cs typeface="Times New Roman" panose="02020603050405020304" pitchFamily="18" charset="0"/>
              </a:rPr>
              <a:t>the image and caption inside figure.</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 </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&lt;div&gt; &lt;/div&gt;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ul</a:t>
            </a:r>
            <a:r>
              <a:rPr lang="en-US" dirty="0">
                <a:latin typeface="Times New Roman" panose="02020603050405020304" pitchFamily="18" charset="0"/>
                <a:ea typeface="MS Mincho"/>
                <a:cs typeface="Times New Roman" panose="02020603050405020304" pitchFamily="18" charset="0"/>
              </a:rPr>
              <a:t>&gt; &lt;/</a:t>
            </a:r>
            <a:r>
              <a:rPr lang="en-US" dirty="0" err="1">
                <a:latin typeface="Times New Roman" panose="02020603050405020304" pitchFamily="18" charset="0"/>
                <a:ea typeface="MS Mincho"/>
                <a:cs typeface="Times New Roman" panose="02020603050405020304" pitchFamily="18" charset="0"/>
              </a:rPr>
              <a:t>ul</a:t>
            </a:r>
            <a:r>
              <a:rPr lang="en-US" dirty="0">
                <a:latin typeface="Times New Roman" panose="02020603050405020304" pitchFamily="18" charset="0"/>
                <a:ea typeface="MS Mincho"/>
                <a:cs typeface="Times New Roman" panose="02020603050405020304" pitchFamily="18" charset="0"/>
              </a:rPr>
              <a:t>&gt;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a:t>
            </a:r>
            <a:r>
              <a:rPr lang="en-US" dirty="0" err="1">
                <a:latin typeface="Times New Roman" panose="02020603050405020304" pitchFamily="18" charset="0"/>
                <a:ea typeface="MS Mincho"/>
                <a:cs typeface="Times New Roman" panose="02020603050405020304" pitchFamily="18" charset="0"/>
              </a:rPr>
              <a:t>ol</a:t>
            </a:r>
            <a:r>
              <a:rPr lang="en-US" dirty="0">
                <a:latin typeface="Times New Roman" panose="02020603050405020304" pitchFamily="18" charset="0"/>
                <a:ea typeface="MS Mincho"/>
                <a:cs typeface="Times New Roman" panose="02020603050405020304" pitchFamily="18" charset="0"/>
              </a:rPr>
              <a:t>&gt; &lt;/</a:t>
            </a:r>
            <a:r>
              <a:rPr lang="en-US" dirty="0" err="1">
                <a:latin typeface="Times New Roman" panose="02020603050405020304" pitchFamily="18" charset="0"/>
                <a:ea typeface="MS Mincho"/>
                <a:cs typeface="Times New Roman" panose="02020603050405020304" pitchFamily="18" charset="0"/>
              </a:rPr>
              <a:t>ol</a:t>
            </a:r>
            <a:r>
              <a:rPr lang="en-US" dirty="0">
                <a:latin typeface="Times New Roman" panose="02020603050405020304" pitchFamily="18" charset="0"/>
                <a:ea typeface="MS Mincho"/>
                <a:cs typeface="Times New Roman" panose="02020603050405020304" pitchFamily="18" charset="0"/>
              </a:rPr>
              <a:t>&gt;</a:t>
            </a:r>
            <a:endParaRPr lang="en-US" sz="3200" dirty="0">
              <a:latin typeface="Cambria" panose="02040503050406030204" pitchFamily="18" charset="0"/>
              <a:ea typeface="MS Mincho"/>
              <a:cs typeface="Times New Roman" panose="02020603050405020304" pitchFamily="18" charset="0"/>
            </a:endParaRPr>
          </a:p>
          <a:p>
            <a:pPr marL="2286000" marR="0" indent="-1828800">
              <a:spcBef>
                <a:spcPts val="0"/>
              </a:spcBef>
              <a:spcAft>
                <a:spcPts val="0"/>
              </a:spcAft>
              <a:tabLst>
                <a:tab pos="2286000" algn="l"/>
              </a:tabLst>
            </a:pPr>
            <a:r>
              <a:rPr lang="en-US" dirty="0">
                <a:latin typeface="Times New Roman" panose="02020603050405020304" pitchFamily="18" charset="0"/>
                <a:ea typeface="MS Mincho"/>
                <a:cs typeface="Times New Roman" panose="02020603050405020304" pitchFamily="18" charset="0"/>
              </a:rPr>
              <a:t>&lt;li&gt; &lt;/li&gt;</a:t>
            </a:r>
            <a:endParaRPr lang="en-US" sz="3200" dirty="0">
              <a:latin typeface="Cambria" panose="02040503050406030204" pitchFamily="18" charset="0"/>
              <a:ea typeface="MS Mincho"/>
              <a:cs typeface="Times New Roman" panose="02020603050405020304" pitchFamily="18" charset="0"/>
            </a:endParaRPr>
          </a:p>
          <a:p>
            <a:r>
              <a:rPr lang="en-US" dirty="0">
                <a:latin typeface="Times New Roman" panose="02020603050405020304" pitchFamily="18" charset="0"/>
                <a:ea typeface="MS Mincho"/>
              </a:rPr>
              <a:t/>
            </a:r>
            <a:br>
              <a:rPr lang="en-US" dirty="0">
                <a:latin typeface="Times New Roman" panose="02020603050405020304" pitchFamily="18" charset="0"/>
                <a:ea typeface="MS Mincho"/>
              </a:rPr>
            </a:br>
            <a:r>
              <a:rPr lang="en-US" dirty="0">
                <a:latin typeface="Times New Roman" panose="02020603050405020304" pitchFamily="18" charset="0"/>
                <a:ea typeface="MS Mincho"/>
                <a:cs typeface="Times New Roman" panose="02020603050405020304" pitchFamily="18" charset="0"/>
              </a:rPr>
              <a:t> </a:t>
            </a:r>
            <a:endParaRPr lang="en-US" sz="3200" dirty="0">
              <a:effectLst/>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867925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Commenting HTML Code</a:t>
            </a:r>
            <a:endParaRPr lang="en-US" dirty="0"/>
          </a:p>
        </p:txBody>
      </p:sp>
      <p:sp>
        <p:nvSpPr>
          <p:cNvPr id="3" name="Content Placeholder 2"/>
          <p:cNvSpPr>
            <a:spLocks noGrp="1"/>
          </p:cNvSpPr>
          <p:nvPr>
            <p:ph idx="1"/>
          </p:nvPr>
        </p:nvSpPr>
        <p:spPr/>
        <p:txBody>
          <a:bodyPr/>
          <a:lstStyle/>
          <a:p>
            <a:pPr marL="0" indent="0" algn="ctr">
              <a:buNone/>
            </a:pPr>
            <a:r>
              <a:rPr lang="en-US" sz="6600" dirty="0">
                <a:solidFill>
                  <a:srgbClr val="00B050"/>
                </a:solidFill>
              </a:rPr>
              <a:t>&lt;!-- This is a comment --&gt;</a:t>
            </a:r>
          </a:p>
          <a:p>
            <a:endParaRPr lang="en-US" dirty="0"/>
          </a:p>
        </p:txBody>
      </p:sp>
    </p:spTree>
    <p:extLst>
      <p:ext uri="{BB962C8B-B14F-4D97-AF65-F5344CB8AC3E}">
        <p14:creationId xmlns:p14="http://schemas.microsoft.com/office/powerpoint/2010/main" val="2922928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a:t>
            </a:r>
            <a:r>
              <a:rPr lang="en-US" dirty="0" smtClean="0"/>
              <a:t>and Don’ts for </a:t>
            </a:r>
            <a:r>
              <a:rPr lang="en-US" dirty="0" smtClean="0"/>
              <a:t>Commenting HTML</a:t>
            </a:r>
            <a:endParaRPr lang="en-US" dirty="0"/>
          </a:p>
        </p:txBody>
      </p:sp>
      <p:sp>
        <p:nvSpPr>
          <p:cNvPr id="3" name="Content Placeholder 2"/>
          <p:cNvSpPr>
            <a:spLocks noGrp="1"/>
          </p:cNvSpPr>
          <p:nvPr>
            <p:ph idx="1"/>
          </p:nvPr>
        </p:nvSpPr>
        <p:spPr/>
        <p:txBody>
          <a:bodyPr>
            <a:normAutofit/>
          </a:bodyPr>
          <a:lstStyle/>
          <a:p>
            <a:r>
              <a:rPr lang="en-US" sz="3600" dirty="0"/>
              <a:t>Use </a:t>
            </a:r>
            <a:r>
              <a:rPr lang="en-US" sz="3600" dirty="0" smtClean="0"/>
              <a:t>comments to briefly identify segments of your HTML code.</a:t>
            </a:r>
          </a:p>
          <a:p>
            <a:endParaRPr lang="en-US" sz="3600" dirty="0" smtClean="0"/>
          </a:p>
          <a:p>
            <a:r>
              <a:rPr lang="en-US" sz="3600" dirty="0"/>
              <a:t>Don’t comment every block of code. Commenting should be placed only where something may not be completely clear. </a:t>
            </a:r>
          </a:p>
          <a:p>
            <a:pPr marL="0" indent="0">
              <a:buNone/>
            </a:pPr>
            <a:endParaRPr lang="en-US" dirty="0"/>
          </a:p>
        </p:txBody>
      </p:sp>
    </p:spTree>
    <p:extLst>
      <p:ext uri="{BB962C8B-B14F-4D97-AF65-F5344CB8AC3E}">
        <p14:creationId xmlns:p14="http://schemas.microsoft.com/office/powerpoint/2010/main" val="447572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2192000" cy="1325563"/>
          </a:xfrm>
        </p:spPr>
        <p:txBody>
          <a:bodyPr/>
          <a:lstStyle/>
          <a:p>
            <a:pPr algn="ctr"/>
            <a:r>
              <a:rPr lang="en-US" dirty="0" smtClean="0"/>
              <a:t>Why is the Validation of </a:t>
            </a:r>
            <a:r>
              <a:rPr lang="en-US" dirty="0" smtClean="0"/>
              <a:t>a Web </a:t>
            </a:r>
            <a:r>
              <a:rPr lang="en-US" dirty="0" smtClean="0"/>
              <a:t>Page Important?</a:t>
            </a:r>
            <a:endParaRPr lang="en-US" dirty="0"/>
          </a:p>
        </p:txBody>
      </p:sp>
      <p:sp>
        <p:nvSpPr>
          <p:cNvPr id="3" name="Content Placeholder 2"/>
          <p:cNvSpPr>
            <a:spLocks noGrp="1"/>
          </p:cNvSpPr>
          <p:nvPr>
            <p:ph idx="1"/>
          </p:nvPr>
        </p:nvSpPr>
        <p:spPr/>
        <p:txBody>
          <a:bodyPr>
            <a:normAutofit lnSpcReduction="10000"/>
          </a:bodyPr>
          <a:lstStyle/>
          <a:p>
            <a:endParaRPr lang="en-US" sz="3600" dirty="0" smtClean="0"/>
          </a:p>
          <a:p>
            <a:r>
              <a:rPr lang="en-US" sz="3600" dirty="0" smtClean="0"/>
              <a:t>Validation </a:t>
            </a:r>
            <a:r>
              <a:rPr lang="en-US" sz="3600" dirty="0" smtClean="0"/>
              <a:t>will </a:t>
            </a:r>
            <a:r>
              <a:rPr lang="en-US" sz="3600" dirty="0"/>
              <a:t>ensure that each page will be interpreted correctly and consistently across all the various browsers and </a:t>
            </a:r>
            <a:r>
              <a:rPr lang="en-US" sz="3600" dirty="0" smtClean="0"/>
              <a:t>devices.</a:t>
            </a:r>
          </a:p>
          <a:p>
            <a:endParaRPr lang="en-US" sz="3600" dirty="0" smtClean="0"/>
          </a:p>
          <a:p>
            <a:r>
              <a:rPr lang="en-US" sz="3600" dirty="0" smtClean="0"/>
              <a:t>Validations provides confirmation to developers that they are conforming </a:t>
            </a:r>
            <a:r>
              <a:rPr lang="en-US" sz="3600" dirty="0"/>
              <a:t>to standards and regulations </a:t>
            </a:r>
            <a:r>
              <a:rPr lang="en-US" sz="3600" dirty="0" smtClean="0"/>
              <a:t>that make a </a:t>
            </a:r>
            <a:r>
              <a:rPr lang="en-US" sz="3600" dirty="0"/>
              <a:t>website </a:t>
            </a:r>
            <a:r>
              <a:rPr lang="en-US" sz="3600" dirty="0" smtClean="0"/>
              <a:t>universally </a:t>
            </a:r>
            <a:r>
              <a:rPr lang="en-US" sz="3600" dirty="0"/>
              <a:t>consistent.</a:t>
            </a:r>
          </a:p>
          <a:p>
            <a:endParaRPr lang="en-US" dirty="0"/>
          </a:p>
        </p:txBody>
      </p:sp>
    </p:spTree>
    <p:extLst>
      <p:ext uri="{BB962C8B-B14F-4D97-AF65-F5344CB8AC3E}">
        <p14:creationId xmlns:p14="http://schemas.microsoft.com/office/powerpoint/2010/main" val="3059157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 I validate a webpage or CSS page?</a:t>
            </a:r>
            <a:endParaRPr lang="en-US" dirty="0"/>
          </a:p>
        </p:txBody>
      </p:sp>
      <p:sp>
        <p:nvSpPr>
          <p:cNvPr id="3" name="Content Placeholder 2"/>
          <p:cNvSpPr>
            <a:spLocks noGrp="1"/>
          </p:cNvSpPr>
          <p:nvPr>
            <p:ph idx="1"/>
          </p:nvPr>
        </p:nvSpPr>
        <p:spPr/>
        <p:txBody>
          <a:bodyPr/>
          <a:lstStyle/>
          <a:p>
            <a:r>
              <a:rPr lang="en-US" sz="3600" dirty="0" smtClean="0"/>
              <a:t>Validate HTML files </a:t>
            </a:r>
            <a:r>
              <a:rPr lang="en-US" sz="3600" dirty="0"/>
              <a:t>at </a:t>
            </a:r>
            <a:r>
              <a:rPr lang="en-US" sz="3600" u="sng" dirty="0">
                <a:hlinkClick r:id="rId2"/>
              </a:rPr>
              <a:t>http://validator.w3.org/</a:t>
            </a:r>
            <a:r>
              <a:rPr lang="en-US" sz="3600" dirty="0"/>
              <a:t> </a:t>
            </a:r>
          </a:p>
          <a:p>
            <a:endParaRPr lang="en-US" sz="3600" dirty="0"/>
          </a:p>
          <a:p>
            <a:r>
              <a:rPr lang="en-US" sz="3600" dirty="0" smtClean="0"/>
              <a:t>CSS </a:t>
            </a:r>
            <a:r>
              <a:rPr lang="en-US" sz="3600" dirty="0"/>
              <a:t>files can be validated at </a:t>
            </a:r>
            <a:r>
              <a:rPr lang="en-US" sz="3600" u="sng" dirty="0">
                <a:hlinkClick r:id="rId3"/>
              </a:rPr>
              <a:t>http://jigsaw.w3.org/css-validator</a:t>
            </a:r>
            <a:endParaRPr lang="en-US" sz="3600" dirty="0"/>
          </a:p>
          <a:p>
            <a:endParaRPr lang="en-US" dirty="0"/>
          </a:p>
        </p:txBody>
      </p:sp>
    </p:spTree>
    <p:extLst>
      <p:ext uri="{BB962C8B-B14F-4D97-AF65-F5344CB8AC3E}">
        <p14:creationId xmlns:p14="http://schemas.microsoft.com/office/powerpoint/2010/main" val="3331531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5273" y="2532109"/>
            <a:ext cx="4457863" cy="1325563"/>
          </a:xfrm>
        </p:spPr>
        <p:txBody>
          <a:bodyPr>
            <a:normAutofit/>
          </a:bodyPr>
          <a:lstStyle/>
          <a:p>
            <a:r>
              <a:rPr lang="en-US" sz="8800" dirty="0" smtClean="0"/>
              <a:t>Practice</a:t>
            </a:r>
            <a:endParaRPr lang="en-US" sz="8800" dirty="0"/>
          </a:p>
        </p:txBody>
      </p:sp>
    </p:spTree>
    <p:extLst>
      <p:ext uri="{BB962C8B-B14F-4D97-AF65-F5344CB8AC3E}">
        <p14:creationId xmlns:p14="http://schemas.microsoft.com/office/powerpoint/2010/main" val="2708414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4590"/>
            <a:ext cx="4545999" cy="4876800"/>
          </a:xfrm>
        </p:spPr>
        <p:txBody>
          <a:bodyPr>
            <a:normAutofit fontScale="90000"/>
          </a:bodyPr>
          <a:lstStyle/>
          <a:p>
            <a:r>
              <a:rPr lang="en-US" sz="3600" dirty="0" smtClean="0"/>
              <a:t>Build the Web Page.</a:t>
            </a:r>
            <a:br>
              <a:rPr lang="en-US" sz="3600" dirty="0" smtClean="0"/>
            </a:br>
            <a:r>
              <a:rPr lang="en-US" sz="3600" dirty="0" smtClean="0"/>
              <a:t/>
            </a:r>
            <a:br>
              <a:rPr lang="en-US" sz="3600" dirty="0" smtClean="0"/>
            </a:br>
            <a:r>
              <a:rPr lang="en-US" sz="3600" dirty="0" smtClean="0"/>
              <a:t>Start by creating a directory for the page</a:t>
            </a:r>
            <a:r>
              <a:rPr lang="en-US" sz="3600" dirty="0" smtClean="0"/>
              <a:t>.</a:t>
            </a:r>
            <a:br>
              <a:rPr lang="en-US" sz="3600" dirty="0" smtClean="0"/>
            </a:br>
            <a:r>
              <a:rPr lang="en-US" sz="3600" dirty="0" smtClean="0"/>
              <a:t/>
            </a:r>
            <a:br>
              <a:rPr lang="en-US" sz="3600" dirty="0" smtClean="0"/>
            </a:br>
            <a:r>
              <a:rPr lang="en-US" sz="3600" dirty="0" smtClean="0"/>
              <a:t>Add a directory for the image.</a:t>
            </a:r>
            <a:r>
              <a:rPr lang="en-US" sz="3600" dirty="0" smtClean="0"/>
              <a:t> </a:t>
            </a:r>
            <a:br>
              <a:rPr lang="en-US" sz="3600" dirty="0" smtClean="0"/>
            </a:br>
            <a:r>
              <a:rPr lang="en-US" sz="3600" dirty="0" smtClean="0"/>
              <a:t/>
            </a:r>
            <a:br>
              <a:rPr lang="en-US" sz="3600" dirty="0" smtClean="0"/>
            </a:br>
            <a:r>
              <a:rPr lang="en-US" sz="3600" dirty="0" smtClean="0"/>
              <a:t>Use a text editor to enter the HTML.</a:t>
            </a:r>
            <a:endParaRPr lang="en-US" sz="3600" dirty="0"/>
          </a:p>
        </p:txBody>
      </p:sp>
      <p:pic>
        <p:nvPicPr>
          <p:cNvPr id="7" name="Picture 6"/>
          <p:cNvPicPr>
            <a:picLocks noChangeAspect="1"/>
          </p:cNvPicPr>
          <p:nvPr/>
        </p:nvPicPr>
        <p:blipFill>
          <a:blip r:embed="rId2"/>
          <a:stretch>
            <a:fillRect/>
          </a:stretch>
        </p:blipFill>
        <p:spPr>
          <a:xfrm>
            <a:off x="4545999" y="0"/>
            <a:ext cx="7400925" cy="6595047"/>
          </a:xfrm>
          <a:prstGeom prst="rect">
            <a:avLst/>
          </a:prstGeom>
        </p:spPr>
      </p:pic>
    </p:spTree>
    <p:extLst>
      <p:ext uri="{BB962C8B-B14F-4D97-AF65-F5344CB8AC3E}">
        <p14:creationId xmlns:p14="http://schemas.microsoft.com/office/powerpoint/2010/main" val="200874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4842" y="0"/>
            <a:ext cx="11343503" cy="5632311"/>
          </a:xfrm>
          <a:prstGeom prst="rect">
            <a:avLst/>
          </a:prstGeom>
        </p:spPr>
        <p:txBody>
          <a:bodyPr wrap="square">
            <a:spAutoFit/>
          </a:bodyPr>
          <a:lstStyle/>
          <a:p>
            <a:endParaRPr lang="en-US" sz="2400" dirty="0" smtClean="0"/>
          </a:p>
          <a:p>
            <a:r>
              <a:rPr lang="en-US" sz="2400" dirty="0" smtClean="0"/>
              <a:t>&lt;html&gt;</a:t>
            </a:r>
          </a:p>
          <a:p>
            <a:r>
              <a:rPr lang="en-US" sz="2400" dirty="0" smtClean="0"/>
              <a:t>       &lt;head&gt;</a:t>
            </a:r>
          </a:p>
          <a:p>
            <a:r>
              <a:rPr lang="en-US" sz="2400" dirty="0" smtClean="0"/>
              <a:t>            &lt;title&gt;A Simple Webpage&lt;/title&gt;</a:t>
            </a:r>
          </a:p>
          <a:p>
            <a:r>
              <a:rPr lang="en-US" sz="2400" dirty="0" smtClean="0"/>
              <a:t>       &lt;/head&gt;</a:t>
            </a:r>
          </a:p>
          <a:p>
            <a:endParaRPr lang="en-US" sz="2400" dirty="0" smtClean="0"/>
          </a:p>
          <a:p>
            <a:r>
              <a:rPr lang="en-US" sz="2400" dirty="0" smtClean="0"/>
              <a:t>     &lt;body&gt;</a:t>
            </a:r>
          </a:p>
          <a:p>
            <a:r>
              <a:rPr lang="en-US" sz="2400" dirty="0" smtClean="0"/>
              <a:t>        &lt;h1&gt;Hello, &lt;</a:t>
            </a:r>
            <a:r>
              <a:rPr lang="en-US" sz="2400" dirty="0" err="1" smtClean="0"/>
              <a:t>em</a:t>
            </a:r>
            <a:r>
              <a:rPr lang="en-US" sz="2400" dirty="0" smtClean="0"/>
              <a:t>&gt;CS222 student!&lt;/</a:t>
            </a:r>
            <a:r>
              <a:rPr lang="en-US" sz="2400" dirty="0" err="1" smtClean="0"/>
              <a:t>em</a:t>
            </a:r>
            <a:r>
              <a:rPr lang="en-US" sz="2400" dirty="0" smtClean="0"/>
              <a:t>&gt;&lt;/h1&gt;</a:t>
            </a:r>
          </a:p>
          <a:p>
            <a:r>
              <a:rPr lang="en-US" sz="2400" dirty="0" smtClean="0"/>
              <a:t>        &lt;div&gt;</a:t>
            </a:r>
          </a:p>
          <a:p>
            <a:r>
              <a:rPr lang="en-US" sz="2400" dirty="0" smtClean="0"/>
              <a:t>                 &lt;</a:t>
            </a:r>
            <a:r>
              <a:rPr lang="en-US" sz="2400" dirty="0" err="1" smtClean="0"/>
              <a:t>img</a:t>
            </a:r>
            <a:r>
              <a:rPr lang="en-US" sz="2400" dirty="0" smtClean="0"/>
              <a:t> </a:t>
            </a:r>
            <a:r>
              <a:rPr lang="en-US" sz="2400" dirty="0" err="1" smtClean="0"/>
              <a:t>src</a:t>
            </a:r>
            <a:r>
              <a:rPr lang="en-US" sz="2400" dirty="0" smtClean="0"/>
              <a:t>="./images/kitten.png</a:t>
            </a:r>
            <a:r>
              <a:rPr lang="en-US" sz="2400" dirty="0" smtClean="0"/>
              <a:t>"&gt;</a:t>
            </a:r>
          </a:p>
          <a:p>
            <a:r>
              <a:rPr lang="en-US" sz="2400" dirty="0" smtClean="0"/>
              <a:t>                 &lt;p&gt;A very simple page.&lt;/p&gt;</a:t>
            </a:r>
          </a:p>
          <a:p>
            <a:r>
              <a:rPr lang="en-US" sz="2400" dirty="0" smtClean="0"/>
              <a:t>                 &lt;a </a:t>
            </a:r>
            <a:r>
              <a:rPr lang="en-US" sz="2400" dirty="0" err="1" smtClean="0"/>
              <a:t>href</a:t>
            </a:r>
            <a:r>
              <a:rPr lang="en-US" sz="2400" dirty="0" smtClean="0"/>
              <a:t>="http://www.redlands.edu"&gt;www.redlands.edu&lt;/a&gt;</a:t>
            </a:r>
          </a:p>
          <a:p>
            <a:r>
              <a:rPr lang="en-US" sz="2400" dirty="0" smtClean="0"/>
              <a:t>        &lt;/div&gt;</a:t>
            </a:r>
          </a:p>
          <a:p>
            <a:r>
              <a:rPr lang="en-US" sz="2400" dirty="0" smtClean="0"/>
              <a:t>      &lt;/body&gt;</a:t>
            </a:r>
          </a:p>
          <a:p>
            <a:r>
              <a:rPr lang="en-US" sz="2400" dirty="0" smtClean="0"/>
              <a:t>    &lt;/html&gt;</a:t>
            </a:r>
            <a:endParaRPr lang="en-US" sz="2400" dirty="0"/>
          </a:p>
        </p:txBody>
      </p:sp>
      <p:sp>
        <p:nvSpPr>
          <p:cNvPr id="3" name="Title 4"/>
          <p:cNvSpPr txBox="1">
            <a:spLocks/>
          </p:cNvSpPr>
          <p:nvPr/>
        </p:nvSpPr>
        <p:spPr>
          <a:xfrm>
            <a:off x="9240794" y="907434"/>
            <a:ext cx="2547551"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Source Code</a:t>
            </a:r>
            <a:endParaRPr lang="en-US" dirty="0"/>
          </a:p>
        </p:txBody>
      </p:sp>
    </p:spTree>
    <p:extLst>
      <p:ext uri="{BB962C8B-B14F-4D97-AF65-F5344CB8AC3E}">
        <p14:creationId xmlns:p14="http://schemas.microsoft.com/office/powerpoint/2010/main" val="2018488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637757"/>
            <a:ext cx="12008935" cy="5094303"/>
          </a:xfrm>
          <a:prstGeom prst="rect">
            <a:avLst/>
          </a:prstGeom>
        </p:spPr>
      </p:pic>
    </p:spTree>
    <p:extLst>
      <p:ext uri="{BB962C8B-B14F-4D97-AF65-F5344CB8AC3E}">
        <p14:creationId xmlns:p14="http://schemas.microsoft.com/office/powerpoint/2010/main" val="4282153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2926"/>
            <a:ext cx="10515600" cy="972637"/>
          </a:xfrm>
          <a:ln>
            <a:solidFill>
              <a:schemeClr val="tx1"/>
            </a:solidFill>
          </a:ln>
        </p:spPr>
        <p:txBody>
          <a:bodyPr/>
          <a:lstStyle/>
          <a:p>
            <a:r>
              <a:rPr lang="en-US" sz="4000" dirty="0" smtClean="0"/>
              <a:t>Topics</a:t>
            </a:r>
            <a:endParaRPr lang="en-US" sz="4000" dirty="0"/>
          </a:p>
        </p:txBody>
      </p:sp>
      <p:sp>
        <p:nvSpPr>
          <p:cNvPr id="3" name="Content Placeholder 2"/>
          <p:cNvSpPr>
            <a:spLocks noGrp="1"/>
          </p:cNvSpPr>
          <p:nvPr>
            <p:ph idx="1"/>
          </p:nvPr>
        </p:nvSpPr>
        <p:spPr>
          <a:xfrm>
            <a:off x="546786" y="1636670"/>
            <a:ext cx="11098427" cy="4917988"/>
          </a:xfrm>
        </p:spPr>
        <p:txBody>
          <a:bodyPr>
            <a:normAutofit fontScale="92500" lnSpcReduction="20000"/>
          </a:bodyPr>
          <a:lstStyle/>
          <a:p>
            <a:pPr lvl="0"/>
            <a:r>
              <a:rPr lang="en-US" sz="4000" dirty="0"/>
              <a:t>Static vs. Dynamic Web </a:t>
            </a:r>
            <a:r>
              <a:rPr lang="en-US" sz="4000" dirty="0" smtClean="0"/>
              <a:t>Pages</a:t>
            </a:r>
          </a:p>
          <a:p>
            <a:pPr lvl="0"/>
            <a:endParaRPr lang="en-US" sz="4000" dirty="0"/>
          </a:p>
          <a:p>
            <a:pPr lvl="0"/>
            <a:r>
              <a:rPr lang="en-US" sz="4000" dirty="0" smtClean="0"/>
              <a:t>Common HTML Tags</a:t>
            </a:r>
          </a:p>
          <a:p>
            <a:pPr lvl="0"/>
            <a:endParaRPr lang="en-US" sz="4000" dirty="0" smtClean="0"/>
          </a:p>
          <a:p>
            <a:pPr lvl="0"/>
            <a:r>
              <a:rPr lang="en-US" sz="4000" dirty="0" smtClean="0"/>
              <a:t>Add </a:t>
            </a:r>
            <a:r>
              <a:rPr lang="en-US" sz="4000" dirty="0"/>
              <a:t>comments to </a:t>
            </a:r>
            <a:r>
              <a:rPr lang="en-US" sz="4000" dirty="0" smtClean="0"/>
              <a:t>HTML </a:t>
            </a:r>
            <a:r>
              <a:rPr lang="en-US" sz="4000" dirty="0"/>
              <a:t>documents</a:t>
            </a:r>
          </a:p>
          <a:p>
            <a:pPr marL="0" indent="0">
              <a:buNone/>
            </a:pPr>
            <a:endParaRPr lang="en-US" sz="4000" dirty="0"/>
          </a:p>
          <a:p>
            <a:pPr lvl="0"/>
            <a:r>
              <a:rPr lang="en-US" sz="4000" dirty="0"/>
              <a:t>Validate </a:t>
            </a:r>
            <a:r>
              <a:rPr lang="en-US" sz="4000" dirty="0" smtClean="0"/>
              <a:t>HTML Web Pages</a:t>
            </a:r>
          </a:p>
          <a:p>
            <a:pPr lvl="0"/>
            <a:endParaRPr lang="en-US" sz="4000" dirty="0" smtClean="0"/>
          </a:p>
          <a:p>
            <a:pPr lvl="0"/>
            <a:r>
              <a:rPr lang="en-US" sz="4000" dirty="0" smtClean="0"/>
              <a:t>Video</a:t>
            </a:r>
          </a:p>
          <a:p>
            <a:pPr lvl="0"/>
            <a:endParaRPr lang="en-US" sz="4000" dirty="0"/>
          </a:p>
          <a:p>
            <a:pPr marL="0" indent="0">
              <a:buNone/>
            </a:pPr>
            <a:endParaRPr lang="en-US" sz="4000" dirty="0"/>
          </a:p>
        </p:txBody>
      </p:sp>
    </p:spTree>
    <p:extLst>
      <p:ext uri="{BB962C8B-B14F-4D97-AF65-F5344CB8AC3E}">
        <p14:creationId xmlns:p14="http://schemas.microsoft.com/office/powerpoint/2010/main" val="1778358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acintosh HD:Users:trishcornez:Desktop:Screen Shot 2015-10-29 at 7.27.15 PM.png"/>
          <p:cNvPicPr/>
          <p:nvPr/>
        </p:nvPicPr>
        <p:blipFill>
          <a:blip r:embed="rId2">
            <a:extLst>
              <a:ext uri="{28A0092B-C50C-407E-A947-70E740481C1C}">
                <a14:useLocalDpi xmlns:a14="http://schemas.microsoft.com/office/drawing/2010/main" val="0"/>
              </a:ext>
            </a:extLst>
          </a:blip>
          <a:srcRect/>
          <a:stretch>
            <a:fillRect/>
          </a:stretch>
        </p:blipFill>
        <p:spPr bwMode="auto">
          <a:xfrm>
            <a:off x="3490269" y="137005"/>
            <a:ext cx="8421645" cy="6720995"/>
          </a:xfrm>
          <a:prstGeom prst="rect">
            <a:avLst/>
          </a:prstGeom>
          <a:noFill/>
          <a:ln>
            <a:noFill/>
          </a:ln>
        </p:spPr>
      </p:pic>
      <p:sp>
        <p:nvSpPr>
          <p:cNvPr id="3" name="TextBox 2"/>
          <p:cNvSpPr txBox="1"/>
          <p:nvPr/>
        </p:nvSpPr>
        <p:spPr>
          <a:xfrm>
            <a:off x="217996" y="3707394"/>
            <a:ext cx="2199502" cy="1692771"/>
          </a:xfrm>
          <a:prstGeom prst="rect">
            <a:avLst/>
          </a:prstGeom>
          <a:noFill/>
        </p:spPr>
        <p:txBody>
          <a:bodyPr wrap="square" rtlCol="0">
            <a:spAutoFit/>
          </a:bodyPr>
          <a:lstStyle/>
          <a:p>
            <a:r>
              <a:rPr lang="en-US" sz="2400" dirty="0" smtClean="0"/>
              <a:t>Image </a:t>
            </a:r>
            <a:r>
              <a:rPr lang="en-US" sz="2400" dirty="0"/>
              <a:t>elements </a:t>
            </a:r>
            <a:r>
              <a:rPr lang="en-US" sz="2400" dirty="0" smtClean="0"/>
              <a:t>should use </a:t>
            </a:r>
            <a:r>
              <a:rPr lang="en-US" sz="2400" dirty="0"/>
              <a:t>a textual </a:t>
            </a:r>
            <a:r>
              <a:rPr lang="en-US" sz="2400" dirty="0" smtClean="0"/>
              <a:t>alternative</a:t>
            </a:r>
            <a:r>
              <a:rPr lang="en-US" sz="3200" dirty="0" smtClean="0"/>
              <a:t>.</a:t>
            </a:r>
          </a:p>
        </p:txBody>
      </p:sp>
      <p:sp>
        <p:nvSpPr>
          <p:cNvPr id="4" name="TextBox 3"/>
          <p:cNvSpPr txBox="1"/>
          <p:nvPr/>
        </p:nvSpPr>
        <p:spPr>
          <a:xfrm>
            <a:off x="217996" y="718534"/>
            <a:ext cx="2199502" cy="830997"/>
          </a:xfrm>
          <a:prstGeom prst="rect">
            <a:avLst/>
          </a:prstGeom>
          <a:noFill/>
        </p:spPr>
        <p:txBody>
          <a:bodyPr wrap="square" rtlCol="0">
            <a:spAutoFit/>
          </a:bodyPr>
          <a:lstStyle/>
          <a:p>
            <a:r>
              <a:rPr lang="en-US" sz="2400" dirty="0" smtClean="0"/>
              <a:t>Specify a document type.</a:t>
            </a:r>
            <a:endParaRPr lang="en-US" sz="2400" dirty="0"/>
          </a:p>
        </p:txBody>
      </p:sp>
      <p:cxnSp>
        <p:nvCxnSpPr>
          <p:cNvPr id="6" name="Straight Arrow Connector 5"/>
          <p:cNvCxnSpPr/>
          <p:nvPr/>
        </p:nvCxnSpPr>
        <p:spPr>
          <a:xfrm>
            <a:off x="1460310" y="2183642"/>
            <a:ext cx="2634018" cy="131386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1460310" y="4599296"/>
            <a:ext cx="4544705" cy="27295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33332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4842" y="0"/>
            <a:ext cx="11343503" cy="6001643"/>
          </a:xfrm>
          <a:prstGeom prst="rect">
            <a:avLst/>
          </a:prstGeom>
        </p:spPr>
        <p:txBody>
          <a:bodyPr wrap="square">
            <a:spAutoFit/>
          </a:bodyPr>
          <a:lstStyle/>
          <a:p>
            <a:endParaRPr lang="en-US" sz="2400" dirty="0" smtClean="0"/>
          </a:p>
          <a:p>
            <a:r>
              <a:rPr lang="en-US" sz="2400" dirty="0" smtClean="0"/>
              <a:t>&lt;!</a:t>
            </a:r>
            <a:r>
              <a:rPr lang="en-US" sz="2400" dirty="0" err="1" smtClean="0"/>
              <a:t>doctype</a:t>
            </a:r>
            <a:r>
              <a:rPr lang="en-US" sz="2400" dirty="0" smtClean="0"/>
              <a:t> html&gt;</a:t>
            </a:r>
          </a:p>
          <a:p>
            <a:r>
              <a:rPr lang="en-US" sz="2400" dirty="0" smtClean="0"/>
              <a:t>&lt;html&gt;</a:t>
            </a:r>
          </a:p>
          <a:p>
            <a:r>
              <a:rPr lang="en-US" sz="2400" dirty="0" smtClean="0"/>
              <a:t>       &lt;head&gt;</a:t>
            </a:r>
          </a:p>
          <a:p>
            <a:r>
              <a:rPr lang="en-US" sz="2400" dirty="0" smtClean="0"/>
              <a:t>            &lt;title&gt;A Simple Webpage&lt;/title&gt;</a:t>
            </a:r>
          </a:p>
          <a:p>
            <a:r>
              <a:rPr lang="en-US" sz="2400" dirty="0" smtClean="0"/>
              <a:t>       &lt;/head&gt;</a:t>
            </a:r>
          </a:p>
          <a:p>
            <a:endParaRPr lang="en-US" sz="2400" dirty="0" smtClean="0"/>
          </a:p>
          <a:p>
            <a:r>
              <a:rPr lang="en-US" sz="2400" dirty="0" smtClean="0"/>
              <a:t>     &lt;body&gt;</a:t>
            </a:r>
          </a:p>
          <a:p>
            <a:r>
              <a:rPr lang="en-US" sz="2400" dirty="0" smtClean="0"/>
              <a:t>        &lt;h1&gt;Hello, &lt;</a:t>
            </a:r>
            <a:r>
              <a:rPr lang="en-US" sz="2400" dirty="0" err="1" smtClean="0"/>
              <a:t>em</a:t>
            </a:r>
            <a:r>
              <a:rPr lang="en-US" sz="2400" dirty="0" smtClean="0"/>
              <a:t>&gt;CS222 student!&lt;/</a:t>
            </a:r>
            <a:r>
              <a:rPr lang="en-US" sz="2400" dirty="0" err="1" smtClean="0"/>
              <a:t>em</a:t>
            </a:r>
            <a:r>
              <a:rPr lang="en-US" sz="2400" dirty="0" smtClean="0"/>
              <a:t>&gt;&lt;/h1&gt;</a:t>
            </a:r>
          </a:p>
          <a:p>
            <a:r>
              <a:rPr lang="en-US" sz="2400" dirty="0" smtClean="0"/>
              <a:t>        &lt;div&gt;</a:t>
            </a:r>
          </a:p>
          <a:p>
            <a:r>
              <a:rPr lang="en-US" sz="2400" dirty="0" smtClean="0"/>
              <a:t>                 &lt;</a:t>
            </a:r>
            <a:r>
              <a:rPr lang="en-US" sz="2400" dirty="0" err="1" smtClean="0"/>
              <a:t>img</a:t>
            </a:r>
            <a:r>
              <a:rPr lang="en-US" sz="2400" dirty="0" smtClean="0"/>
              <a:t> </a:t>
            </a:r>
            <a:r>
              <a:rPr lang="en-US" sz="2400" dirty="0" err="1" smtClean="0"/>
              <a:t>src</a:t>
            </a:r>
            <a:r>
              <a:rPr lang="en-US" sz="2400" dirty="0" smtClean="0"/>
              <a:t>="./</a:t>
            </a:r>
            <a:r>
              <a:rPr lang="en-US" sz="2400" dirty="0" smtClean="0"/>
              <a:t>images</a:t>
            </a:r>
            <a:r>
              <a:rPr lang="en-US" sz="2400" dirty="0" smtClean="0"/>
              <a:t>/kitten.png</a:t>
            </a:r>
            <a:r>
              <a:rPr lang="en-US" sz="2400" dirty="0" smtClean="0"/>
              <a:t>" alt="sample image"&gt;</a:t>
            </a:r>
          </a:p>
          <a:p>
            <a:r>
              <a:rPr lang="en-US" sz="2400" dirty="0" smtClean="0"/>
              <a:t>                 &lt;p&gt;A very simple page.&lt;/p&gt;</a:t>
            </a:r>
          </a:p>
          <a:p>
            <a:r>
              <a:rPr lang="en-US" sz="2400" dirty="0" smtClean="0"/>
              <a:t>                 &lt;a </a:t>
            </a:r>
            <a:r>
              <a:rPr lang="en-US" sz="2400" dirty="0" err="1" smtClean="0"/>
              <a:t>href</a:t>
            </a:r>
            <a:r>
              <a:rPr lang="en-US" sz="2400" dirty="0" smtClean="0"/>
              <a:t>="http://www.redlands.edu"&gt;www.redlands.edu&lt;/a&gt;</a:t>
            </a:r>
          </a:p>
          <a:p>
            <a:r>
              <a:rPr lang="en-US" sz="2400" dirty="0" smtClean="0"/>
              <a:t>        &lt;/div&gt;</a:t>
            </a:r>
          </a:p>
          <a:p>
            <a:r>
              <a:rPr lang="en-US" sz="2400" dirty="0" smtClean="0"/>
              <a:t>      &lt;/body&gt;</a:t>
            </a:r>
          </a:p>
          <a:p>
            <a:r>
              <a:rPr lang="en-US" sz="2400" dirty="0" smtClean="0"/>
              <a:t>    &lt;/html&gt;</a:t>
            </a:r>
            <a:endParaRPr lang="en-US" sz="2400" dirty="0"/>
          </a:p>
        </p:txBody>
      </p:sp>
      <p:sp>
        <p:nvSpPr>
          <p:cNvPr id="3" name="Title 4"/>
          <p:cNvSpPr txBox="1">
            <a:spLocks/>
          </p:cNvSpPr>
          <p:nvPr/>
        </p:nvSpPr>
        <p:spPr>
          <a:xfrm>
            <a:off x="9240794" y="907434"/>
            <a:ext cx="2547551"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Corrected </a:t>
            </a:r>
          </a:p>
          <a:p>
            <a:r>
              <a:rPr lang="en-US" dirty="0" smtClean="0"/>
              <a:t>Source Code</a:t>
            </a:r>
            <a:endParaRPr lang="en-US" dirty="0"/>
          </a:p>
        </p:txBody>
      </p:sp>
    </p:spTree>
    <p:extLst>
      <p:ext uri="{BB962C8B-B14F-4D97-AF65-F5344CB8AC3E}">
        <p14:creationId xmlns:p14="http://schemas.microsoft.com/office/powerpoint/2010/main" val="18260198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a:t>
            </a:r>
            <a:endParaRPr lang="en-US" dirty="0"/>
          </a:p>
        </p:txBody>
      </p:sp>
      <p:sp>
        <p:nvSpPr>
          <p:cNvPr id="3" name="Content Placeholder 2"/>
          <p:cNvSpPr>
            <a:spLocks noGrp="1"/>
          </p:cNvSpPr>
          <p:nvPr>
            <p:ph idx="1"/>
          </p:nvPr>
        </p:nvSpPr>
        <p:spPr/>
        <p:txBody>
          <a:bodyPr/>
          <a:lstStyle/>
          <a:p>
            <a:pPr lvl="0"/>
            <a:r>
              <a:rPr lang="en-US" dirty="0"/>
              <a:t>Before HTML5, there was no standard for showing videos on a web page. </a:t>
            </a:r>
          </a:p>
          <a:p>
            <a:pPr lvl="0"/>
            <a:r>
              <a:rPr lang="en-US" dirty="0" smtClean="0"/>
              <a:t>Videos </a:t>
            </a:r>
            <a:r>
              <a:rPr lang="en-US" dirty="0"/>
              <a:t>could only be played with a plug-in (such as flash).</a:t>
            </a:r>
          </a:p>
          <a:p>
            <a:pPr marL="0" indent="0">
              <a:buNone/>
            </a:pPr>
            <a:r>
              <a:rPr lang="en-US" dirty="0"/>
              <a:t> </a:t>
            </a:r>
          </a:p>
          <a:p>
            <a:pPr lvl="0"/>
            <a:r>
              <a:rPr lang="en-US" dirty="0"/>
              <a:t>With the advent of  HTML5, a new tag was added: &lt;</a:t>
            </a:r>
            <a:r>
              <a:rPr lang="en-US" dirty="0" smtClean="0"/>
              <a:t>video&gt;</a:t>
            </a:r>
          </a:p>
          <a:p>
            <a:pPr lvl="0"/>
            <a:r>
              <a:rPr lang="en-US" dirty="0" smtClean="0"/>
              <a:t>&lt;video&gt; specifies </a:t>
            </a:r>
            <a:r>
              <a:rPr lang="en-US" dirty="0"/>
              <a:t>a standard way to embed a video in a web page.</a:t>
            </a:r>
          </a:p>
          <a:p>
            <a:endParaRPr lang="en-US" dirty="0"/>
          </a:p>
        </p:txBody>
      </p:sp>
    </p:spTree>
    <p:extLst>
      <p:ext uri="{BB962C8B-B14F-4D97-AF65-F5344CB8AC3E}">
        <p14:creationId xmlns:p14="http://schemas.microsoft.com/office/powerpoint/2010/main" val="20850706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&lt;video&gt; tag</a:t>
            </a:r>
            <a:endParaRPr lang="en-US" dirty="0"/>
          </a:p>
        </p:txBody>
      </p:sp>
      <p:sp>
        <p:nvSpPr>
          <p:cNvPr id="3" name="Content Placeholder 2"/>
          <p:cNvSpPr>
            <a:spLocks noGrp="1"/>
          </p:cNvSpPr>
          <p:nvPr>
            <p:ph idx="1"/>
          </p:nvPr>
        </p:nvSpPr>
        <p:spPr/>
        <p:txBody>
          <a:bodyPr/>
          <a:lstStyle/>
          <a:p>
            <a:pPr lvl="0"/>
            <a:r>
              <a:rPr lang="en-US" dirty="0"/>
              <a:t>The &lt;video&gt; tag defines a single video or media resource, such as a movie clip or other video streams</a:t>
            </a:r>
            <a:r>
              <a:rPr lang="en-US" dirty="0" smtClean="0"/>
              <a:t>.</a:t>
            </a:r>
          </a:p>
          <a:p>
            <a:pPr lvl="0"/>
            <a:endParaRPr lang="en-US" dirty="0"/>
          </a:p>
          <a:p>
            <a:r>
              <a:rPr lang="en-US" dirty="0"/>
              <a:t>In the following example, a single video is embedded on your page.  It will show the basic controls so that a user can play, pause, or otherwise control the video: </a:t>
            </a:r>
          </a:p>
          <a:p>
            <a:pPr marL="0" indent="0">
              <a:buNone/>
            </a:pPr>
            <a:r>
              <a:rPr lang="en-US" dirty="0"/>
              <a:t> </a:t>
            </a:r>
          </a:p>
          <a:p>
            <a:pPr marL="0" indent="0">
              <a:buNone/>
            </a:pPr>
            <a:r>
              <a:rPr lang="en-US" dirty="0"/>
              <a:t>&lt;video </a:t>
            </a:r>
            <a:r>
              <a:rPr lang="en-US" dirty="0" err="1"/>
              <a:t>src</a:t>
            </a:r>
            <a:r>
              <a:rPr lang="en-US" dirty="0"/>
              <a:t>="</a:t>
            </a:r>
            <a:r>
              <a:rPr lang="en-US" dirty="0" err="1"/>
              <a:t>video.webm</a:t>
            </a:r>
            <a:r>
              <a:rPr lang="en-US" dirty="0"/>
              <a:t>" controls&gt;&lt;/video&gt;</a:t>
            </a:r>
          </a:p>
          <a:p>
            <a:endParaRPr lang="en-US" dirty="0"/>
          </a:p>
        </p:txBody>
      </p:sp>
    </p:spTree>
    <p:extLst>
      <p:ext uri="{BB962C8B-B14F-4D97-AF65-F5344CB8AC3E}">
        <p14:creationId xmlns:p14="http://schemas.microsoft.com/office/powerpoint/2010/main" val="3988326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the &lt;source&gt; tag with &lt;video&gt;</a:t>
            </a:r>
            <a:endParaRPr lang="en-US" dirty="0"/>
          </a:p>
        </p:txBody>
      </p:sp>
      <p:sp>
        <p:nvSpPr>
          <p:cNvPr id="3" name="Content Placeholder 2"/>
          <p:cNvSpPr>
            <a:spLocks noGrp="1"/>
          </p:cNvSpPr>
          <p:nvPr>
            <p:ph idx="1"/>
          </p:nvPr>
        </p:nvSpPr>
        <p:spPr/>
        <p:txBody>
          <a:bodyPr/>
          <a:lstStyle/>
          <a:p>
            <a:pPr lvl="0"/>
            <a:r>
              <a:rPr lang="en-US" dirty="0"/>
              <a:t>The &lt;source&gt; tag defines multiple media resources for media elements, such as &lt;video&gt; and &lt;audio&gt;</a:t>
            </a:r>
          </a:p>
          <a:p>
            <a:r>
              <a:rPr lang="en-US" dirty="0"/>
              <a:t>You can </a:t>
            </a:r>
            <a:r>
              <a:rPr lang="en-US" dirty="0" smtClean="0"/>
              <a:t>specify </a:t>
            </a:r>
            <a:r>
              <a:rPr lang="en-US" dirty="0"/>
              <a:t>multiple source files using the &lt;source&gt; tag.  </a:t>
            </a:r>
            <a:endParaRPr lang="en-US" dirty="0" smtClean="0"/>
          </a:p>
          <a:p>
            <a:r>
              <a:rPr lang="en-US" dirty="0" smtClean="0"/>
              <a:t>Multiple </a:t>
            </a:r>
            <a:r>
              <a:rPr lang="en-US" dirty="0"/>
              <a:t>formats can be used as a fallback in case the user’s browser doesn’t support one of them.  </a:t>
            </a:r>
            <a:endParaRPr lang="en-US" dirty="0" smtClean="0"/>
          </a:p>
          <a:p>
            <a:r>
              <a:rPr lang="en-US" dirty="0" smtClean="0"/>
              <a:t>The </a:t>
            </a:r>
            <a:r>
              <a:rPr lang="en-US" dirty="0"/>
              <a:t>browser parses the &lt;source&gt; tag, and decides which file to download and play.  </a:t>
            </a:r>
          </a:p>
          <a:p>
            <a:endParaRPr lang="en-US" dirty="0"/>
          </a:p>
        </p:txBody>
      </p:sp>
    </p:spTree>
    <p:extLst>
      <p:ext uri="{BB962C8B-B14F-4D97-AF65-F5344CB8AC3E}">
        <p14:creationId xmlns:p14="http://schemas.microsoft.com/office/powerpoint/2010/main" val="1225642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&lt;source&gt; and &lt;video&gt;</a:t>
            </a:r>
            <a:endParaRPr lang="en-US" dirty="0"/>
          </a:p>
        </p:txBody>
      </p:sp>
      <p:sp>
        <p:nvSpPr>
          <p:cNvPr id="3" name="Content Placeholder 2"/>
          <p:cNvSpPr>
            <a:spLocks noGrp="1"/>
          </p:cNvSpPr>
          <p:nvPr>
            <p:ph idx="1"/>
          </p:nvPr>
        </p:nvSpPr>
        <p:spPr>
          <a:xfrm>
            <a:off x="117566" y="1825625"/>
            <a:ext cx="11236234" cy="4351338"/>
          </a:xfrm>
        </p:spPr>
        <p:txBody>
          <a:bodyPr>
            <a:normAutofit/>
          </a:bodyPr>
          <a:lstStyle/>
          <a:p>
            <a:pPr marL="0" indent="0">
              <a:buNone/>
            </a:pPr>
            <a:r>
              <a:rPr lang="en-US" sz="2000" dirty="0"/>
              <a:t> </a:t>
            </a:r>
          </a:p>
          <a:p>
            <a:pPr marL="0" indent="0">
              <a:buNone/>
            </a:pPr>
            <a:r>
              <a:rPr lang="en-US" sz="2000" dirty="0"/>
              <a:t>&lt;video width="320" height="240" controls&gt;</a:t>
            </a:r>
          </a:p>
          <a:p>
            <a:pPr marL="0" indent="0">
              <a:buNone/>
            </a:pPr>
            <a:r>
              <a:rPr lang="en-US" sz="2000" dirty="0"/>
              <a:t>      &lt;source </a:t>
            </a:r>
            <a:r>
              <a:rPr lang="en-US" sz="2000" dirty="0" err="1"/>
              <a:t>src</a:t>
            </a:r>
            <a:r>
              <a:rPr lang="en-US" sz="2000" dirty="0"/>
              <a:t>=http://techslides.com/demos/sample-videos/small.webm type=video/</a:t>
            </a:r>
            <a:r>
              <a:rPr lang="en-US" sz="2000" dirty="0" err="1"/>
              <a:t>webm</a:t>
            </a:r>
            <a:r>
              <a:rPr lang="en-US" sz="2000" dirty="0"/>
              <a:t>&gt; </a:t>
            </a:r>
          </a:p>
          <a:p>
            <a:pPr marL="0" indent="0">
              <a:buNone/>
            </a:pPr>
            <a:r>
              <a:rPr lang="en-US" sz="2000" dirty="0"/>
              <a:t>      &lt;source </a:t>
            </a:r>
            <a:r>
              <a:rPr lang="en-US" sz="2000" dirty="0" err="1"/>
              <a:t>src</a:t>
            </a:r>
            <a:r>
              <a:rPr lang="en-US" sz="2000" dirty="0"/>
              <a:t>=http://techslides.com/demos/sample-videos/small.ogv type=video/</a:t>
            </a:r>
            <a:r>
              <a:rPr lang="en-US" sz="2000" dirty="0" err="1"/>
              <a:t>ogg</a:t>
            </a:r>
            <a:r>
              <a:rPr lang="en-US" sz="2000" dirty="0"/>
              <a:t>&gt; </a:t>
            </a:r>
          </a:p>
          <a:p>
            <a:pPr marL="0" indent="0">
              <a:buNone/>
            </a:pPr>
            <a:r>
              <a:rPr lang="en-US" sz="2000" dirty="0"/>
              <a:t>      &lt;source </a:t>
            </a:r>
            <a:r>
              <a:rPr lang="en-US" sz="2000" dirty="0" err="1"/>
              <a:t>src</a:t>
            </a:r>
            <a:r>
              <a:rPr lang="en-US" sz="2000" dirty="0"/>
              <a:t>=http://techslides.com/demos/sample-videos/small.mp4 type=video/mp4&gt;</a:t>
            </a:r>
          </a:p>
          <a:p>
            <a:pPr marL="0" indent="0">
              <a:buNone/>
            </a:pPr>
            <a:r>
              <a:rPr lang="en-US" sz="2000" dirty="0"/>
              <a:t>      &lt;source </a:t>
            </a:r>
            <a:r>
              <a:rPr lang="en-US" sz="2000" dirty="0" err="1"/>
              <a:t>src</a:t>
            </a:r>
            <a:r>
              <a:rPr lang="en-US" sz="2000" dirty="0"/>
              <a:t>=http://techslides.com/demos/sample-videos/small.3gp type=video/3gp&gt;</a:t>
            </a:r>
          </a:p>
          <a:p>
            <a:pPr marL="0" indent="0">
              <a:buNone/>
            </a:pPr>
            <a:r>
              <a:rPr lang="en-US" sz="2000" dirty="0"/>
              <a:t>    Your browser does not support the video tag.</a:t>
            </a:r>
          </a:p>
          <a:p>
            <a:pPr marL="0" indent="0">
              <a:buNone/>
            </a:pPr>
            <a:r>
              <a:rPr lang="en-US" sz="2000" dirty="0"/>
              <a:t>&lt;/video&gt;</a:t>
            </a:r>
          </a:p>
          <a:p>
            <a:endParaRPr lang="en-US" sz="2000" dirty="0"/>
          </a:p>
        </p:txBody>
      </p:sp>
    </p:spTree>
    <p:extLst>
      <p:ext uri="{BB962C8B-B14F-4D97-AF65-F5344CB8AC3E}">
        <p14:creationId xmlns:p14="http://schemas.microsoft.com/office/powerpoint/2010/main" val="191455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Supported Video formats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60674466"/>
              </p:ext>
            </p:extLst>
          </p:nvPr>
        </p:nvGraphicFramePr>
        <p:xfrm>
          <a:off x="474716" y="1779362"/>
          <a:ext cx="11595097" cy="4638648"/>
        </p:xfrm>
        <a:graphic>
          <a:graphicData uri="http://schemas.openxmlformats.org/drawingml/2006/table">
            <a:tbl>
              <a:tblPr firstRow="1" firstCol="1" bandRow="1">
                <a:tableStyleId>{5C22544A-7EE6-4342-B048-85BDC9FD1C3A}</a:tableStyleId>
              </a:tblPr>
              <a:tblGrid>
                <a:gridCol w="2764184">
                  <a:extLst>
                    <a:ext uri="{9D8B030D-6E8A-4147-A177-3AD203B41FA5}">
                      <a16:colId xmlns:a16="http://schemas.microsoft.com/office/drawing/2014/main" val="2013875632"/>
                    </a:ext>
                  </a:extLst>
                </a:gridCol>
                <a:gridCol w="3736915">
                  <a:extLst>
                    <a:ext uri="{9D8B030D-6E8A-4147-A177-3AD203B41FA5}">
                      <a16:colId xmlns:a16="http://schemas.microsoft.com/office/drawing/2014/main" val="3716655079"/>
                    </a:ext>
                  </a:extLst>
                </a:gridCol>
                <a:gridCol w="1357083">
                  <a:extLst>
                    <a:ext uri="{9D8B030D-6E8A-4147-A177-3AD203B41FA5}">
                      <a16:colId xmlns:a16="http://schemas.microsoft.com/office/drawing/2014/main" val="2715969541"/>
                    </a:ext>
                  </a:extLst>
                </a:gridCol>
                <a:gridCol w="3736915">
                  <a:extLst>
                    <a:ext uri="{9D8B030D-6E8A-4147-A177-3AD203B41FA5}">
                      <a16:colId xmlns:a16="http://schemas.microsoft.com/office/drawing/2014/main" val="2995897055"/>
                    </a:ext>
                  </a:extLst>
                </a:gridCol>
              </a:tblGrid>
              <a:tr h="614562">
                <a:tc>
                  <a:txBody>
                    <a:bodyPr/>
                    <a:lstStyle/>
                    <a:p>
                      <a:pPr marL="0" marR="0">
                        <a:spcBef>
                          <a:spcPts val="0"/>
                        </a:spcBef>
                        <a:spcAft>
                          <a:spcPts val="0"/>
                        </a:spcAft>
                      </a:pPr>
                      <a:r>
                        <a:rPr lang="en-US" sz="2000">
                          <a:effectLst/>
                        </a:rPr>
                        <a:t>Browser</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MP4</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WebM</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Ogg</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extLst>
                  <a:ext uri="{0D108BD9-81ED-4DB2-BD59-A6C34878D82A}">
                    <a16:rowId xmlns:a16="http://schemas.microsoft.com/office/drawing/2014/main" val="2386476084"/>
                  </a:ext>
                </a:extLst>
              </a:tr>
              <a:tr h="614562">
                <a:tc>
                  <a:txBody>
                    <a:bodyPr/>
                    <a:lstStyle/>
                    <a:p>
                      <a:pPr marL="0" marR="0">
                        <a:spcBef>
                          <a:spcPts val="0"/>
                        </a:spcBef>
                        <a:spcAft>
                          <a:spcPts val="0"/>
                        </a:spcAft>
                      </a:pPr>
                      <a:r>
                        <a:rPr lang="en-US" sz="2000">
                          <a:effectLst/>
                        </a:rPr>
                        <a:t>Internet Explorer</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NO</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NO</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extLst>
                  <a:ext uri="{0D108BD9-81ED-4DB2-BD59-A6C34878D82A}">
                    <a16:rowId xmlns:a16="http://schemas.microsoft.com/office/drawing/2014/main" val="638747852"/>
                  </a:ext>
                </a:extLst>
              </a:tr>
              <a:tr h="614562">
                <a:tc>
                  <a:txBody>
                    <a:bodyPr/>
                    <a:lstStyle/>
                    <a:p>
                      <a:pPr marL="0" marR="0">
                        <a:spcBef>
                          <a:spcPts val="0"/>
                        </a:spcBef>
                        <a:spcAft>
                          <a:spcPts val="0"/>
                        </a:spcAft>
                      </a:pPr>
                      <a:r>
                        <a:rPr lang="en-US" sz="2000">
                          <a:effectLst/>
                        </a:rPr>
                        <a:t>Chrome</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extLst>
                  <a:ext uri="{0D108BD9-81ED-4DB2-BD59-A6C34878D82A}">
                    <a16:rowId xmlns:a16="http://schemas.microsoft.com/office/drawing/2014/main" val="2092284089"/>
                  </a:ext>
                </a:extLst>
              </a:tr>
              <a:tr h="1211872">
                <a:tc>
                  <a:txBody>
                    <a:bodyPr/>
                    <a:lstStyle/>
                    <a:p>
                      <a:pPr marL="0" marR="0">
                        <a:spcBef>
                          <a:spcPts val="0"/>
                        </a:spcBef>
                        <a:spcAft>
                          <a:spcPts val="0"/>
                        </a:spcAft>
                      </a:pPr>
                      <a:r>
                        <a:rPr lang="en-US" sz="2000">
                          <a:effectLst/>
                        </a:rPr>
                        <a:t>Firefox</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br>
                        <a:rPr lang="en-US" sz="2000">
                          <a:effectLst/>
                        </a:rPr>
                      </a:br>
                      <a:r>
                        <a:rPr lang="en-US" sz="2000">
                          <a:effectLst/>
                        </a:rPr>
                        <a:t>from Firefox 21</a:t>
                      </a:r>
                      <a:br>
                        <a:rPr lang="en-US" sz="2000">
                          <a:effectLst/>
                        </a:rPr>
                      </a:br>
                      <a:r>
                        <a:rPr lang="en-US" sz="2000">
                          <a:effectLst/>
                        </a:rPr>
                        <a:t>from Firefox 30 for Linux</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extLst>
                  <a:ext uri="{0D108BD9-81ED-4DB2-BD59-A6C34878D82A}">
                    <a16:rowId xmlns:a16="http://schemas.microsoft.com/office/drawing/2014/main" val="23358023"/>
                  </a:ext>
                </a:extLst>
              </a:tr>
              <a:tr h="614562">
                <a:tc>
                  <a:txBody>
                    <a:bodyPr/>
                    <a:lstStyle/>
                    <a:p>
                      <a:pPr marL="0" marR="0">
                        <a:spcBef>
                          <a:spcPts val="0"/>
                        </a:spcBef>
                        <a:spcAft>
                          <a:spcPts val="0"/>
                        </a:spcAft>
                      </a:pPr>
                      <a:r>
                        <a:rPr lang="en-US" sz="2000">
                          <a:effectLst/>
                        </a:rPr>
                        <a:t>Safari</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NO</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NO</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extLst>
                  <a:ext uri="{0D108BD9-81ED-4DB2-BD59-A6C34878D82A}">
                    <a16:rowId xmlns:a16="http://schemas.microsoft.com/office/drawing/2014/main" val="1605191312"/>
                  </a:ext>
                </a:extLst>
              </a:tr>
              <a:tr h="913217">
                <a:tc>
                  <a:txBody>
                    <a:bodyPr/>
                    <a:lstStyle/>
                    <a:p>
                      <a:pPr marL="0" marR="0">
                        <a:spcBef>
                          <a:spcPts val="0"/>
                        </a:spcBef>
                        <a:spcAft>
                          <a:spcPts val="0"/>
                        </a:spcAft>
                      </a:pPr>
                      <a:r>
                        <a:rPr lang="en-US" sz="2000">
                          <a:effectLst/>
                        </a:rPr>
                        <a:t>Opera</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br>
                        <a:rPr lang="en-US" sz="2000">
                          <a:effectLst/>
                        </a:rPr>
                      </a:br>
                      <a:r>
                        <a:rPr lang="en-US" sz="2000">
                          <a:effectLst/>
                        </a:rPr>
                        <a:t>From Opera 25</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a:effectLst/>
                        </a:rPr>
                        <a:t>YES</a:t>
                      </a:r>
                      <a:endParaRPr lang="en-US" sz="2400">
                        <a:effectLst/>
                        <a:latin typeface="Cambria" panose="02040503050406030204" pitchFamily="18" charset="0"/>
                        <a:ea typeface="MS Mincho"/>
                        <a:cs typeface="Times New Roman" panose="02020603050405020304" pitchFamily="18" charset="0"/>
                      </a:endParaRPr>
                    </a:p>
                  </a:txBody>
                  <a:tcPr marL="157954" marR="157954" marT="157954" marB="157954"/>
                </a:tc>
                <a:tc>
                  <a:txBody>
                    <a:bodyPr/>
                    <a:lstStyle/>
                    <a:p>
                      <a:pPr marL="0" marR="0">
                        <a:spcBef>
                          <a:spcPts val="0"/>
                        </a:spcBef>
                        <a:spcAft>
                          <a:spcPts val="0"/>
                        </a:spcAft>
                      </a:pPr>
                      <a:r>
                        <a:rPr lang="en-US" sz="2000" dirty="0">
                          <a:effectLst/>
                        </a:rPr>
                        <a:t>YES</a:t>
                      </a:r>
                      <a:endParaRPr lang="en-US" sz="2400" dirty="0">
                        <a:effectLst/>
                        <a:latin typeface="Cambria" panose="02040503050406030204" pitchFamily="18" charset="0"/>
                        <a:ea typeface="MS Mincho"/>
                        <a:cs typeface="Times New Roman" panose="02020603050405020304" pitchFamily="18" charset="0"/>
                      </a:endParaRPr>
                    </a:p>
                  </a:txBody>
                  <a:tcPr marL="157954" marR="157954" marT="157954" marB="157954"/>
                </a:tc>
                <a:extLst>
                  <a:ext uri="{0D108BD9-81ED-4DB2-BD59-A6C34878D82A}">
                    <a16:rowId xmlns:a16="http://schemas.microsoft.com/office/drawing/2014/main" val="285639212"/>
                  </a:ext>
                </a:extLst>
              </a:tr>
            </a:tbl>
          </a:graphicData>
        </a:graphic>
      </p:graphicFrame>
    </p:spTree>
    <p:extLst>
      <p:ext uri="{BB962C8B-B14F-4D97-AF65-F5344CB8AC3E}">
        <p14:creationId xmlns:p14="http://schemas.microsoft.com/office/powerpoint/2010/main" val="18178725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7475"/>
            <a:ext cx="10515600" cy="701675"/>
          </a:xfrm>
        </p:spPr>
        <p:txBody>
          <a:bodyPr/>
          <a:lstStyle/>
          <a:p>
            <a:r>
              <a:rPr lang="en-US" dirty="0" smtClean="0"/>
              <a:t>Additional Video Attributes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69490605"/>
              </p:ext>
            </p:extLst>
          </p:nvPr>
        </p:nvGraphicFramePr>
        <p:xfrm>
          <a:off x="304800" y="1026824"/>
          <a:ext cx="12687300" cy="5444076"/>
        </p:xfrm>
        <a:graphic>
          <a:graphicData uri="http://schemas.openxmlformats.org/drawingml/2006/table">
            <a:tbl>
              <a:tblPr firstRow="1" firstCol="1" bandRow="1">
                <a:tableStyleId>{5C22544A-7EE6-4342-B048-85BDC9FD1C3A}</a:tableStyleId>
              </a:tblPr>
              <a:tblGrid>
                <a:gridCol w="1612478">
                  <a:extLst>
                    <a:ext uri="{9D8B030D-6E8A-4147-A177-3AD203B41FA5}">
                      <a16:colId xmlns:a16="http://schemas.microsoft.com/office/drawing/2014/main" val="2178526151"/>
                    </a:ext>
                  </a:extLst>
                </a:gridCol>
                <a:gridCol w="1517625">
                  <a:extLst>
                    <a:ext uri="{9D8B030D-6E8A-4147-A177-3AD203B41FA5}">
                      <a16:colId xmlns:a16="http://schemas.microsoft.com/office/drawing/2014/main" val="1477554277"/>
                    </a:ext>
                  </a:extLst>
                </a:gridCol>
                <a:gridCol w="9557197">
                  <a:extLst>
                    <a:ext uri="{9D8B030D-6E8A-4147-A177-3AD203B41FA5}">
                      <a16:colId xmlns:a16="http://schemas.microsoft.com/office/drawing/2014/main" val="3715440202"/>
                    </a:ext>
                  </a:extLst>
                </a:gridCol>
              </a:tblGrid>
              <a:tr h="698637">
                <a:tc>
                  <a:txBody>
                    <a:bodyPr/>
                    <a:lstStyle/>
                    <a:p>
                      <a:pPr marL="0" marR="0">
                        <a:spcBef>
                          <a:spcPts val="0"/>
                        </a:spcBef>
                        <a:spcAft>
                          <a:spcPts val="0"/>
                        </a:spcAft>
                      </a:pPr>
                      <a:r>
                        <a:rPr lang="en-US" sz="2800" u="sng" dirty="0" err="1">
                          <a:effectLst/>
                          <a:hlinkClick r:id="rId2"/>
                        </a:rPr>
                        <a:t>autoplay</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dirty="0" err="1">
                          <a:solidFill>
                            <a:schemeClr val="tx1">
                              <a:lumMod val="65000"/>
                              <a:lumOff val="35000"/>
                            </a:schemeClr>
                          </a:solidFill>
                          <a:effectLst/>
                        </a:rPr>
                        <a:t>autoplay</a:t>
                      </a:r>
                      <a:endParaRPr lang="en-US" sz="2800" dirty="0">
                        <a:solidFill>
                          <a:schemeClr val="tx1">
                            <a:lumMod val="65000"/>
                            <a:lumOff val="35000"/>
                          </a:schemeClr>
                        </a:solidFill>
                        <a:effectLst/>
                        <a:latin typeface="Cambria" panose="02040503050406030204" pitchFamily="18" charset="0"/>
                        <a:ea typeface="MS Mincho"/>
                        <a:cs typeface="Times New Roman" panose="02020603050405020304" pitchFamily="18" charset="0"/>
                      </a:endParaRPr>
                    </a:p>
                  </a:txBody>
                  <a:tcPr marL="133633" marR="133633" marT="133633" marB="133633">
                    <a:solidFill>
                      <a:schemeClr val="accent2">
                        <a:lumMod val="20000"/>
                        <a:lumOff val="80000"/>
                      </a:schemeClr>
                    </a:solidFill>
                  </a:tcPr>
                </a:tc>
                <a:tc>
                  <a:txBody>
                    <a:bodyPr/>
                    <a:lstStyle/>
                    <a:p>
                      <a:pPr marL="0" marR="0">
                        <a:spcBef>
                          <a:spcPts val="0"/>
                        </a:spcBef>
                        <a:spcAft>
                          <a:spcPts val="0"/>
                        </a:spcAft>
                      </a:pPr>
                      <a:r>
                        <a:rPr lang="en-US" sz="2800" dirty="0">
                          <a:solidFill>
                            <a:schemeClr val="tx1">
                              <a:lumMod val="65000"/>
                              <a:lumOff val="35000"/>
                            </a:schemeClr>
                          </a:solidFill>
                          <a:effectLst/>
                        </a:rPr>
                        <a:t>Specifies that the video will start </a:t>
                      </a:r>
                    </a:p>
                    <a:p>
                      <a:pPr marL="0" marR="0">
                        <a:spcBef>
                          <a:spcPts val="0"/>
                        </a:spcBef>
                        <a:spcAft>
                          <a:spcPts val="0"/>
                        </a:spcAft>
                      </a:pPr>
                      <a:r>
                        <a:rPr lang="en-US" sz="2800" dirty="0">
                          <a:solidFill>
                            <a:schemeClr val="tx1">
                              <a:lumMod val="65000"/>
                              <a:lumOff val="35000"/>
                            </a:schemeClr>
                          </a:solidFill>
                          <a:effectLst/>
                        </a:rPr>
                        <a:t>playing as soon as it is ready</a:t>
                      </a:r>
                      <a:endParaRPr lang="en-US" sz="2800" dirty="0">
                        <a:solidFill>
                          <a:schemeClr val="tx1">
                            <a:lumMod val="65000"/>
                            <a:lumOff val="35000"/>
                          </a:schemeClr>
                        </a:solidFill>
                        <a:effectLst/>
                        <a:latin typeface="Cambria" panose="02040503050406030204" pitchFamily="18" charset="0"/>
                        <a:ea typeface="MS Mincho"/>
                        <a:cs typeface="Times New Roman" panose="02020603050405020304" pitchFamily="18" charset="0"/>
                      </a:endParaRPr>
                    </a:p>
                  </a:txBody>
                  <a:tcPr marL="133633" marR="133633" marT="133633" marB="133633">
                    <a:solidFill>
                      <a:schemeClr val="accent2">
                        <a:lumMod val="20000"/>
                        <a:lumOff val="80000"/>
                      </a:schemeClr>
                    </a:solidFill>
                  </a:tcPr>
                </a:tc>
                <a:extLst>
                  <a:ext uri="{0D108BD9-81ED-4DB2-BD59-A6C34878D82A}">
                    <a16:rowId xmlns:a16="http://schemas.microsoft.com/office/drawing/2014/main" val="2492884724"/>
                  </a:ext>
                </a:extLst>
              </a:tr>
              <a:tr h="698637">
                <a:tc>
                  <a:txBody>
                    <a:bodyPr/>
                    <a:lstStyle/>
                    <a:p>
                      <a:pPr marL="0" marR="0">
                        <a:spcBef>
                          <a:spcPts val="0"/>
                        </a:spcBef>
                        <a:spcAft>
                          <a:spcPts val="0"/>
                        </a:spcAft>
                      </a:pPr>
                      <a:r>
                        <a:rPr lang="en-US" sz="2800" u="sng" dirty="0">
                          <a:effectLst/>
                          <a:hlinkClick r:id="rId3"/>
                        </a:rPr>
                        <a:t>controls</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a:effectLst/>
                        </a:rPr>
                        <a:t>controls</a:t>
                      </a:r>
                      <a:endParaRPr lang="en-US" sz="280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dirty="0">
                          <a:effectLst/>
                        </a:rPr>
                        <a:t>Specifies that video controls should </a:t>
                      </a:r>
                    </a:p>
                    <a:p>
                      <a:pPr marL="0" marR="0">
                        <a:spcBef>
                          <a:spcPts val="0"/>
                        </a:spcBef>
                        <a:spcAft>
                          <a:spcPts val="0"/>
                        </a:spcAft>
                      </a:pPr>
                      <a:r>
                        <a:rPr lang="en-US" sz="2800" dirty="0">
                          <a:effectLst/>
                        </a:rPr>
                        <a:t>be displayed (such as a play/pause button </a:t>
                      </a:r>
                      <a:r>
                        <a:rPr lang="en-US" sz="2800" dirty="0" err="1">
                          <a:effectLst/>
                        </a:rPr>
                        <a:t>etc</a:t>
                      </a:r>
                      <a:r>
                        <a:rPr lang="en-US" sz="2800" dirty="0">
                          <a:effectLst/>
                        </a:rPr>
                        <a:t>).</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extLst>
                  <a:ext uri="{0D108BD9-81ED-4DB2-BD59-A6C34878D82A}">
                    <a16:rowId xmlns:a16="http://schemas.microsoft.com/office/drawing/2014/main" val="3626346650"/>
                  </a:ext>
                </a:extLst>
              </a:tr>
              <a:tr h="482951">
                <a:tc>
                  <a:txBody>
                    <a:bodyPr/>
                    <a:lstStyle/>
                    <a:p>
                      <a:pPr marL="0" marR="0">
                        <a:spcBef>
                          <a:spcPts val="0"/>
                        </a:spcBef>
                        <a:spcAft>
                          <a:spcPts val="0"/>
                        </a:spcAft>
                      </a:pPr>
                      <a:r>
                        <a:rPr lang="en-US" sz="2800" u="sng">
                          <a:effectLst/>
                          <a:hlinkClick r:id="rId4"/>
                        </a:rPr>
                        <a:t>height</a:t>
                      </a:r>
                      <a:endParaRPr lang="en-US" sz="280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a:effectLst/>
                        </a:rPr>
                        <a:t>pixels</a:t>
                      </a:r>
                      <a:endParaRPr lang="en-US" sz="280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a:effectLst/>
                        </a:rPr>
                        <a:t>Sets the height of the video player</a:t>
                      </a:r>
                      <a:endParaRPr lang="en-US" sz="2800">
                        <a:effectLst/>
                        <a:latin typeface="Cambria" panose="02040503050406030204" pitchFamily="18" charset="0"/>
                        <a:ea typeface="MS Mincho"/>
                        <a:cs typeface="Times New Roman" panose="02020603050405020304" pitchFamily="18" charset="0"/>
                      </a:endParaRPr>
                    </a:p>
                  </a:txBody>
                  <a:tcPr marL="133633" marR="133633" marT="133633" marB="133633"/>
                </a:tc>
                <a:extLst>
                  <a:ext uri="{0D108BD9-81ED-4DB2-BD59-A6C34878D82A}">
                    <a16:rowId xmlns:a16="http://schemas.microsoft.com/office/drawing/2014/main" val="238335145"/>
                  </a:ext>
                </a:extLst>
              </a:tr>
              <a:tr h="698637">
                <a:tc>
                  <a:txBody>
                    <a:bodyPr/>
                    <a:lstStyle/>
                    <a:p>
                      <a:pPr marL="0" marR="0">
                        <a:spcBef>
                          <a:spcPts val="0"/>
                        </a:spcBef>
                        <a:spcAft>
                          <a:spcPts val="0"/>
                        </a:spcAft>
                      </a:pPr>
                      <a:r>
                        <a:rPr lang="en-US" sz="2800" u="sng" dirty="0">
                          <a:effectLst/>
                          <a:hlinkClick r:id="rId5"/>
                        </a:rPr>
                        <a:t>loop</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dirty="0">
                          <a:effectLst/>
                        </a:rPr>
                        <a:t>loop</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dirty="0">
                          <a:effectLst/>
                        </a:rPr>
                        <a:t>Specifies that the video will start over </a:t>
                      </a:r>
                    </a:p>
                    <a:p>
                      <a:pPr marL="0" marR="0">
                        <a:spcBef>
                          <a:spcPts val="0"/>
                        </a:spcBef>
                        <a:spcAft>
                          <a:spcPts val="0"/>
                        </a:spcAft>
                      </a:pPr>
                      <a:r>
                        <a:rPr lang="en-US" sz="2800" dirty="0">
                          <a:effectLst/>
                        </a:rPr>
                        <a:t>again, every time it is finished</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extLst>
                  <a:ext uri="{0D108BD9-81ED-4DB2-BD59-A6C34878D82A}">
                    <a16:rowId xmlns:a16="http://schemas.microsoft.com/office/drawing/2014/main" val="2921534549"/>
                  </a:ext>
                </a:extLst>
              </a:tr>
              <a:tr h="482951">
                <a:tc>
                  <a:txBody>
                    <a:bodyPr/>
                    <a:lstStyle/>
                    <a:p>
                      <a:pPr marL="0" marR="0">
                        <a:spcBef>
                          <a:spcPts val="0"/>
                        </a:spcBef>
                        <a:spcAft>
                          <a:spcPts val="0"/>
                        </a:spcAft>
                      </a:pPr>
                      <a:r>
                        <a:rPr lang="en-US" sz="2800" u="sng" dirty="0" err="1">
                          <a:effectLst/>
                          <a:hlinkClick r:id="rId6"/>
                        </a:rPr>
                        <a:t>src</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dirty="0">
                          <a:effectLst/>
                        </a:rPr>
                        <a:t>URL</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a:effectLst/>
                        </a:rPr>
                        <a:t>Specifies the URL of the video file</a:t>
                      </a:r>
                      <a:endParaRPr lang="en-US" sz="2800">
                        <a:effectLst/>
                        <a:latin typeface="Cambria" panose="02040503050406030204" pitchFamily="18" charset="0"/>
                        <a:ea typeface="MS Mincho"/>
                        <a:cs typeface="Times New Roman" panose="02020603050405020304" pitchFamily="18" charset="0"/>
                      </a:endParaRPr>
                    </a:p>
                  </a:txBody>
                  <a:tcPr marL="133633" marR="133633" marT="133633" marB="133633"/>
                </a:tc>
                <a:extLst>
                  <a:ext uri="{0D108BD9-81ED-4DB2-BD59-A6C34878D82A}">
                    <a16:rowId xmlns:a16="http://schemas.microsoft.com/office/drawing/2014/main" val="1577819250"/>
                  </a:ext>
                </a:extLst>
              </a:tr>
              <a:tr h="482951">
                <a:tc>
                  <a:txBody>
                    <a:bodyPr/>
                    <a:lstStyle/>
                    <a:p>
                      <a:pPr marL="0" marR="0">
                        <a:spcBef>
                          <a:spcPts val="0"/>
                        </a:spcBef>
                        <a:spcAft>
                          <a:spcPts val="0"/>
                        </a:spcAft>
                      </a:pPr>
                      <a:r>
                        <a:rPr lang="en-US" sz="2800" u="sng" dirty="0">
                          <a:effectLst/>
                          <a:hlinkClick r:id="rId7"/>
                        </a:rPr>
                        <a:t>width</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dirty="0" smtClean="0">
                          <a:effectLst/>
                        </a:rPr>
                        <a:t>Pixels</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tc>
                  <a:txBody>
                    <a:bodyPr/>
                    <a:lstStyle/>
                    <a:p>
                      <a:pPr marL="0" marR="0">
                        <a:spcBef>
                          <a:spcPts val="0"/>
                        </a:spcBef>
                        <a:spcAft>
                          <a:spcPts val="0"/>
                        </a:spcAft>
                      </a:pPr>
                      <a:r>
                        <a:rPr lang="en-US" sz="2800" dirty="0">
                          <a:effectLst/>
                        </a:rPr>
                        <a:t>Sets the width of the video player</a:t>
                      </a:r>
                      <a:endParaRPr lang="en-US" sz="2800" dirty="0">
                        <a:effectLst/>
                        <a:latin typeface="Cambria" panose="02040503050406030204" pitchFamily="18" charset="0"/>
                        <a:ea typeface="MS Mincho"/>
                        <a:cs typeface="Times New Roman" panose="02020603050405020304" pitchFamily="18" charset="0"/>
                      </a:endParaRPr>
                    </a:p>
                  </a:txBody>
                  <a:tcPr marL="133633" marR="133633" marT="133633" marB="133633"/>
                </a:tc>
                <a:extLst>
                  <a:ext uri="{0D108BD9-81ED-4DB2-BD59-A6C34878D82A}">
                    <a16:rowId xmlns:a16="http://schemas.microsoft.com/office/drawing/2014/main" val="1103632036"/>
                  </a:ext>
                </a:extLst>
              </a:tr>
            </a:tbl>
          </a:graphicData>
        </a:graphic>
      </p:graphicFrame>
    </p:spTree>
    <p:extLst>
      <p:ext uri="{BB962C8B-B14F-4D97-AF65-F5344CB8AC3E}">
        <p14:creationId xmlns:p14="http://schemas.microsoft.com/office/powerpoint/2010/main" val="3497746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lstStyle/>
          <a:p>
            <a:r>
              <a:rPr lang="en-US" dirty="0" smtClean="0"/>
              <a:t>What is a Static Web Page</a:t>
            </a:r>
            <a:endParaRPr lang="en-US" dirty="0"/>
          </a:p>
        </p:txBody>
      </p:sp>
      <p:sp>
        <p:nvSpPr>
          <p:cNvPr id="3" name="Content Placeholder 2"/>
          <p:cNvSpPr>
            <a:spLocks noGrp="1"/>
          </p:cNvSpPr>
          <p:nvPr>
            <p:ph idx="1"/>
          </p:nvPr>
        </p:nvSpPr>
        <p:spPr/>
        <p:txBody>
          <a:bodyPr/>
          <a:lstStyle/>
          <a:p>
            <a:r>
              <a:rPr lang="en-US" dirty="0"/>
              <a:t>A static web page is a web page that doesn’t change each time it is requested. </a:t>
            </a:r>
            <a:endParaRPr lang="en-US" dirty="0" smtClean="0"/>
          </a:p>
          <a:p>
            <a:endParaRPr lang="en-US" dirty="0" smtClean="0"/>
          </a:p>
          <a:p>
            <a:r>
              <a:rPr lang="en-US" dirty="0" smtClean="0"/>
              <a:t> </a:t>
            </a:r>
            <a:r>
              <a:rPr lang="en-US" dirty="0"/>
              <a:t>A static web page is sent directly from the web server to the web browser when the browser requests it.  </a:t>
            </a:r>
            <a:endParaRPr lang="en-US" dirty="0" smtClean="0"/>
          </a:p>
          <a:p>
            <a:endParaRPr lang="en-US" dirty="0" smtClean="0"/>
          </a:p>
          <a:p>
            <a:r>
              <a:rPr lang="en-US" dirty="0" smtClean="0"/>
              <a:t>You </a:t>
            </a:r>
            <a:r>
              <a:rPr lang="en-US" dirty="0"/>
              <a:t>can spot a static page by looking at the extension.  If it is .html, it is a static web page.</a:t>
            </a:r>
          </a:p>
          <a:p>
            <a:endParaRPr lang="en-US" dirty="0"/>
          </a:p>
        </p:txBody>
      </p:sp>
    </p:spTree>
    <p:extLst>
      <p:ext uri="{BB962C8B-B14F-4D97-AF65-F5344CB8AC3E}">
        <p14:creationId xmlns:p14="http://schemas.microsoft.com/office/powerpoint/2010/main" val="833324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2294"/>
            <a:ext cx="10515600" cy="648129"/>
          </a:xfrm>
          <a:ln>
            <a:solidFill>
              <a:schemeClr val="tx1"/>
            </a:solidFill>
          </a:ln>
        </p:spPr>
        <p:txBody>
          <a:bodyPr>
            <a:normAutofit fontScale="90000"/>
          </a:bodyPr>
          <a:lstStyle/>
          <a:p>
            <a:r>
              <a:rPr lang="en-US" dirty="0" smtClean="0"/>
              <a:t>Process for Accessing a Static Web Page</a:t>
            </a:r>
            <a:endParaRPr lang="en-US" dirty="0"/>
          </a:p>
        </p:txBody>
      </p:sp>
      <p:sp>
        <p:nvSpPr>
          <p:cNvPr id="3" name="Content Placeholder 2"/>
          <p:cNvSpPr>
            <a:spLocks noGrp="1"/>
          </p:cNvSpPr>
          <p:nvPr>
            <p:ph idx="1"/>
          </p:nvPr>
        </p:nvSpPr>
        <p:spPr>
          <a:xfrm>
            <a:off x="838200" y="1093841"/>
            <a:ext cx="10515600" cy="5528834"/>
          </a:xfrm>
        </p:spPr>
        <p:txBody>
          <a:bodyPr>
            <a:normAutofit fontScale="92500" lnSpcReduction="10000"/>
          </a:bodyPr>
          <a:lstStyle/>
          <a:p>
            <a:pPr lvl="0"/>
            <a:r>
              <a:rPr lang="en-US" dirty="0"/>
              <a:t>A local computer (a client) requests a web page in a browser. </a:t>
            </a:r>
            <a:endParaRPr lang="en-US" dirty="0" smtClean="0"/>
          </a:p>
          <a:p>
            <a:pPr lvl="0"/>
            <a:endParaRPr lang="en-US" dirty="0" smtClean="0"/>
          </a:p>
          <a:p>
            <a:pPr lvl="0"/>
            <a:r>
              <a:rPr lang="en-US" dirty="0" smtClean="0"/>
              <a:t>The </a:t>
            </a:r>
            <a:r>
              <a:rPr lang="en-US" dirty="0"/>
              <a:t>web browser builds a request for the web page and sends it to the web server.  This request, known as an HTTP request, is formatted using the </a:t>
            </a:r>
            <a:r>
              <a:rPr lang="en-US" dirty="0" err="1"/>
              <a:t>HyperText</a:t>
            </a:r>
            <a:r>
              <a:rPr lang="en-US" dirty="0"/>
              <a:t> Transfer Protocol, which lets the web server know which file is being requested.  </a:t>
            </a:r>
            <a:endParaRPr lang="en-US" dirty="0" smtClean="0"/>
          </a:p>
          <a:p>
            <a:pPr lvl="0"/>
            <a:endParaRPr lang="en-US" dirty="0"/>
          </a:p>
          <a:p>
            <a:pPr lvl="0"/>
            <a:r>
              <a:rPr lang="en-US" dirty="0"/>
              <a:t>When the web server receives the HTTP request, it retrieves the requested file from the disk drive.  This file contains the HTML for the requested page. The web server sends the file back to the browser as part of the HTTP response. </a:t>
            </a:r>
            <a:endParaRPr lang="en-US" dirty="0" smtClean="0"/>
          </a:p>
          <a:p>
            <a:pPr lvl="0"/>
            <a:endParaRPr lang="en-US" dirty="0"/>
          </a:p>
          <a:p>
            <a:pPr lvl="0"/>
            <a:r>
              <a:rPr lang="en-US" dirty="0"/>
              <a:t>Once the browser receives the HTTP response, it translates the HTML into a web page that is displayed in the browser.</a:t>
            </a:r>
          </a:p>
          <a:p>
            <a:endParaRPr lang="en-US" dirty="0"/>
          </a:p>
        </p:txBody>
      </p:sp>
    </p:spTree>
    <p:extLst>
      <p:ext uri="{BB962C8B-B14F-4D97-AF65-F5344CB8AC3E}">
        <p14:creationId xmlns:p14="http://schemas.microsoft.com/office/powerpoint/2010/main" val="1566467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of the Static Web Page Process</a:t>
            </a: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35736" y="1690688"/>
            <a:ext cx="12056264" cy="3929449"/>
          </a:xfrm>
          <a:prstGeom prst="rect">
            <a:avLst/>
          </a:prstGeom>
          <a:noFill/>
          <a:ln>
            <a:noFill/>
          </a:ln>
        </p:spPr>
      </p:pic>
    </p:spTree>
    <p:extLst>
      <p:ext uri="{BB962C8B-B14F-4D97-AF65-F5344CB8AC3E}">
        <p14:creationId xmlns:p14="http://schemas.microsoft.com/office/powerpoint/2010/main" val="3908857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7135"/>
            <a:ext cx="10515600" cy="642551"/>
          </a:xfrm>
        </p:spPr>
        <p:txBody>
          <a:bodyPr>
            <a:normAutofit fontScale="90000"/>
          </a:bodyPr>
          <a:lstStyle/>
          <a:p>
            <a:r>
              <a:rPr lang="en-US" dirty="0" smtClean="0"/>
              <a:t>Dynamic Web Pages</a:t>
            </a:r>
            <a:endParaRPr lang="en-US" dirty="0"/>
          </a:p>
        </p:txBody>
      </p:sp>
      <p:sp>
        <p:nvSpPr>
          <p:cNvPr id="3" name="Content Placeholder 2"/>
          <p:cNvSpPr>
            <a:spLocks noGrp="1"/>
          </p:cNvSpPr>
          <p:nvPr>
            <p:ph idx="1"/>
          </p:nvPr>
        </p:nvSpPr>
        <p:spPr>
          <a:xfrm>
            <a:off x="838200" y="889686"/>
            <a:ext cx="10515600" cy="5287277"/>
          </a:xfrm>
        </p:spPr>
        <p:txBody>
          <a:bodyPr>
            <a:normAutofit fontScale="92500" lnSpcReduction="20000"/>
          </a:bodyPr>
          <a:lstStyle/>
          <a:p>
            <a:r>
              <a:rPr lang="en-US" dirty="0"/>
              <a:t>A dynamic web page is created by a program or script each time it is requested</a:t>
            </a:r>
            <a:r>
              <a:rPr lang="en-US" dirty="0" smtClean="0"/>
              <a:t>.</a:t>
            </a:r>
          </a:p>
          <a:p>
            <a:endParaRPr lang="en-US" dirty="0"/>
          </a:p>
          <a:p>
            <a:pPr lvl="0"/>
            <a:r>
              <a:rPr lang="en-US" dirty="0"/>
              <a:t>When a web server receives a dynamic request, it looks up the extension of the requested file.  This could be Java (.</a:t>
            </a:r>
            <a:r>
              <a:rPr lang="en-US" dirty="0" err="1"/>
              <a:t>jsp</a:t>
            </a:r>
            <a:r>
              <a:rPr lang="en-US" dirty="0"/>
              <a:t>), PHP (.</a:t>
            </a:r>
            <a:r>
              <a:rPr lang="en-US" dirty="0" err="1"/>
              <a:t>php</a:t>
            </a:r>
            <a:r>
              <a:rPr lang="en-US" dirty="0"/>
              <a:t>), Python (.</a:t>
            </a:r>
            <a:r>
              <a:rPr lang="en-US" dirty="0" err="1"/>
              <a:t>py</a:t>
            </a:r>
            <a:r>
              <a:rPr lang="en-US" dirty="0"/>
              <a:t>), and so on.  </a:t>
            </a:r>
            <a:endParaRPr lang="en-US" dirty="0" smtClean="0"/>
          </a:p>
          <a:p>
            <a:pPr lvl="0"/>
            <a:endParaRPr lang="en-US" dirty="0"/>
          </a:p>
          <a:p>
            <a:pPr lvl="0"/>
            <a:r>
              <a:rPr lang="en-US" dirty="0"/>
              <a:t>Once the application server has identified the specified script, it processes the request.  This often requires collecting data from a database server.  </a:t>
            </a:r>
            <a:endParaRPr lang="en-US" dirty="0" smtClean="0"/>
          </a:p>
          <a:p>
            <a:pPr lvl="0"/>
            <a:endParaRPr lang="en-US" dirty="0"/>
          </a:p>
          <a:p>
            <a:pPr lvl="0"/>
            <a:r>
              <a:rPr lang="en-US" dirty="0"/>
              <a:t>When the application Server finishes processes the dynamic request, it generates the HTML for a web page and returns it to the web server. </a:t>
            </a:r>
            <a:endParaRPr lang="en-US" dirty="0" smtClean="0"/>
          </a:p>
          <a:p>
            <a:pPr lvl="0"/>
            <a:endParaRPr lang="en-US" dirty="0"/>
          </a:p>
          <a:p>
            <a:pPr lvl="0"/>
            <a:r>
              <a:rPr lang="en-US" dirty="0"/>
              <a:t>The web server returns the HTML to the web browser as part of the HTTP response, where it is displayed</a:t>
            </a:r>
          </a:p>
          <a:p>
            <a:endParaRPr lang="en-US" dirty="0"/>
          </a:p>
        </p:txBody>
      </p:sp>
    </p:spTree>
    <p:extLst>
      <p:ext uri="{BB962C8B-B14F-4D97-AF65-F5344CB8AC3E}">
        <p14:creationId xmlns:p14="http://schemas.microsoft.com/office/powerpoint/2010/main" val="3976199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012"/>
            <a:ext cx="10515600" cy="623416"/>
          </a:xfrm>
        </p:spPr>
        <p:txBody>
          <a:bodyPr>
            <a:normAutofit fontScale="90000"/>
          </a:bodyPr>
          <a:lstStyle/>
          <a:p>
            <a:r>
              <a:rPr lang="en-US" dirty="0" smtClean="0"/>
              <a:t>Visual of the Dynamic Web Page Process</a:t>
            </a:r>
            <a:endParaRPr lang="en-US" dirty="0"/>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888807" y="603493"/>
            <a:ext cx="8414385" cy="6254507"/>
          </a:xfrm>
          <a:prstGeom prst="rect">
            <a:avLst/>
          </a:prstGeom>
          <a:noFill/>
          <a:ln>
            <a:noFill/>
          </a:ln>
        </p:spPr>
      </p:pic>
    </p:spTree>
    <p:extLst>
      <p:ext uri="{BB962C8B-B14F-4D97-AF65-F5344CB8AC3E}">
        <p14:creationId xmlns:p14="http://schemas.microsoft.com/office/powerpoint/2010/main" val="2811635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0130"/>
            <a:ext cx="10515600" cy="5756833"/>
          </a:xfrm>
        </p:spPr>
        <p:txBody>
          <a:bodyPr>
            <a:normAutofit/>
          </a:bodyPr>
          <a:lstStyle/>
          <a:p>
            <a:pPr marL="0" indent="0">
              <a:buNone/>
            </a:pPr>
            <a:r>
              <a:rPr lang="en-US" sz="3600" dirty="0" smtClean="0"/>
              <a:t>Static Web Pages are built at the front end.</a:t>
            </a:r>
          </a:p>
          <a:p>
            <a:r>
              <a:rPr lang="en-US" sz="3600" dirty="0"/>
              <a:t>Front-end web development </a:t>
            </a:r>
            <a:r>
              <a:rPr lang="en-US" sz="3600" dirty="0" smtClean="0"/>
              <a:t>involves the construction of</a:t>
            </a:r>
            <a:r>
              <a:rPr lang="en-US" sz="3600" dirty="0"/>
              <a:t> </a:t>
            </a:r>
            <a:r>
              <a:rPr lang="en-US" sz="3600" b="1" dirty="0"/>
              <a:t>HTML</a:t>
            </a:r>
            <a:r>
              <a:rPr lang="en-US" sz="3600" dirty="0"/>
              <a:t>, </a:t>
            </a:r>
            <a:r>
              <a:rPr lang="en-US" sz="3600" b="1" dirty="0"/>
              <a:t>CSS</a:t>
            </a:r>
            <a:r>
              <a:rPr lang="en-US" sz="3600" dirty="0"/>
              <a:t> and JavaScript for a website or Web Application so that a user can see and interact with them directly</a:t>
            </a:r>
            <a:r>
              <a:rPr lang="en-US" sz="3600" dirty="0" smtClean="0"/>
              <a:t>.</a:t>
            </a:r>
          </a:p>
          <a:p>
            <a:endParaRPr lang="en-US" sz="3600" dirty="0" smtClean="0"/>
          </a:p>
          <a:p>
            <a:endParaRPr lang="en-US" sz="3600" dirty="0" smtClean="0"/>
          </a:p>
          <a:p>
            <a:pPr marL="0" indent="0">
              <a:buNone/>
            </a:pPr>
            <a:r>
              <a:rPr lang="en-US" sz="3600" dirty="0" smtClean="0"/>
              <a:t>Dynamic Web Pages are built at the back end.</a:t>
            </a:r>
          </a:p>
          <a:p>
            <a:r>
              <a:rPr lang="en-US" sz="3600" dirty="0" smtClean="0"/>
              <a:t> Back-end web development </a:t>
            </a:r>
            <a:r>
              <a:rPr lang="en-US" sz="3600" dirty="0"/>
              <a:t>consists of a server, an application, and a database. </a:t>
            </a:r>
          </a:p>
        </p:txBody>
      </p:sp>
    </p:spTree>
    <p:extLst>
      <p:ext uri="{BB962C8B-B14F-4D97-AF65-F5344CB8AC3E}">
        <p14:creationId xmlns:p14="http://schemas.microsoft.com/office/powerpoint/2010/main" val="2608645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90" y="2466641"/>
            <a:ext cx="10515600" cy="1325563"/>
          </a:xfrm>
        </p:spPr>
        <p:txBody>
          <a:bodyPr/>
          <a:lstStyle/>
          <a:p>
            <a:pPr algn="ctr"/>
            <a:r>
              <a:rPr lang="en-US" dirty="0" smtClean="0"/>
              <a:t>Common HTML Tags</a:t>
            </a:r>
            <a:endParaRPr lang="en-US" dirty="0"/>
          </a:p>
        </p:txBody>
      </p:sp>
    </p:spTree>
    <p:extLst>
      <p:ext uri="{BB962C8B-B14F-4D97-AF65-F5344CB8AC3E}">
        <p14:creationId xmlns:p14="http://schemas.microsoft.com/office/powerpoint/2010/main" val="1168077569"/>
      </p:ext>
    </p:extLst>
  </p:cSld>
  <p:clrMapOvr>
    <a:masterClrMapping/>
  </p:clrMapOvr>
</p:sld>
</file>

<file path=ppt/theme/theme1.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1001</Words>
  <Application>Microsoft Office PowerPoint</Application>
  <PresentationFormat>Widescreen</PresentationFormat>
  <Paragraphs>214</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Calibri Light</vt:lpstr>
      <vt:lpstr>Cambria</vt:lpstr>
      <vt:lpstr>MS Mincho</vt:lpstr>
      <vt:lpstr>Times New Roman</vt:lpstr>
      <vt:lpstr>Office Theme</vt:lpstr>
      <vt:lpstr>Essentials of Web Pages</vt:lpstr>
      <vt:lpstr>Topics</vt:lpstr>
      <vt:lpstr>What is a Static Web Page</vt:lpstr>
      <vt:lpstr>Process for Accessing a Static Web Page</vt:lpstr>
      <vt:lpstr>Visual of the Static Web Page Process</vt:lpstr>
      <vt:lpstr>Dynamic Web Pages</vt:lpstr>
      <vt:lpstr>Visual of the Dynamic Web Page Process</vt:lpstr>
      <vt:lpstr>PowerPoint Presentation</vt:lpstr>
      <vt:lpstr>Common HTML Tags</vt:lpstr>
      <vt:lpstr>PowerPoint Presentation</vt:lpstr>
      <vt:lpstr>PowerPoint Presentation</vt:lpstr>
      <vt:lpstr>Commenting HTML Code</vt:lpstr>
      <vt:lpstr>Do’s and Don’ts for Commenting HTML</vt:lpstr>
      <vt:lpstr>Why is the Validation of a Web Page Important?</vt:lpstr>
      <vt:lpstr>Where do I validate a webpage or CSS page?</vt:lpstr>
      <vt:lpstr>Practice</vt:lpstr>
      <vt:lpstr>Build the Web Page.  Start by creating a directory for the page.  Add a directory for the image.   Use a text editor to enter the HTML.</vt:lpstr>
      <vt:lpstr>PowerPoint Presentation</vt:lpstr>
      <vt:lpstr>PowerPoint Presentation</vt:lpstr>
      <vt:lpstr>PowerPoint Presentation</vt:lpstr>
      <vt:lpstr>PowerPoint Presentation</vt:lpstr>
      <vt:lpstr>Video</vt:lpstr>
      <vt:lpstr>The &lt;video&gt; tag</vt:lpstr>
      <vt:lpstr>Using the &lt;source&gt; tag with &lt;video&gt;</vt:lpstr>
      <vt:lpstr>Example of &lt;source&gt; and &lt;video&gt;</vt:lpstr>
      <vt:lpstr>Supported Video formats</vt:lpstr>
      <vt:lpstr>Additional Video Attributes</vt:lpstr>
    </vt:vector>
  </TitlesOfParts>
  <Company>UofR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Static Web Pages</dc:title>
  <dc:creator>Cornez, Trish</dc:creator>
  <cp:lastModifiedBy>Cornez, Trish</cp:lastModifiedBy>
  <cp:revision>21</cp:revision>
  <dcterms:created xsi:type="dcterms:W3CDTF">2018-01-10T21:18:28Z</dcterms:created>
  <dcterms:modified xsi:type="dcterms:W3CDTF">2018-01-16T18:07:04Z</dcterms:modified>
</cp:coreProperties>
</file>