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4" r:id="rId19"/>
    <p:sldId id="275" r:id="rId20"/>
    <p:sldId id="273" r:id="rId21"/>
    <p:sldId id="276" r:id="rId22"/>
    <p:sldId id="278" r:id="rId23"/>
    <p:sldId id="277" r:id="rId2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77" d="100"/>
          <a:sy n="77"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7873215C-AAE5-451F-A0D2-882E94D018F9}" type="datetimeFigureOut">
              <a:rPr lang="en-US" smtClean="0"/>
              <a:t>1/29/2018</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68593CD-2D52-4C48-8872-9B164050EE86}" type="slidenum">
              <a:rPr lang="en-US" smtClean="0"/>
              <a:t>‹#›</a:t>
            </a:fld>
            <a:endParaRPr lang="en-US"/>
          </a:p>
        </p:txBody>
      </p:sp>
    </p:spTree>
    <p:extLst>
      <p:ext uri="{BB962C8B-B14F-4D97-AF65-F5344CB8AC3E}">
        <p14:creationId xmlns:p14="http://schemas.microsoft.com/office/powerpoint/2010/main" val="30472152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937D2-6090-4D1F-960F-33EC5249CC6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184145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937D2-6090-4D1F-960F-33EC5249CC6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392539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937D2-6090-4D1F-960F-33EC5249CC6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306415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937D2-6090-4D1F-960F-33EC5249CC6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114775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4937D2-6090-4D1F-960F-33EC5249CC64}"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395894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937D2-6090-4D1F-960F-33EC5249CC64}"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320615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937D2-6090-4D1F-960F-33EC5249CC64}"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394748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937D2-6090-4D1F-960F-33EC5249CC64}"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11623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937D2-6090-4D1F-960F-33EC5249CC64}"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344936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4937D2-6090-4D1F-960F-33EC5249CC64}"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77296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4937D2-6090-4D1F-960F-33EC5249CC64}"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CA15C-EA8D-4EBD-A04C-18525757068A}" type="slidenum">
              <a:rPr lang="en-US" smtClean="0"/>
              <a:t>‹#›</a:t>
            </a:fld>
            <a:endParaRPr lang="en-US"/>
          </a:p>
        </p:txBody>
      </p:sp>
    </p:spTree>
    <p:extLst>
      <p:ext uri="{BB962C8B-B14F-4D97-AF65-F5344CB8AC3E}">
        <p14:creationId xmlns:p14="http://schemas.microsoft.com/office/powerpoint/2010/main" val="3410359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937D2-6090-4D1F-960F-33EC5249CC64}" type="datetimeFigureOut">
              <a:rPr lang="en-US" smtClean="0"/>
              <a:t>1/29/2018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CA15C-EA8D-4EBD-A04C-18525757068A}" type="slidenum">
              <a:rPr lang="en-US" smtClean="0"/>
              <a:t>‹#›</a:t>
            </a:fld>
            <a:endParaRPr lang="en-US"/>
          </a:p>
        </p:txBody>
      </p:sp>
    </p:spTree>
    <p:extLst>
      <p:ext uri="{BB962C8B-B14F-4D97-AF65-F5344CB8AC3E}">
        <p14:creationId xmlns:p14="http://schemas.microsoft.com/office/powerpoint/2010/main" val="191734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er.mozilla.org/en-US/docs/Web/CSS/flex-wrap" TargetMode="External"/><Relationship Id="rId2" Type="http://schemas.openxmlformats.org/officeDocument/2006/relationships/hyperlink" Target="https://developer.mozilla.org/en-US/docs/Web/CSS/flex" TargetMode="External"/><Relationship Id="rId1" Type="http://schemas.openxmlformats.org/officeDocument/2006/relationships/slideLayout" Target="../slideLayouts/slideLayout2.xml"/><Relationship Id="rId4" Type="http://schemas.openxmlformats.org/officeDocument/2006/relationships/hyperlink" Target="http://css-tricks.com/snippets/css/a-guide-to-flexbo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Responsive Framework</a:t>
            </a:r>
            <a:endParaRPr lang="en-US" dirty="0"/>
          </a:p>
        </p:txBody>
      </p:sp>
    </p:spTree>
    <p:extLst>
      <p:ext uri="{BB962C8B-B14F-4D97-AF65-F5344CB8AC3E}">
        <p14:creationId xmlns:p14="http://schemas.microsoft.com/office/powerpoint/2010/main" val="275585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680" y="748386"/>
            <a:ext cx="10515600" cy="5852829"/>
          </a:xfrm>
        </p:spPr>
        <p:txBody>
          <a:bodyPr>
            <a:normAutofit fontScale="70000" lnSpcReduction="20000"/>
          </a:bodyPr>
          <a:lstStyle/>
          <a:p>
            <a:pPr marL="0" indent="0">
              <a:buNone/>
            </a:pPr>
            <a:r>
              <a:rPr lang="en-US" b="1" dirty="0" smtClean="0"/>
              <a:t>Answer</a:t>
            </a:r>
            <a:r>
              <a:rPr lang="en-US" dirty="0"/>
              <a:t>: </a:t>
            </a:r>
            <a:r>
              <a:rPr lang="en-US" dirty="0" smtClean="0"/>
              <a:t> </a:t>
            </a:r>
            <a:endParaRPr lang="en-US" dirty="0"/>
          </a:p>
          <a:p>
            <a:pPr marL="0" indent="0">
              <a:buNone/>
            </a:pPr>
            <a:r>
              <a:rPr lang="en-US" dirty="0"/>
              <a:t>12 columns.  Because 1, 2, 3, and 4 all evenly divide into 12.  Meaning that we can have two even columns, three even columns or four even columns</a:t>
            </a:r>
            <a:r>
              <a:rPr lang="en-US" dirty="0" smtClean="0"/>
              <a:t>.</a:t>
            </a:r>
          </a:p>
          <a:p>
            <a:pPr marL="0" indent="0">
              <a:buNone/>
            </a:pPr>
            <a:endParaRPr lang="en-US" dirty="0" smtClean="0"/>
          </a:p>
          <a:p>
            <a:pPr marL="0" indent="0">
              <a:buNone/>
            </a:pPr>
            <a:endParaRPr lang="en-US" dirty="0"/>
          </a:p>
          <a:p>
            <a:pPr marL="0" indent="0">
              <a:buNone/>
            </a:pPr>
            <a:r>
              <a:rPr lang="en-US" dirty="0" smtClean="0"/>
              <a:t>Assume a </a:t>
            </a:r>
            <a:r>
              <a:rPr lang="en-US" dirty="0"/>
              <a:t>row class  </a:t>
            </a:r>
            <a:r>
              <a:rPr lang="en-US" dirty="0" smtClean="0"/>
              <a:t>will represent </a:t>
            </a:r>
            <a:r>
              <a:rPr lang="en-US" dirty="0"/>
              <a:t>100% of the page </a:t>
            </a:r>
            <a:r>
              <a:rPr lang="en-US" dirty="0" smtClean="0"/>
              <a:t>width.  </a:t>
            </a:r>
          </a:p>
          <a:p>
            <a:pPr marL="0" indent="0">
              <a:buNone/>
            </a:pPr>
            <a:r>
              <a:rPr lang="en-US" dirty="0" smtClean="0"/>
              <a:t>If the </a:t>
            </a:r>
            <a:r>
              <a:rPr lang="en-US" dirty="0"/>
              <a:t>row </a:t>
            </a:r>
            <a:r>
              <a:rPr lang="en-US" dirty="0" smtClean="0"/>
              <a:t>is cut up </a:t>
            </a:r>
            <a:r>
              <a:rPr lang="en-US" dirty="0"/>
              <a:t>into </a:t>
            </a:r>
            <a:r>
              <a:rPr lang="en-US" dirty="0" smtClean="0"/>
              <a:t>columns, column </a:t>
            </a:r>
            <a:r>
              <a:rPr lang="en-US" dirty="0"/>
              <a:t>classes </a:t>
            </a:r>
            <a:r>
              <a:rPr lang="en-US" dirty="0" smtClean="0"/>
              <a:t>will be required for widths </a:t>
            </a:r>
            <a:r>
              <a:rPr lang="en-US" dirty="0"/>
              <a:t>between 1/12 and 12/12: </a:t>
            </a:r>
            <a:endParaRPr lang="en-US" dirty="0" smtClean="0"/>
          </a:p>
          <a:p>
            <a:pPr marL="0" indent="0">
              <a:buNone/>
            </a:pPr>
            <a:endParaRPr lang="en-US" dirty="0"/>
          </a:p>
          <a:p>
            <a:pPr marL="0" indent="0">
              <a:buNone/>
            </a:pPr>
            <a:r>
              <a:rPr lang="en-US" dirty="0"/>
              <a:t>1/12</a:t>
            </a:r>
          </a:p>
          <a:p>
            <a:pPr marL="0" indent="0">
              <a:buNone/>
            </a:pPr>
            <a:r>
              <a:rPr lang="en-US" dirty="0"/>
              <a:t>2/12,</a:t>
            </a:r>
          </a:p>
          <a:p>
            <a:pPr marL="0" indent="0">
              <a:buNone/>
            </a:pPr>
            <a:r>
              <a:rPr lang="en-US" dirty="0"/>
              <a:t>3/12</a:t>
            </a:r>
          </a:p>
          <a:p>
            <a:pPr marL="0" indent="0">
              <a:buNone/>
            </a:pPr>
            <a:r>
              <a:rPr lang="en-US" dirty="0"/>
              <a:t>4/12</a:t>
            </a:r>
          </a:p>
          <a:p>
            <a:pPr marL="0" indent="0">
              <a:buNone/>
            </a:pPr>
            <a:r>
              <a:rPr lang="en-US" dirty="0"/>
              <a:t>5/12</a:t>
            </a:r>
          </a:p>
          <a:p>
            <a:pPr marL="0" indent="0">
              <a:buNone/>
            </a:pPr>
            <a:r>
              <a:rPr lang="en-US" dirty="0"/>
              <a:t>.</a:t>
            </a:r>
          </a:p>
          <a:p>
            <a:pPr marL="0" indent="0">
              <a:buNone/>
            </a:pPr>
            <a:r>
              <a:rPr lang="en-US" dirty="0"/>
              <a:t>.</a:t>
            </a:r>
          </a:p>
          <a:p>
            <a:pPr marL="0" indent="0">
              <a:buNone/>
            </a:pPr>
            <a:r>
              <a:rPr lang="en-US" dirty="0"/>
              <a:t>.</a:t>
            </a:r>
          </a:p>
          <a:p>
            <a:pPr marL="0" indent="0">
              <a:buNone/>
            </a:pPr>
            <a:r>
              <a:rPr lang="en-US" dirty="0"/>
              <a:t>12/12</a:t>
            </a:r>
          </a:p>
          <a:p>
            <a:pPr marL="0" indent="0">
              <a:buNone/>
            </a:pPr>
            <a:endParaRPr lang="en-US" dirty="0"/>
          </a:p>
          <a:p>
            <a:endParaRPr lang="en-US" dirty="0"/>
          </a:p>
        </p:txBody>
      </p:sp>
    </p:spTree>
    <p:extLst>
      <p:ext uri="{BB962C8B-B14F-4D97-AF65-F5344CB8AC3E}">
        <p14:creationId xmlns:p14="http://schemas.microsoft.com/office/powerpoint/2010/main" val="245628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680" y="748387"/>
            <a:ext cx="10515600" cy="5965564"/>
          </a:xfrm>
        </p:spPr>
        <p:txBody>
          <a:bodyPr>
            <a:normAutofit fontScale="70000" lnSpcReduction="20000"/>
          </a:bodyPr>
          <a:lstStyle/>
          <a:p>
            <a:pPr marL="0" indent="0">
              <a:buNone/>
            </a:pPr>
            <a:r>
              <a:rPr lang="en-US" b="1" dirty="0" smtClean="0"/>
              <a:t>Question</a:t>
            </a:r>
            <a:r>
              <a:rPr lang="en-US" dirty="0" smtClean="0"/>
              <a:t>:</a:t>
            </a:r>
            <a:endParaRPr lang="en-US" dirty="0"/>
          </a:p>
          <a:p>
            <a:pPr marL="0" indent="0">
              <a:buNone/>
            </a:pPr>
            <a:r>
              <a:rPr lang="en-US" dirty="0" smtClean="0"/>
              <a:t>Name the </a:t>
            </a:r>
            <a:r>
              <a:rPr lang="en-US" dirty="0"/>
              <a:t>CSS classes </a:t>
            </a:r>
            <a:r>
              <a:rPr lang="en-US" dirty="0" smtClean="0"/>
              <a:t>that will need to be created.</a:t>
            </a:r>
          </a:p>
          <a:p>
            <a:pPr marL="0" indent="0">
              <a:buNone/>
            </a:pPr>
            <a:endParaRPr lang="en-US" dirty="0"/>
          </a:p>
          <a:p>
            <a:pPr marL="0" indent="0">
              <a:buNone/>
            </a:pPr>
            <a:r>
              <a:rPr lang="en-US" dirty="0" smtClean="0"/>
              <a:t>Notes:</a:t>
            </a:r>
            <a:endParaRPr lang="en-US" dirty="0"/>
          </a:p>
          <a:p>
            <a:pPr marL="514350" lvl="0" indent="-514350">
              <a:buFont typeface="+mj-lt"/>
              <a:buAutoNum type="alphaLcParenR"/>
            </a:pPr>
            <a:r>
              <a:rPr lang="en-US" dirty="0"/>
              <a:t>.row </a:t>
            </a:r>
            <a:r>
              <a:rPr lang="en-US" dirty="0" smtClean="0"/>
              <a:t>is </a:t>
            </a:r>
            <a:r>
              <a:rPr lang="en-US" dirty="0"/>
              <a:t>100% page width</a:t>
            </a:r>
          </a:p>
          <a:p>
            <a:pPr marL="514350" lvl="0" indent="-514350">
              <a:buFont typeface="+mj-lt"/>
              <a:buAutoNum type="alphaLcParenR"/>
            </a:pPr>
            <a:r>
              <a:rPr lang="en-US" dirty="0"/>
              <a:t>The smallest column will be 1/12  of a </a:t>
            </a:r>
            <a:r>
              <a:rPr lang="en-US" dirty="0" smtClean="0"/>
              <a:t>row (8.33 %). </a:t>
            </a:r>
          </a:p>
          <a:p>
            <a:pPr marL="514350" lvl="0" indent="-514350">
              <a:buFont typeface="+mj-lt"/>
              <a:buAutoNum type="alphaLcParenR"/>
            </a:pPr>
            <a:r>
              <a:rPr lang="en-US" dirty="0" smtClean="0"/>
              <a:t>The largest column of a row will be the entire row.  Logically, this means it will take up essentially 12 smallest columns.</a:t>
            </a:r>
            <a:endParaRPr lang="en-US" dirty="0"/>
          </a:p>
          <a:p>
            <a:pPr marL="0" indent="0">
              <a:buNone/>
            </a:pPr>
            <a:r>
              <a:rPr lang="en-US" dirty="0"/>
              <a:t> </a:t>
            </a:r>
            <a:endParaRPr lang="en-US" dirty="0" smtClean="0"/>
          </a:p>
          <a:p>
            <a:pPr marL="0" indent="0">
              <a:buNone/>
            </a:pPr>
            <a:endParaRPr lang="en-US" dirty="0"/>
          </a:p>
          <a:p>
            <a:pPr marL="0" indent="0">
              <a:buNone/>
            </a:pPr>
            <a:endParaRPr lang="en-US" dirty="0" smtClean="0"/>
          </a:p>
          <a:p>
            <a:pPr marL="0" indent="0">
              <a:buNone/>
            </a:pPr>
            <a:r>
              <a:rPr lang="en-US" dirty="0" smtClean="0"/>
              <a:t>.</a:t>
            </a:r>
            <a:r>
              <a:rPr lang="en-US" dirty="0"/>
              <a:t>col-1 { </a:t>
            </a:r>
            <a:endParaRPr lang="en-US" dirty="0" smtClean="0"/>
          </a:p>
          <a:p>
            <a:pPr marL="0" indent="0">
              <a:buNone/>
            </a:pPr>
            <a:r>
              <a:rPr lang="en-US" dirty="0"/>
              <a:t> </a:t>
            </a:r>
            <a:r>
              <a:rPr lang="en-US" dirty="0" smtClean="0"/>
              <a:t>     </a:t>
            </a:r>
            <a:r>
              <a:rPr lang="en-US" dirty="0"/>
              <a:t>width: 8.33</a:t>
            </a:r>
            <a:r>
              <a:rPr lang="en-US" dirty="0" smtClean="0"/>
              <a:t>%;</a:t>
            </a:r>
          </a:p>
          <a:p>
            <a:pPr marL="0" indent="0">
              <a:buNone/>
            </a:pPr>
            <a:r>
              <a:rPr lang="en-US" dirty="0"/>
              <a:t>}</a:t>
            </a:r>
          </a:p>
          <a:p>
            <a:pPr marL="0" indent="0">
              <a:buNone/>
            </a:pPr>
            <a:r>
              <a:rPr lang="en-US" dirty="0" smtClean="0"/>
              <a:t>.</a:t>
            </a:r>
            <a:r>
              <a:rPr lang="en-US" dirty="0"/>
              <a:t>col-12 { </a:t>
            </a:r>
            <a:endParaRPr lang="en-US" dirty="0" smtClean="0"/>
          </a:p>
          <a:p>
            <a:pPr marL="0" indent="0">
              <a:buNone/>
            </a:pPr>
            <a:r>
              <a:rPr lang="en-US" dirty="0" smtClean="0"/>
              <a:t>      width</a:t>
            </a:r>
            <a:r>
              <a:rPr lang="en-US" dirty="0"/>
              <a:t>: 100</a:t>
            </a:r>
            <a:r>
              <a:rPr lang="en-US" dirty="0" smtClean="0"/>
              <a:t>%;</a:t>
            </a:r>
          </a:p>
          <a:p>
            <a:pPr marL="0" indent="0">
              <a:buNone/>
            </a:pPr>
            <a:r>
              <a:rPr lang="en-US" dirty="0" smtClean="0"/>
              <a:t>}</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76990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680" y="748386"/>
            <a:ext cx="10515600" cy="5852829"/>
          </a:xfrm>
        </p:spPr>
        <p:txBody>
          <a:bodyPr>
            <a:normAutofit fontScale="62500" lnSpcReduction="20000"/>
          </a:bodyPr>
          <a:lstStyle/>
          <a:p>
            <a:pPr marL="0" indent="0">
              <a:buNone/>
            </a:pPr>
            <a:r>
              <a:rPr lang="en-US" b="1" dirty="0" smtClean="0"/>
              <a:t>Answer</a:t>
            </a:r>
            <a:r>
              <a:rPr lang="en-US" dirty="0"/>
              <a:t>: </a:t>
            </a:r>
            <a:r>
              <a:rPr lang="en-US" dirty="0" smtClean="0"/>
              <a:t> </a:t>
            </a:r>
            <a:endParaRPr lang="en-US" dirty="0"/>
          </a:p>
          <a:p>
            <a:pPr marL="0" indent="0">
              <a:buNone/>
            </a:pPr>
            <a:r>
              <a:rPr lang="en-US" dirty="0" smtClean="0"/>
              <a:t>12 classes are required. </a:t>
            </a:r>
          </a:p>
          <a:p>
            <a:pPr marL="0" indent="0">
              <a:buNone/>
            </a:pPr>
            <a:r>
              <a:rPr lang="en-US" dirty="0"/>
              <a:t>D</a:t>
            </a:r>
            <a:r>
              <a:rPr lang="en-US" dirty="0" smtClean="0"/>
              <a:t>efine </a:t>
            </a:r>
            <a:r>
              <a:rPr lang="en-US" dirty="0"/>
              <a:t>columns for any size between one 1/12 to 12/12.   </a:t>
            </a:r>
            <a:endParaRPr lang="en-US" dirty="0" smtClean="0"/>
          </a:p>
          <a:p>
            <a:pPr marL="0" indent="0">
              <a:buNone/>
            </a:pPr>
            <a:r>
              <a:rPr lang="en-US" dirty="0" smtClean="0"/>
              <a:t>The creation of 12 columns allows for flexibility. </a:t>
            </a:r>
            <a:r>
              <a:rPr lang="en-US" dirty="0"/>
              <a:t> </a:t>
            </a:r>
            <a:r>
              <a:rPr lang="en-US" dirty="0" smtClean="0"/>
              <a:t>Columns can </a:t>
            </a:r>
            <a:r>
              <a:rPr lang="en-US" dirty="0"/>
              <a:t>take up as much or as little of the grid as we like. </a:t>
            </a:r>
          </a:p>
          <a:p>
            <a:pPr marL="0" indent="0">
              <a:buNone/>
            </a:pPr>
            <a:endParaRPr lang="en-US" dirty="0"/>
          </a:p>
          <a:p>
            <a:pPr marL="0" indent="0">
              <a:buNone/>
            </a:pPr>
            <a:r>
              <a:rPr lang="en-US" dirty="0" smtClean="0"/>
              <a:t>Assume a </a:t>
            </a:r>
            <a:r>
              <a:rPr lang="en-US" dirty="0"/>
              <a:t>row class  </a:t>
            </a:r>
            <a:r>
              <a:rPr lang="en-US" dirty="0" smtClean="0"/>
              <a:t>will represent </a:t>
            </a:r>
            <a:r>
              <a:rPr lang="en-US" dirty="0"/>
              <a:t>100% of the page </a:t>
            </a:r>
            <a:r>
              <a:rPr lang="en-US" dirty="0" smtClean="0"/>
              <a:t>width.  </a:t>
            </a:r>
          </a:p>
          <a:p>
            <a:pPr marL="0" indent="0">
              <a:buNone/>
            </a:pPr>
            <a:r>
              <a:rPr lang="en-US" dirty="0" smtClean="0"/>
              <a:t>If the </a:t>
            </a:r>
            <a:r>
              <a:rPr lang="en-US" dirty="0"/>
              <a:t>row </a:t>
            </a:r>
            <a:r>
              <a:rPr lang="en-US" dirty="0" smtClean="0"/>
              <a:t>is cut up </a:t>
            </a:r>
            <a:r>
              <a:rPr lang="en-US" dirty="0"/>
              <a:t>into </a:t>
            </a:r>
            <a:r>
              <a:rPr lang="en-US" dirty="0" smtClean="0"/>
              <a:t>columns, column </a:t>
            </a:r>
            <a:r>
              <a:rPr lang="en-US" dirty="0"/>
              <a:t>classes </a:t>
            </a:r>
            <a:r>
              <a:rPr lang="en-US" dirty="0" smtClean="0"/>
              <a:t>will be required for widths </a:t>
            </a:r>
            <a:r>
              <a:rPr lang="en-US" dirty="0"/>
              <a:t>between 1/12 and 12/12: </a:t>
            </a:r>
            <a:endParaRPr lang="en-US" dirty="0" smtClean="0"/>
          </a:p>
          <a:p>
            <a:pPr marL="0" indent="0">
              <a:buNone/>
            </a:pPr>
            <a:endParaRPr lang="en-US" dirty="0"/>
          </a:p>
          <a:p>
            <a:pPr marL="0" indent="0">
              <a:buNone/>
            </a:pPr>
            <a:r>
              <a:rPr lang="en-US" dirty="0"/>
              <a:t>1/12</a:t>
            </a:r>
          </a:p>
          <a:p>
            <a:pPr marL="0" indent="0">
              <a:buNone/>
            </a:pPr>
            <a:r>
              <a:rPr lang="en-US" dirty="0"/>
              <a:t>2/12,</a:t>
            </a:r>
          </a:p>
          <a:p>
            <a:pPr marL="0" indent="0">
              <a:buNone/>
            </a:pPr>
            <a:r>
              <a:rPr lang="en-US" dirty="0"/>
              <a:t>3/12</a:t>
            </a:r>
          </a:p>
          <a:p>
            <a:pPr marL="0" indent="0">
              <a:buNone/>
            </a:pPr>
            <a:r>
              <a:rPr lang="en-US" dirty="0"/>
              <a:t>4/12</a:t>
            </a:r>
          </a:p>
          <a:p>
            <a:pPr marL="0" indent="0">
              <a:buNone/>
            </a:pPr>
            <a:r>
              <a:rPr lang="en-US" dirty="0"/>
              <a:t>5/12</a:t>
            </a:r>
          </a:p>
          <a:p>
            <a:pPr marL="0" indent="0">
              <a:buNone/>
            </a:pPr>
            <a:r>
              <a:rPr lang="en-US" dirty="0"/>
              <a:t>.</a:t>
            </a:r>
          </a:p>
          <a:p>
            <a:pPr marL="0" indent="0">
              <a:buNone/>
            </a:pPr>
            <a:r>
              <a:rPr lang="en-US" dirty="0"/>
              <a:t>.</a:t>
            </a:r>
          </a:p>
          <a:p>
            <a:pPr marL="0" indent="0">
              <a:buNone/>
            </a:pPr>
            <a:r>
              <a:rPr lang="en-US" dirty="0"/>
              <a:t>.</a:t>
            </a:r>
          </a:p>
          <a:p>
            <a:pPr marL="0" indent="0">
              <a:buNone/>
            </a:pPr>
            <a:r>
              <a:rPr lang="en-US" dirty="0"/>
              <a:t>12/12</a:t>
            </a:r>
          </a:p>
          <a:p>
            <a:pPr marL="0" indent="0">
              <a:buNone/>
            </a:pPr>
            <a:endParaRPr lang="en-US" dirty="0"/>
          </a:p>
          <a:p>
            <a:endParaRPr lang="en-US" dirty="0"/>
          </a:p>
        </p:txBody>
      </p:sp>
    </p:spTree>
    <p:extLst>
      <p:ext uri="{BB962C8B-B14F-4D97-AF65-F5344CB8AC3E}">
        <p14:creationId xmlns:p14="http://schemas.microsoft.com/office/powerpoint/2010/main" val="45902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35" y="2118769"/>
            <a:ext cx="10515600" cy="1325563"/>
          </a:xfrm>
        </p:spPr>
        <p:txBody>
          <a:bodyPr>
            <a:normAutofit fontScale="90000"/>
          </a:bodyPr>
          <a:lstStyle/>
          <a:p>
            <a:pPr algn="ctr"/>
            <a:r>
              <a:rPr lang="en-US" dirty="0" smtClean="0"/>
              <a:t>Designing the Grid Framework in CSS</a:t>
            </a:r>
            <a:br>
              <a:rPr lang="en-US" dirty="0" smtClean="0"/>
            </a:br>
            <a:r>
              <a:rPr lang="en-US" dirty="0"/>
              <a:t/>
            </a:r>
            <a:br>
              <a:rPr lang="en-US" dirty="0"/>
            </a:br>
            <a:r>
              <a:rPr lang="en-US" i="1" dirty="0" smtClean="0"/>
              <a:t>Task List</a:t>
            </a:r>
            <a:endParaRPr lang="en-US" i="1" dirty="0"/>
          </a:p>
        </p:txBody>
      </p:sp>
    </p:spTree>
    <p:extLst>
      <p:ext uri="{BB962C8B-B14F-4D97-AF65-F5344CB8AC3E}">
        <p14:creationId xmlns:p14="http://schemas.microsoft.com/office/powerpoint/2010/main" val="339663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Compute the value for each column</a:t>
            </a:r>
            <a:endParaRPr lang="en-US" dirty="0"/>
          </a:p>
        </p:txBody>
      </p:sp>
      <p:pic>
        <p:nvPicPr>
          <p:cNvPr id="5" name="Picture 4" descr="Macintosh HD:Users:trishcornez:Desktop:Screen Shot 2015-05-05 at 2.29.59 PM.png"/>
          <p:cNvPicPr/>
          <p:nvPr/>
        </p:nvPicPr>
        <p:blipFill>
          <a:blip r:embed="rId2">
            <a:extLst>
              <a:ext uri="{28A0092B-C50C-407E-A947-70E740481C1C}">
                <a14:useLocalDpi xmlns:a14="http://schemas.microsoft.com/office/drawing/2010/main" val="0"/>
              </a:ext>
            </a:extLst>
          </a:blip>
          <a:srcRect/>
          <a:stretch>
            <a:fillRect/>
          </a:stretch>
        </p:blipFill>
        <p:spPr bwMode="auto">
          <a:xfrm>
            <a:off x="1185014" y="2363931"/>
            <a:ext cx="4688045" cy="3535828"/>
          </a:xfrm>
          <a:prstGeom prst="rect">
            <a:avLst/>
          </a:prstGeom>
          <a:noFill/>
          <a:ln>
            <a:noFill/>
          </a:ln>
        </p:spPr>
      </p:pic>
      <p:pic>
        <p:nvPicPr>
          <p:cNvPr id="7" name="Picture 6" descr="Macintosh HD:Users:trishcornez:Desktop:Screen Shot 2015-05-05 at 2.21.41 PM.png"/>
          <p:cNvPicPr/>
          <p:nvPr/>
        </p:nvPicPr>
        <p:blipFill>
          <a:blip r:embed="rId3">
            <a:extLst>
              <a:ext uri="{28A0092B-C50C-407E-A947-70E740481C1C}">
                <a14:useLocalDpi xmlns:a14="http://schemas.microsoft.com/office/drawing/2010/main" val="0"/>
              </a:ext>
            </a:extLst>
          </a:blip>
          <a:srcRect/>
          <a:stretch>
            <a:fillRect/>
          </a:stretch>
        </p:blipFill>
        <p:spPr bwMode="auto">
          <a:xfrm>
            <a:off x="7388708" y="2374290"/>
            <a:ext cx="2569483" cy="3525469"/>
          </a:xfrm>
          <a:prstGeom prst="rect">
            <a:avLst/>
          </a:prstGeom>
          <a:noFill/>
          <a:ln>
            <a:noFill/>
          </a:ln>
        </p:spPr>
      </p:pic>
    </p:spTree>
    <p:extLst>
      <p:ext uri="{BB962C8B-B14F-4D97-AF65-F5344CB8AC3E}">
        <p14:creationId xmlns:p14="http://schemas.microsoft.com/office/powerpoint/2010/main" val="50463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365125"/>
            <a:ext cx="11749414" cy="1325563"/>
          </a:xfrm>
        </p:spPr>
        <p:txBody>
          <a:bodyPr/>
          <a:lstStyle/>
          <a:p>
            <a:r>
              <a:rPr lang="en-US" dirty="0" smtClean="0"/>
              <a:t>Task 2: Establish a naming convention for the grid</a:t>
            </a:r>
            <a:endParaRPr lang="en-US" dirty="0"/>
          </a:p>
        </p:txBody>
      </p:sp>
      <p:sp>
        <p:nvSpPr>
          <p:cNvPr id="3" name="Content Placeholder 2"/>
          <p:cNvSpPr>
            <a:spLocks noGrp="1"/>
          </p:cNvSpPr>
          <p:nvPr>
            <p:ph idx="1"/>
          </p:nvPr>
        </p:nvSpPr>
        <p:spPr>
          <a:xfrm>
            <a:off x="838200" y="1825625"/>
            <a:ext cx="10515600" cy="1882079"/>
          </a:xfrm>
        </p:spPr>
        <p:txBody>
          <a:bodyPr/>
          <a:lstStyle/>
          <a:p>
            <a:r>
              <a:rPr lang="en-US" dirty="0"/>
              <a:t>U</a:t>
            </a:r>
            <a:r>
              <a:rPr lang="en-US" dirty="0" smtClean="0"/>
              <a:t>se </a:t>
            </a:r>
            <a:r>
              <a:rPr lang="en-US" sz="3200" b="1" dirty="0"/>
              <a:t>.row </a:t>
            </a:r>
            <a:r>
              <a:rPr lang="en-US" dirty="0"/>
              <a:t>to represent an entire row.  </a:t>
            </a:r>
            <a:endParaRPr lang="en-US" dirty="0" smtClean="0"/>
          </a:p>
          <a:p>
            <a:r>
              <a:rPr lang="en-US" dirty="0" smtClean="0"/>
              <a:t>Create a </a:t>
            </a:r>
            <a:r>
              <a:rPr lang="en-US" dirty="0"/>
              <a:t>column class for </a:t>
            </a:r>
            <a:r>
              <a:rPr lang="en-US" dirty="0" smtClean="0"/>
              <a:t>each of the 12 </a:t>
            </a:r>
            <a:r>
              <a:rPr lang="en-US" dirty="0"/>
              <a:t>column widths. </a:t>
            </a:r>
            <a:endParaRPr lang="en-US" dirty="0" smtClean="0"/>
          </a:p>
          <a:p>
            <a:r>
              <a:rPr lang="en-US" dirty="0" smtClean="0"/>
              <a:t>Use </a:t>
            </a:r>
            <a:r>
              <a:rPr lang="en-US" b="1" dirty="0" smtClean="0"/>
              <a:t>.col-1 </a:t>
            </a:r>
            <a:r>
              <a:rPr lang="en-US" dirty="0" smtClean="0"/>
              <a:t>, </a:t>
            </a:r>
            <a:r>
              <a:rPr lang="en-US" b="1" dirty="0" smtClean="0"/>
              <a:t>.col-2 </a:t>
            </a:r>
            <a:r>
              <a:rPr lang="en-US" dirty="0" smtClean="0"/>
              <a:t>, </a:t>
            </a:r>
            <a:r>
              <a:rPr lang="en-US" b="1" dirty="0" smtClean="0"/>
              <a:t>.col-3 </a:t>
            </a:r>
            <a:r>
              <a:rPr lang="en-US" dirty="0" smtClean="0"/>
              <a:t>, </a:t>
            </a:r>
            <a:r>
              <a:rPr lang="en-US" dirty="0"/>
              <a:t>and so on. </a:t>
            </a:r>
          </a:p>
          <a:p>
            <a:endParaRPr lang="en-US" dirty="0"/>
          </a:p>
        </p:txBody>
      </p:sp>
      <p:pic>
        <p:nvPicPr>
          <p:cNvPr id="4" name="Picture 3" descr="Macintosh HD:Users:trishcornez:Desktop:Screen Shot 2015-05-03 at 5.35.10 PM.png"/>
          <p:cNvPicPr/>
          <p:nvPr/>
        </p:nvPicPr>
        <p:blipFill rotWithShape="1">
          <a:blip r:embed="rId2">
            <a:extLst>
              <a:ext uri="{28A0092B-C50C-407E-A947-70E740481C1C}">
                <a14:useLocalDpi xmlns:a14="http://schemas.microsoft.com/office/drawing/2010/main" val="0"/>
              </a:ext>
            </a:extLst>
          </a:blip>
          <a:srcRect b="15964"/>
          <a:stretch/>
        </p:blipFill>
        <p:spPr bwMode="auto">
          <a:xfrm>
            <a:off x="1969521" y="3842641"/>
            <a:ext cx="7055482" cy="2571533"/>
          </a:xfrm>
          <a:prstGeom prst="rect">
            <a:avLst/>
          </a:prstGeom>
          <a:noFill/>
          <a:ln>
            <a:noFill/>
          </a:ln>
        </p:spPr>
      </p:pic>
    </p:spTree>
    <p:extLst>
      <p:ext uri="{BB962C8B-B14F-4D97-AF65-F5344CB8AC3E}">
        <p14:creationId xmlns:p14="http://schemas.microsoft.com/office/powerpoint/2010/main" val="140565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3: Identify the attributes of the </a:t>
            </a:r>
            <a:r>
              <a:rPr lang="en-US" sz="4800" b="1" dirty="0" smtClean="0"/>
              <a:t>.grid </a:t>
            </a:r>
            <a:r>
              <a:rPr lang="en-US" dirty="0" smtClean="0"/>
              <a:t>class</a:t>
            </a:r>
            <a:endParaRPr lang="en-US" dirty="0"/>
          </a:p>
        </p:txBody>
      </p:sp>
      <p:sp>
        <p:nvSpPr>
          <p:cNvPr id="3" name="Content Placeholder 2"/>
          <p:cNvSpPr>
            <a:spLocks noGrp="1"/>
          </p:cNvSpPr>
          <p:nvPr>
            <p:ph idx="1"/>
          </p:nvPr>
        </p:nvSpPr>
        <p:spPr/>
        <p:txBody>
          <a:bodyPr/>
          <a:lstStyle/>
          <a:p>
            <a:r>
              <a:rPr lang="en-US" dirty="0" smtClean="0"/>
              <a:t>Use a </a:t>
            </a:r>
            <a:r>
              <a:rPr lang="en-US" dirty="0"/>
              <a:t>margin of 0, </a:t>
            </a:r>
            <a:endParaRPr lang="en-US" dirty="0" smtClean="0"/>
          </a:p>
          <a:p>
            <a:r>
              <a:rPr lang="en-US" dirty="0" smtClean="0"/>
              <a:t>Set a </a:t>
            </a:r>
            <a:r>
              <a:rPr lang="en-US" dirty="0"/>
              <a:t>maximum width of 1200 </a:t>
            </a:r>
            <a:r>
              <a:rPr lang="en-US" dirty="0" smtClean="0"/>
              <a:t>pixels</a:t>
            </a:r>
          </a:p>
          <a:p>
            <a:r>
              <a:rPr lang="en-US" dirty="0" smtClean="0"/>
              <a:t>Set width as 100</a:t>
            </a:r>
            <a:r>
              <a:rPr lang="en-US" dirty="0"/>
              <a:t>% </a:t>
            </a:r>
            <a:r>
              <a:rPr lang="en-US" dirty="0" smtClean="0"/>
              <a:t>window</a:t>
            </a:r>
            <a:endParaRPr lang="en-US" dirty="0"/>
          </a:p>
          <a:p>
            <a:r>
              <a:rPr lang="en-US" dirty="0"/>
              <a:t>Identify the attributes of the .row.  It will have a width </a:t>
            </a:r>
            <a:r>
              <a:rPr lang="en-US" dirty="0" smtClean="0"/>
              <a:t>of </a:t>
            </a:r>
            <a:r>
              <a:rPr lang="en-US" dirty="0"/>
              <a:t>100%.  In addition, it will have a margin along the bottom.  This will give us a little room to see rows clearly.  Let’s set margin-bottom to 20 pixels.</a:t>
            </a:r>
          </a:p>
        </p:txBody>
      </p:sp>
    </p:spTree>
    <p:extLst>
      <p:ext uri="{BB962C8B-B14F-4D97-AF65-F5344CB8AC3E}">
        <p14:creationId xmlns:p14="http://schemas.microsoft.com/office/powerpoint/2010/main" val="29770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4: Identify the attributes of the </a:t>
            </a:r>
            <a:r>
              <a:rPr lang="en-US" sz="4800" b="1" dirty="0" smtClean="0"/>
              <a:t>.row </a:t>
            </a:r>
            <a:r>
              <a:rPr lang="en-US" dirty="0" smtClean="0"/>
              <a:t>class</a:t>
            </a:r>
            <a:endParaRPr lang="en-US" dirty="0"/>
          </a:p>
        </p:txBody>
      </p:sp>
      <p:sp>
        <p:nvSpPr>
          <p:cNvPr id="3" name="Content Placeholder 2"/>
          <p:cNvSpPr>
            <a:spLocks noGrp="1"/>
          </p:cNvSpPr>
          <p:nvPr>
            <p:ph idx="1"/>
          </p:nvPr>
        </p:nvSpPr>
        <p:spPr/>
        <p:txBody>
          <a:bodyPr/>
          <a:lstStyle/>
          <a:p>
            <a:r>
              <a:rPr lang="en-US" dirty="0" smtClean="0"/>
              <a:t>Set the width to </a:t>
            </a:r>
            <a:r>
              <a:rPr lang="en-US" dirty="0"/>
              <a:t>100%.  </a:t>
            </a:r>
            <a:endParaRPr lang="en-US" dirty="0" smtClean="0"/>
          </a:p>
          <a:p>
            <a:r>
              <a:rPr lang="en-US" dirty="0" smtClean="0"/>
              <a:t>Set a bottom margin.  NOTE: This </a:t>
            </a:r>
            <a:r>
              <a:rPr lang="en-US" dirty="0"/>
              <a:t>will give us a little room to see rows clearly.  </a:t>
            </a:r>
            <a:r>
              <a:rPr lang="en-US" dirty="0" smtClean="0"/>
              <a:t>Use margin-bottom and  </a:t>
            </a:r>
            <a:r>
              <a:rPr lang="en-US" dirty="0"/>
              <a:t>20 pixels.</a:t>
            </a:r>
          </a:p>
        </p:txBody>
      </p:sp>
    </p:spTree>
    <p:extLst>
      <p:ext uri="{BB962C8B-B14F-4D97-AF65-F5344CB8AC3E}">
        <p14:creationId xmlns:p14="http://schemas.microsoft.com/office/powerpoint/2010/main" val="351310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dirty="0" smtClean="0"/>
              <a:t>A few Terms to note…</a:t>
            </a:r>
            <a:endParaRPr lang="en-US" dirty="0"/>
          </a:p>
        </p:txBody>
      </p:sp>
      <p:sp>
        <p:nvSpPr>
          <p:cNvPr id="3" name="Content Placeholder 2"/>
          <p:cNvSpPr>
            <a:spLocks noGrp="1"/>
          </p:cNvSpPr>
          <p:nvPr>
            <p:ph idx="1"/>
          </p:nvPr>
        </p:nvSpPr>
        <p:spPr>
          <a:xfrm>
            <a:off x="950934" y="914399"/>
            <a:ext cx="10515600" cy="5724395"/>
          </a:xfrm>
        </p:spPr>
        <p:txBody>
          <a:bodyPr>
            <a:normAutofit fontScale="62500" lnSpcReduction="20000"/>
          </a:bodyPr>
          <a:lstStyle/>
          <a:p>
            <a:pPr marL="0" lvl="0" indent="0">
              <a:lnSpc>
                <a:spcPct val="120000"/>
              </a:lnSpc>
              <a:spcBef>
                <a:spcPts val="0"/>
              </a:spcBef>
              <a:buNone/>
            </a:pPr>
            <a:r>
              <a:rPr lang="en-US" b="1" dirty="0" smtClean="0"/>
              <a:t>box-sizing </a:t>
            </a:r>
            <a:r>
              <a:rPr lang="en-US" dirty="0"/>
              <a:t>property </a:t>
            </a:r>
            <a:r>
              <a:rPr lang="en-US" dirty="0" smtClean="0"/>
              <a:t>:</a:t>
            </a:r>
          </a:p>
          <a:p>
            <a:pPr marL="457200" lvl="1" indent="0">
              <a:lnSpc>
                <a:spcPct val="120000"/>
              </a:lnSpc>
              <a:spcBef>
                <a:spcPts val="0"/>
              </a:spcBef>
              <a:buNone/>
            </a:pPr>
            <a:r>
              <a:rPr lang="en-US" dirty="0"/>
              <a:t>U</a:t>
            </a:r>
            <a:r>
              <a:rPr lang="en-US" dirty="0" smtClean="0"/>
              <a:t>sed </a:t>
            </a:r>
            <a:r>
              <a:rPr lang="en-US" dirty="0"/>
              <a:t>to tell the browser what the sizing properties (width and height) should include. </a:t>
            </a:r>
            <a:endParaRPr lang="en-US" dirty="0" smtClean="0"/>
          </a:p>
          <a:p>
            <a:pPr marL="0" lvl="0" indent="0">
              <a:lnSpc>
                <a:spcPct val="120000"/>
              </a:lnSpc>
              <a:spcBef>
                <a:spcPts val="0"/>
              </a:spcBef>
              <a:buNone/>
            </a:pPr>
            <a:endParaRPr lang="en-US" dirty="0"/>
          </a:p>
          <a:p>
            <a:pPr marL="0" lvl="0" indent="0">
              <a:lnSpc>
                <a:spcPct val="120000"/>
              </a:lnSpc>
              <a:spcBef>
                <a:spcPts val="0"/>
              </a:spcBef>
              <a:buNone/>
            </a:pPr>
            <a:r>
              <a:rPr lang="en-US" b="1" dirty="0" smtClean="0"/>
              <a:t>Border-bo</a:t>
            </a:r>
            <a:r>
              <a:rPr lang="en-US" dirty="0" smtClean="0"/>
              <a:t>x property:</a:t>
            </a:r>
          </a:p>
          <a:p>
            <a:pPr marL="457200" lvl="1" indent="0">
              <a:lnSpc>
                <a:spcPct val="120000"/>
              </a:lnSpc>
              <a:spcBef>
                <a:spcPts val="0"/>
              </a:spcBef>
              <a:buNone/>
            </a:pPr>
            <a:r>
              <a:rPr lang="en-US" dirty="0" smtClean="0"/>
              <a:t>Represents </a:t>
            </a:r>
            <a:r>
              <a:rPr lang="en-US" dirty="0"/>
              <a:t>the width and height of an element and includes content, padding and border, but not the margin.</a:t>
            </a:r>
          </a:p>
          <a:p>
            <a:pPr marL="0" indent="0">
              <a:lnSpc>
                <a:spcPct val="120000"/>
              </a:lnSpc>
              <a:spcBef>
                <a:spcPts val="0"/>
              </a:spcBef>
              <a:buNone/>
            </a:pPr>
            <a:r>
              <a:rPr lang="en-US" dirty="0"/>
              <a:t> </a:t>
            </a:r>
          </a:p>
          <a:p>
            <a:pPr marL="0" lvl="0" indent="0">
              <a:lnSpc>
                <a:spcPct val="120000"/>
              </a:lnSpc>
              <a:spcBef>
                <a:spcPts val="0"/>
              </a:spcBef>
              <a:buNone/>
            </a:pPr>
            <a:r>
              <a:rPr lang="en-US" b="1" dirty="0"/>
              <a:t>-</a:t>
            </a:r>
            <a:r>
              <a:rPr lang="en-US" b="1" dirty="0" err="1" smtClean="0"/>
              <a:t>webkit</a:t>
            </a:r>
            <a:r>
              <a:rPr lang="en-US" b="1" dirty="0" smtClean="0"/>
              <a:t>-box-sizing</a:t>
            </a:r>
            <a:endParaRPr lang="en-US" b="1" dirty="0"/>
          </a:p>
          <a:p>
            <a:pPr marL="457200" lvl="1" indent="0">
              <a:lnSpc>
                <a:spcPct val="120000"/>
              </a:lnSpc>
              <a:spcBef>
                <a:spcPts val="0"/>
              </a:spcBef>
              <a:buNone/>
            </a:pPr>
            <a:r>
              <a:rPr lang="en-US" dirty="0" smtClean="0"/>
              <a:t> </a:t>
            </a:r>
            <a:r>
              <a:rPr lang="en-US" dirty="0"/>
              <a:t>ensures that elements are sized intuitively.</a:t>
            </a:r>
          </a:p>
          <a:p>
            <a:pPr marL="0" indent="0">
              <a:lnSpc>
                <a:spcPct val="120000"/>
              </a:lnSpc>
              <a:spcBef>
                <a:spcPts val="0"/>
              </a:spcBef>
              <a:buNone/>
            </a:pPr>
            <a:r>
              <a:rPr lang="en-US" dirty="0"/>
              <a:t> </a:t>
            </a:r>
          </a:p>
          <a:p>
            <a:pPr marL="0" indent="0">
              <a:lnSpc>
                <a:spcPct val="120000"/>
              </a:lnSpc>
              <a:spcBef>
                <a:spcPts val="0"/>
              </a:spcBef>
              <a:buNone/>
            </a:pPr>
            <a:r>
              <a:rPr lang="en-US" dirty="0"/>
              <a:t> </a:t>
            </a:r>
          </a:p>
          <a:p>
            <a:pPr marL="0" lvl="0" indent="0">
              <a:lnSpc>
                <a:spcPct val="120000"/>
              </a:lnSpc>
              <a:spcBef>
                <a:spcPts val="0"/>
              </a:spcBef>
              <a:buNone/>
            </a:pPr>
            <a:r>
              <a:rPr lang="en-US" b="1" dirty="0"/>
              <a:t>@media only screen and (max-width: 580px)</a:t>
            </a:r>
            <a:r>
              <a:rPr lang="en-US" dirty="0"/>
              <a:t> </a:t>
            </a:r>
            <a:endParaRPr lang="en-US" dirty="0" smtClean="0"/>
          </a:p>
          <a:p>
            <a:pPr marL="457200" lvl="1" indent="0">
              <a:lnSpc>
                <a:spcPct val="120000"/>
              </a:lnSpc>
              <a:spcBef>
                <a:spcPts val="0"/>
              </a:spcBef>
              <a:buNone/>
            </a:pPr>
            <a:r>
              <a:rPr lang="en-US" dirty="0"/>
              <a:t>A</a:t>
            </a:r>
            <a:r>
              <a:rPr lang="en-US" dirty="0" smtClean="0"/>
              <a:t> </a:t>
            </a:r>
            <a:r>
              <a:rPr lang="en-US" dirty="0"/>
              <a:t>media </a:t>
            </a:r>
            <a:r>
              <a:rPr lang="en-US" dirty="0" smtClean="0"/>
              <a:t>query</a:t>
            </a:r>
            <a:r>
              <a:rPr lang="en-US" dirty="0"/>
              <a:t> </a:t>
            </a:r>
            <a:r>
              <a:rPr lang="en-US" dirty="0" smtClean="0"/>
              <a:t>that </a:t>
            </a:r>
            <a:r>
              <a:rPr lang="en-US" dirty="0"/>
              <a:t>prevents the CSS </a:t>
            </a:r>
            <a:r>
              <a:rPr lang="en-US" dirty="0" smtClean="0"/>
              <a:t>from </a:t>
            </a:r>
            <a:r>
              <a:rPr lang="en-US" dirty="0"/>
              <a:t>being run unless the browser passes </a:t>
            </a:r>
            <a:r>
              <a:rPr lang="en-US" dirty="0" smtClean="0"/>
              <a:t>specified tests.</a:t>
            </a:r>
            <a:endParaRPr lang="en-US" dirty="0"/>
          </a:p>
          <a:p>
            <a:pPr marL="0" indent="0">
              <a:lnSpc>
                <a:spcPct val="120000"/>
              </a:lnSpc>
              <a:spcBef>
                <a:spcPts val="0"/>
              </a:spcBef>
              <a:buNone/>
            </a:pPr>
            <a:r>
              <a:rPr lang="en-US" dirty="0"/>
              <a:t> </a:t>
            </a:r>
          </a:p>
          <a:p>
            <a:pPr marL="457200" lvl="1" indent="0">
              <a:lnSpc>
                <a:spcPct val="120000"/>
              </a:lnSpc>
              <a:spcBef>
                <a:spcPts val="0"/>
              </a:spcBef>
              <a:buNone/>
            </a:pPr>
            <a:r>
              <a:rPr lang="en-US" dirty="0" smtClean="0"/>
              <a:t>Media query </a:t>
            </a:r>
            <a:r>
              <a:rPr lang="en-US" dirty="0"/>
              <a:t>tests </a:t>
            </a:r>
            <a:r>
              <a:rPr lang="en-US" dirty="0" smtClean="0"/>
              <a:t>:</a:t>
            </a:r>
            <a:endParaRPr lang="en-US" dirty="0"/>
          </a:p>
          <a:p>
            <a:pPr marL="0" indent="0">
              <a:lnSpc>
                <a:spcPct val="120000"/>
              </a:lnSpc>
              <a:spcBef>
                <a:spcPts val="0"/>
              </a:spcBef>
              <a:buNone/>
            </a:pPr>
            <a:r>
              <a:rPr lang="en-US" dirty="0"/>
              <a:t> </a:t>
            </a:r>
          </a:p>
          <a:p>
            <a:pPr marL="914400" lvl="1" indent="-457200">
              <a:lnSpc>
                <a:spcPct val="120000"/>
              </a:lnSpc>
              <a:spcBef>
                <a:spcPts val="0"/>
              </a:spcBef>
              <a:buFont typeface="+mj-lt"/>
              <a:buAutoNum type="alphaLcParenR"/>
            </a:pPr>
            <a:r>
              <a:rPr lang="en-US" dirty="0"/>
              <a:t>@media screen — The browser identifies itself as being in the “screen” category. This roughly means the browser considers itself desktop-class — as opposed to e.g. an older mobile phone browser (note that the iPhone, and other smartphone browsers, do identify themselves as being in the screen category), or a </a:t>
            </a:r>
            <a:r>
              <a:rPr lang="en-US" dirty="0" err="1"/>
              <a:t>screenreader</a:t>
            </a:r>
            <a:r>
              <a:rPr lang="en-US" dirty="0"/>
              <a:t> — and that it’s displaying the page on-screen, rather than printing it</a:t>
            </a:r>
            <a:r>
              <a:rPr lang="en-US" dirty="0" smtClean="0"/>
              <a:t>.</a:t>
            </a:r>
            <a:r>
              <a:rPr lang="en-US" dirty="0"/>
              <a:t> </a:t>
            </a:r>
          </a:p>
          <a:p>
            <a:pPr marL="914400" lvl="1" indent="-457200">
              <a:lnSpc>
                <a:spcPct val="120000"/>
              </a:lnSpc>
              <a:spcBef>
                <a:spcPts val="0"/>
              </a:spcBef>
              <a:buFont typeface="+mj-lt"/>
              <a:buAutoNum type="alphaLcParenR"/>
            </a:pPr>
            <a:r>
              <a:rPr lang="en-US" dirty="0"/>
              <a:t>max-width: 1024px — the width of the browser window (including the scroll bar) is 1024 pixels or less. (CSS pixels, not device pixels</a:t>
            </a:r>
            <a:r>
              <a:rPr lang="en-US" dirty="0" smtClean="0"/>
              <a:t>.</a:t>
            </a:r>
            <a:endParaRPr lang="en-US" dirty="0"/>
          </a:p>
        </p:txBody>
      </p:sp>
    </p:spTree>
    <p:extLst>
      <p:ext uri="{BB962C8B-B14F-4D97-AF65-F5344CB8AC3E}">
        <p14:creationId xmlns:p14="http://schemas.microsoft.com/office/powerpoint/2010/main" val="237222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dirty="0" smtClean="0"/>
              <a:t>Column Alignment?</a:t>
            </a:r>
            <a:endParaRPr lang="en-US" dirty="0"/>
          </a:p>
        </p:txBody>
      </p:sp>
      <p:sp>
        <p:nvSpPr>
          <p:cNvPr id="3" name="Content Placeholder 2"/>
          <p:cNvSpPr>
            <a:spLocks noGrp="1"/>
          </p:cNvSpPr>
          <p:nvPr>
            <p:ph idx="1"/>
          </p:nvPr>
        </p:nvSpPr>
        <p:spPr>
          <a:xfrm>
            <a:off x="950934" y="1227550"/>
            <a:ext cx="10515600" cy="5373665"/>
          </a:xfrm>
        </p:spPr>
        <p:txBody>
          <a:bodyPr>
            <a:normAutofit/>
          </a:bodyPr>
          <a:lstStyle/>
          <a:p>
            <a:pPr lvl="0"/>
            <a:r>
              <a:rPr lang="en-US" dirty="0" smtClean="0"/>
              <a:t>Columns can be aligned </a:t>
            </a:r>
            <a:r>
              <a:rPr lang="en-US" dirty="0"/>
              <a:t>next to each </a:t>
            </a:r>
            <a:r>
              <a:rPr lang="en-US" dirty="0" smtClean="0"/>
              <a:t>other</a:t>
            </a:r>
            <a:r>
              <a:rPr lang="en-US" dirty="0"/>
              <a:t> </a:t>
            </a:r>
            <a:r>
              <a:rPr lang="en-US" dirty="0" smtClean="0"/>
              <a:t>by using:</a:t>
            </a:r>
            <a:endParaRPr lang="en-US" dirty="0"/>
          </a:p>
          <a:p>
            <a:pPr marL="971550" lvl="1" indent="-514350">
              <a:buFont typeface="+mj-lt"/>
              <a:buAutoNum type="alphaLcParenR"/>
            </a:pPr>
            <a:r>
              <a:rPr lang="en-US" dirty="0" err="1" smtClean="0"/>
              <a:t>display:flex</a:t>
            </a:r>
            <a:r>
              <a:rPr lang="en-US" dirty="0"/>
              <a:t>;  </a:t>
            </a:r>
            <a:endParaRPr lang="en-US" dirty="0" smtClean="0"/>
          </a:p>
          <a:p>
            <a:pPr marL="971550" lvl="1" indent="-514350">
              <a:buFont typeface="+mj-lt"/>
              <a:buAutoNum type="alphaLcParenR"/>
            </a:pPr>
            <a:r>
              <a:rPr lang="en-US" dirty="0" err="1" smtClean="0"/>
              <a:t>flex-wrap:wrap</a:t>
            </a:r>
            <a:r>
              <a:rPr lang="en-US" dirty="0"/>
              <a:t>; </a:t>
            </a:r>
            <a:endParaRPr lang="en-US" dirty="0" smtClean="0"/>
          </a:p>
          <a:p>
            <a:pPr marL="0" indent="0">
              <a:buNone/>
            </a:pPr>
            <a:endParaRPr lang="en-US" dirty="0"/>
          </a:p>
          <a:p>
            <a:r>
              <a:rPr lang="en-US" dirty="0" smtClean="0"/>
              <a:t>Research Flex </a:t>
            </a:r>
            <a:r>
              <a:rPr lang="en-US" dirty="0"/>
              <a:t>documentation:</a:t>
            </a:r>
          </a:p>
          <a:p>
            <a:pPr marL="971550" lvl="1" indent="-514350">
              <a:buFont typeface="+mj-lt"/>
              <a:buAutoNum type="alphaLcParenR"/>
            </a:pPr>
            <a:r>
              <a:rPr lang="en-US" dirty="0"/>
              <a:t>Flex: </a:t>
            </a:r>
            <a:r>
              <a:rPr lang="en-US" u="sng" dirty="0">
                <a:hlinkClick r:id="rId2"/>
              </a:rPr>
              <a:t>https://developer.mozilla.org/en-US/docs/Web/CSS/flex</a:t>
            </a:r>
            <a:endParaRPr lang="en-US" dirty="0"/>
          </a:p>
          <a:p>
            <a:pPr marL="971550" lvl="1" indent="-514350">
              <a:buFont typeface="+mj-lt"/>
              <a:buAutoNum type="alphaLcParenR"/>
            </a:pPr>
            <a:r>
              <a:rPr lang="en-US" dirty="0"/>
              <a:t>Flex-wrap: </a:t>
            </a:r>
            <a:r>
              <a:rPr lang="en-US" u="sng" dirty="0">
                <a:hlinkClick r:id="rId3"/>
              </a:rPr>
              <a:t>https://developer.mozilla.org/en-US/docs/Web/CSS/flex-wrap</a:t>
            </a:r>
            <a:endParaRPr lang="en-US" dirty="0"/>
          </a:p>
          <a:p>
            <a:pPr marL="971550" lvl="1" indent="-514350">
              <a:buFont typeface="+mj-lt"/>
              <a:buAutoNum type="alphaLcParenR"/>
            </a:pPr>
            <a:r>
              <a:rPr lang="en-US" dirty="0"/>
              <a:t>Another guide on flex: </a:t>
            </a:r>
            <a:r>
              <a:rPr lang="en-US" u="sng" dirty="0">
                <a:hlinkClick r:id="rId4"/>
              </a:rPr>
              <a:t>http://css-tricks.com/snippets/css/a-guide-to-flexbox/</a:t>
            </a:r>
            <a:endParaRPr lang="en-US" dirty="0"/>
          </a:p>
          <a:p>
            <a:pPr marL="0" indent="0">
              <a:buNone/>
            </a:pPr>
            <a:r>
              <a:rPr lang="en-US" dirty="0"/>
              <a:t> </a:t>
            </a:r>
          </a:p>
          <a:p>
            <a:pPr marL="457200" lvl="1" indent="0">
              <a:buNone/>
            </a:pPr>
            <a:r>
              <a:rPr lang="en-US" dirty="0" smtClean="0"/>
              <a:t>Flex is another option when making </a:t>
            </a:r>
            <a:r>
              <a:rPr lang="en-US" dirty="0"/>
              <a:t>columns align next to each other.</a:t>
            </a:r>
          </a:p>
        </p:txBody>
      </p:sp>
    </p:spTree>
    <p:extLst>
      <p:ext uri="{BB962C8B-B14F-4D97-AF65-F5344CB8AC3E}">
        <p14:creationId xmlns:p14="http://schemas.microsoft.com/office/powerpoint/2010/main" val="417806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pPr lvl="0"/>
            <a:r>
              <a:rPr lang="en-US" dirty="0"/>
              <a:t>What is Responsive Design?</a:t>
            </a:r>
          </a:p>
          <a:p>
            <a:pPr lvl="0"/>
            <a:r>
              <a:rPr lang="en-US" dirty="0"/>
              <a:t>Responsive Grid Patterns</a:t>
            </a:r>
          </a:p>
          <a:p>
            <a:pPr lvl="0"/>
            <a:r>
              <a:rPr lang="en-US" dirty="0"/>
              <a:t>Why use a Grid System Layout?</a:t>
            </a:r>
          </a:p>
          <a:p>
            <a:pPr lvl="0"/>
            <a:r>
              <a:rPr lang="en-US" dirty="0"/>
              <a:t>Explore the Concept of a Grid system</a:t>
            </a:r>
          </a:p>
          <a:p>
            <a:pPr lvl="0"/>
            <a:r>
              <a:rPr lang="en-US" dirty="0"/>
              <a:t>Grid Framework Implementation</a:t>
            </a:r>
          </a:p>
          <a:p>
            <a:pPr lvl="0"/>
            <a:r>
              <a:rPr lang="en-US" dirty="0"/>
              <a:t>Create a website to test the framework.</a:t>
            </a:r>
          </a:p>
          <a:p>
            <a:pPr marL="0" indent="0">
              <a:buNone/>
            </a:pPr>
            <a:endParaRPr lang="en-US" dirty="0"/>
          </a:p>
        </p:txBody>
      </p:sp>
    </p:spTree>
    <p:extLst>
      <p:ext uri="{BB962C8B-B14F-4D97-AF65-F5344CB8AC3E}">
        <p14:creationId xmlns:p14="http://schemas.microsoft.com/office/powerpoint/2010/main" val="356121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Grid Framework in CSS</a:t>
            </a:r>
            <a:endParaRPr lang="en-US" dirty="0"/>
          </a:p>
        </p:txBody>
      </p:sp>
    </p:spTree>
    <p:extLst>
      <p:ext uri="{BB962C8B-B14F-4D97-AF65-F5344CB8AC3E}">
        <p14:creationId xmlns:p14="http://schemas.microsoft.com/office/powerpoint/2010/main" val="2436338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534" y="176413"/>
            <a:ext cx="4655508" cy="6555641"/>
          </a:xfrm>
          <a:prstGeom prst="rect">
            <a:avLst/>
          </a:prstGeom>
        </p:spPr>
        <p:txBody>
          <a:bodyPr wrap="square">
            <a:spAutoFit/>
          </a:bodyPr>
          <a:lstStyle/>
          <a:p>
            <a:r>
              <a:rPr lang="en-US" sz="1200" dirty="0" smtClean="0">
                <a:effectLst/>
                <a:latin typeface="Cambria" panose="02040503050406030204" pitchFamily="18" charset="0"/>
                <a:ea typeface="MS Mincho"/>
                <a:cs typeface="Times New Roman" panose="02020603050405020304" pitchFamily="18" charset="0"/>
              </a:rPr>
              <a:t>* {</a:t>
            </a:r>
          </a:p>
          <a:p>
            <a:r>
              <a:rPr lang="en-US" sz="1200" dirty="0" smtClean="0">
                <a:effectLst/>
                <a:latin typeface="Cambria" panose="02040503050406030204" pitchFamily="18" charset="0"/>
                <a:ea typeface="MS Mincho"/>
                <a:cs typeface="Times New Roman" panose="02020603050405020304" pitchFamily="18" charset="0"/>
              </a:rPr>
              <a:t>       border:1px solid gray;	</a:t>
            </a:r>
          </a:p>
          <a:p>
            <a:r>
              <a:rPr lang="en-US" sz="1200" dirty="0" smtClean="0">
                <a:effectLst/>
                <a:latin typeface="Cambria" panose="02040503050406030204" pitchFamily="18" charset="0"/>
                <a:ea typeface="MS Mincho"/>
                <a:cs typeface="Times New Roman" panose="02020603050405020304" pitchFamily="18" charset="0"/>
              </a:rPr>
              <a:t>       padding: 10px;</a:t>
            </a:r>
          </a:p>
          <a:p>
            <a:r>
              <a:rPr lang="en-US" sz="1200" dirty="0" smtClean="0">
                <a:effectLst/>
                <a:latin typeface="Cambria" panose="02040503050406030204" pitchFamily="18" charset="0"/>
                <a:ea typeface="MS Mincho"/>
                <a:cs typeface="Times New Roman" panose="02020603050405020304" pitchFamily="18" charset="0"/>
              </a:rPr>
              <a:t>}</a:t>
            </a:r>
          </a:p>
          <a:p>
            <a:r>
              <a:rPr lang="en-US" sz="1200" dirty="0" smtClean="0">
                <a:effectLst/>
                <a:latin typeface="Cambria" panose="02040503050406030204" pitchFamily="18" charset="0"/>
                <a:ea typeface="MS Mincho"/>
                <a:cs typeface="Times New Roman" panose="02020603050405020304" pitchFamily="18" charset="0"/>
              </a:rPr>
              <a:t>* {box-sizing: border-box;}</a:t>
            </a:r>
          </a:p>
          <a:p>
            <a:r>
              <a:rPr lang="en-US" sz="1200" dirty="0" smtClean="0">
                <a:effectLst/>
                <a:latin typeface="Cambria" panose="02040503050406030204" pitchFamily="18" charset="0"/>
                <a:ea typeface="MS Mincho"/>
                <a:cs typeface="Times New Roman" panose="02020603050405020304" pitchFamily="18" charset="0"/>
              </a:rPr>
              <a:t> </a:t>
            </a:r>
          </a:p>
          <a:p>
            <a:r>
              <a:rPr lang="en-US" sz="1200" dirty="0" smtClean="0">
                <a:effectLst/>
                <a:latin typeface="Cambria" panose="02040503050406030204" pitchFamily="18" charset="0"/>
                <a:ea typeface="MS Mincho"/>
                <a:cs typeface="Times New Roman" panose="02020603050405020304" pitchFamily="18" charset="0"/>
              </a:rPr>
              <a:t>.grid {</a:t>
            </a:r>
          </a:p>
          <a:p>
            <a:r>
              <a:rPr lang="en-US" sz="1200" dirty="0" smtClean="0">
                <a:effectLst/>
                <a:latin typeface="Cambria" panose="02040503050406030204" pitchFamily="18" charset="0"/>
                <a:ea typeface="MS Mincho"/>
                <a:cs typeface="Times New Roman" panose="02020603050405020304" pitchFamily="18" charset="0"/>
              </a:rPr>
              <a:t>       margin:0 auto;		</a:t>
            </a:r>
          </a:p>
          <a:p>
            <a:r>
              <a:rPr lang="en-US" sz="1200" dirty="0" smtClean="0">
                <a:effectLst/>
                <a:latin typeface="Cambria" panose="02040503050406030204" pitchFamily="18" charset="0"/>
                <a:ea typeface="MS Mincho"/>
                <a:cs typeface="Times New Roman" panose="02020603050405020304" pitchFamily="18" charset="0"/>
              </a:rPr>
              <a:t>       max-width:1200px;</a:t>
            </a:r>
            <a:endParaRPr lang="en-US" sz="1200" dirty="0">
              <a:latin typeface="Cambria" panose="02040503050406030204" pitchFamily="18" charset="0"/>
              <a:ea typeface="MS Mincho"/>
              <a:cs typeface="Times New Roman" panose="02020603050405020304" pitchFamily="18" charset="0"/>
            </a:endParaRPr>
          </a:p>
          <a:p>
            <a:r>
              <a:rPr lang="en-US" sz="1200" dirty="0" smtClean="0">
                <a:effectLst/>
                <a:latin typeface="Cambria" panose="02040503050406030204" pitchFamily="18" charset="0"/>
                <a:ea typeface="MS Mincho"/>
                <a:cs typeface="Times New Roman" panose="02020603050405020304" pitchFamily="18" charset="0"/>
              </a:rPr>
              <a:t>}</a:t>
            </a:r>
          </a:p>
          <a:p>
            <a:endParaRPr lang="en-US" sz="1200" dirty="0" smtClean="0">
              <a:effectLst/>
              <a:latin typeface="Cambria" panose="02040503050406030204" pitchFamily="18" charset="0"/>
              <a:ea typeface="MS Mincho"/>
              <a:cs typeface="Times New Roman" panose="02020603050405020304" pitchFamily="18" charset="0"/>
            </a:endParaRPr>
          </a:p>
          <a:p>
            <a:r>
              <a:rPr lang="en-US" sz="1200" dirty="0" smtClean="0">
                <a:effectLst/>
                <a:latin typeface="Cambria" panose="02040503050406030204" pitchFamily="18" charset="0"/>
                <a:ea typeface="MS Mincho"/>
                <a:cs typeface="Times New Roman" panose="02020603050405020304" pitchFamily="18" charset="0"/>
              </a:rPr>
              <a:t>.row {</a:t>
            </a:r>
          </a:p>
          <a:p>
            <a:r>
              <a:rPr lang="en-US" sz="1200" dirty="0" smtClean="0">
                <a:effectLst/>
                <a:latin typeface="Cambria" panose="02040503050406030204" pitchFamily="18" charset="0"/>
                <a:ea typeface="MS Mincho"/>
                <a:cs typeface="Times New Roman" panose="02020603050405020304" pitchFamily="18" charset="0"/>
              </a:rPr>
              <a:t>       </a:t>
            </a:r>
            <a:r>
              <a:rPr lang="en-US" sz="1200" dirty="0" err="1" smtClean="0">
                <a:effectLst/>
                <a:latin typeface="Cambria" panose="02040503050406030204" pitchFamily="18" charset="0"/>
                <a:ea typeface="MS Mincho"/>
                <a:cs typeface="Times New Roman" panose="02020603050405020304" pitchFamily="18" charset="0"/>
              </a:rPr>
              <a:t>display:flex</a:t>
            </a:r>
            <a:r>
              <a:rPr lang="en-US" sz="1200" dirty="0" smtClean="0">
                <a:effectLst/>
                <a:latin typeface="Cambria" panose="02040503050406030204" pitchFamily="18" charset="0"/>
                <a:ea typeface="MS Mincho"/>
                <a:cs typeface="Times New Roman" panose="02020603050405020304" pitchFamily="18" charset="0"/>
              </a:rPr>
              <a:t>;		</a:t>
            </a:r>
          </a:p>
          <a:p>
            <a:r>
              <a:rPr lang="en-US" sz="1200" dirty="0" smtClean="0">
                <a:effectLst/>
                <a:latin typeface="Cambria" panose="02040503050406030204" pitchFamily="18" charset="0"/>
                <a:ea typeface="MS Mincho"/>
                <a:cs typeface="Times New Roman" panose="02020603050405020304" pitchFamily="18" charset="0"/>
              </a:rPr>
              <a:t>       margin-bottom:20px;</a:t>
            </a:r>
          </a:p>
          <a:p>
            <a:r>
              <a:rPr lang="en-US" sz="1200" dirty="0" smtClean="0">
                <a:effectLst/>
                <a:latin typeface="Cambria" panose="02040503050406030204" pitchFamily="18" charset="0"/>
                <a:ea typeface="MS Mincho"/>
                <a:cs typeface="Times New Roman" panose="02020603050405020304" pitchFamily="18" charset="0"/>
              </a:rPr>
              <a:t>}</a:t>
            </a:r>
          </a:p>
          <a:p>
            <a:endParaRPr lang="en-US" sz="1200" dirty="0" smtClean="0">
              <a:effectLst/>
              <a:latin typeface="Cambria" panose="02040503050406030204" pitchFamily="18" charset="0"/>
              <a:ea typeface="MS Mincho"/>
              <a:cs typeface="Times New Roman" panose="02020603050405020304" pitchFamily="18" charset="0"/>
            </a:endParaRPr>
          </a:p>
          <a:p>
            <a:r>
              <a:rPr lang="en-US" sz="1200" dirty="0" smtClean="0">
                <a:effectLst/>
                <a:latin typeface="Cambria" panose="02040503050406030204" pitchFamily="18" charset="0"/>
                <a:ea typeface="MS Mincho"/>
                <a:cs typeface="Times New Roman" panose="02020603050405020304" pitchFamily="18" charset="0"/>
              </a:rPr>
              <a:t>.col-1 { width:8.33%;}</a:t>
            </a:r>
          </a:p>
          <a:p>
            <a:r>
              <a:rPr lang="en-US" sz="1200" dirty="0" smtClean="0">
                <a:effectLst/>
                <a:latin typeface="Cambria" panose="02040503050406030204" pitchFamily="18" charset="0"/>
                <a:ea typeface="MS Mincho"/>
                <a:cs typeface="Times New Roman" panose="02020603050405020304" pitchFamily="18" charset="0"/>
              </a:rPr>
              <a:t>.col-2 { width:16.66%;}</a:t>
            </a:r>
          </a:p>
          <a:p>
            <a:r>
              <a:rPr lang="en-US" sz="1200" dirty="0" smtClean="0">
                <a:effectLst/>
                <a:latin typeface="Cambria" panose="02040503050406030204" pitchFamily="18" charset="0"/>
                <a:ea typeface="MS Mincho"/>
                <a:cs typeface="Times New Roman" panose="02020603050405020304" pitchFamily="18" charset="0"/>
              </a:rPr>
              <a:t>.col-3 { width:25%;}</a:t>
            </a:r>
          </a:p>
          <a:p>
            <a:r>
              <a:rPr lang="en-US" sz="1200" dirty="0" smtClean="0">
                <a:effectLst/>
                <a:latin typeface="Cambria" panose="02040503050406030204" pitchFamily="18" charset="0"/>
                <a:ea typeface="MS Mincho"/>
                <a:cs typeface="Times New Roman" panose="02020603050405020304" pitchFamily="18" charset="0"/>
              </a:rPr>
              <a:t>.col-4 { width:33.33%;}</a:t>
            </a:r>
          </a:p>
          <a:p>
            <a:r>
              <a:rPr lang="en-US" sz="1200" dirty="0" smtClean="0">
                <a:effectLst/>
                <a:latin typeface="Cambria" panose="02040503050406030204" pitchFamily="18" charset="0"/>
                <a:ea typeface="MS Mincho"/>
                <a:cs typeface="Times New Roman" panose="02020603050405020304" pitchFamily="18" charset="0"/>
              </a:rPr>
              <a:t>.col-5 { width:41.66%;}</a:t>
            </a:r>
          </a:p>
          <a:p>
            <a:r>
              <a:rPr lang="en-US" sz="1200" dirty="0" smtClean="0">
                <a:effectLst/>
                <a:latin typeface="Cambria" panose="02040503050406030204" pitchFamily="18" charset="0"/>
                <a:ea typeface="MS Mincho"/>
                <a:cs typeface="Times New Roman" panose="02020603050405020304" pitchFamily="18" charset="0"/>
              </a:rPr>
              <a:t>.col-6 { width:50%;}</a:t>
            </a:r>
          </a:p>
          <a:p>
            <a:r>
              <a:rPr lang="en-US" sz="1200" dirty="0" smtClean="0">
                <a:effectLst/>
                <a:latin typeface="Cambria" panose="02040503050406030204" pitchFamily="18" charset="0"/>
                <a:ea typeface="MS Mincho"/>
                <a:cs typeface="Times New Roman" panose="02020603050405020304" pitchFamily="18" charset="0"/>
              </a:rPr>
              <a:t>.col-7 { width:58.33%;}</a:t>
            </a:r>
          </a:p>
          <a:p>
            <a:r>
              <a:rPr lang="en-US" sz="1200" dirty="0" smtClean="0">
                <a:effectLst/>
                <a:latin typeface="Cambria" panose="02040503050406030204" pitchFamily="18" charset="0"/>
                <a:ea typeface="MS Mincho"/>
                <a:cs typeface="Times New Roman" panose="02020603050405020304" pitchFamily="18" charset="0"/>
              </a:rPr>
              <a:t>.col-8 { width:66.66%;}</a:t>
            </a:r>
          </a:p>
          <a:p>
            <a:r>
              <a:rPr lang="en-US" sz="1200" dirty="0" smtClean="0">
                <a:effectLst/>
                <a:latin typeface="Cambria" panose="02040503050406030204" pitchFamily="18" charset="0"/>
                <a:ea typeface="MS Mincho"/>
                <a:cs typeface="Times New Roman" panose="02020603050405020304" pitchFamily="18" charset="0"/>
              </a:rPr>
              <a:t>.col-9 { width:75%;}</a:t>
            </a:r>
          </a:p>
          <a:p>
            <a:r>
              <a:rPr lang="en-US" sz="1200" dirty="0" smtClean="0">
                <a:effectLst/>
                <a:latin typeface="Cambria" panose="02040503050406030204" pitchFamily="18" charset="0"/>
                <a:ea typeface="MS Mincho"/>
                <a:cs typeface="Times New Roman" panose="02020603050405020304" pitchFamily="18" charset="0"/>
              </a:rPr>
              <a:t>.col-10 { width:83.33%;}</a:t>
            </a:r>
          </a:p>
          <a:p>
            <a:r>
              <a:rPr lang="en-US" sz="1200" dirty="0" smtClean="0">
                <a:effectLst/>
                <a:latin typeface="Cambria" panose="02040503050406030204" pitchFamily="18" charset="0"/>
                <a:ea typeface="MS Mincho"/>
                <a:cs typeface="Times New Roman" panose="02020603050405020304" pitchFamily="18" charset="0"/>
              </a:rPr>
              <a:t>.col-11{ width:91.66%;}</a:t>
            </a:r>
          </a:p>
          <a:p>
            <a:r>
              <a:rPr lang="en-US" sz="1200" dirty="0" smtClean="0">
                <a:effectLst/>
                <a:latin typeface="Cambria" panose="02040503050406030204" pitchFamily="18" charset="0"/>
                <a:ea typeface="MS Mincho"/>
                <a:cs typeface="Times New Roman" panose="02020603050405020304" pitchFamily="18" charset="0"/>
              </a:rPr>
              <a:t>.col-12 { width:100%;}</a:t>
            </a:r>
          </a:p>
          <a:p>
            <a:r>
              <a:rPr lang="en-US" sz="1200" dirty="0" smtClean="0">
                <a:effectLst/>
                <a:latin typeface="Cambria" panose="02040503050406030204" pitchFamily="18" charset="0"/>
                <a:ea typeface="MS Mincho"/>
                <a:cs typeface="Times New Roman" panose="02020603050405020304" pitchFamily="18" charset="0"/>
              </a:rPr>
              <a:t> </a:t>
            </a:r>
          </a:p>
          <a:p>
            <a:r>
              <a:rPr lang="en-US" sz="1200" dirty="0" smtClean="0">
                <a:effectLst/>
                <a:latin typeface="Cambria" panose="02040503050406030204" pitchFamily="18" charset="0"/>
                <a:ea typeface="MS Mincho"/>
                <a:cs typeface="Times New Roman" panose="02020603050405020304" pitchFamily="18" charset="0"/>
              </a:rPr>
              <a:t>/* ADD RESPONSIVE ELEMENT */</a:t>
            </a:r>
          </a:p>
          <a:p>
            <a:r>
              <a:rPr lang="en-US" sz="1200" dirty="0" smtClean="0">
                <a:effectLst/>
                <a:latin typeface="Cambria" panose="02040503050406030204" pitchFamily="18" charset="0"/>
                <a:ea typeface="MS Mincho"/>
                <a:cs typeface="Times New Roman" panose="02020603050405020304" pitchFamily="18" charset="0"/>
              </a:rPr>
              <a:t>@media  (max-width:580px){	</a:t>
            </a:r>
          </a:p>
          <a:p>
            <a:r>
              <a:rPr lang="en-US" sz="1200" dirty="0" smtClean="0">
                <a:effectLst/>
                <a:latin typeface="Cambria" panose="02040503050406030204" pitchFamily="18" charset="0"/>
                <a:ea typeface="MS Mincho"/>
                <a:cs typeface="Times New Roman" panose="02020603050405020304" pitchFamily="18" charset="0"/>
              </a:rPr>
              <a:t>       p {</a:t>
            </a:r>
          </a:p>
          <a:p>
            <a:r>
              <a:rPr lang="en-US" sz="1200" dirty="0" smtClean="0">
                <a:effectLst/>
                <a:latin typeface="Cambria" panose="02040503050406030204" pitchFamily="18" charset="0"/>
                <a:ea typeface="MS Mincho"/>
                <a:cs typeface="Times New Roman" panose="02020603050405020304" pitchFamily="18" charset="0"/>
              </a:rPr>
              <a:t>              </a:t>
            </a:r>
            <a:r>
              <a:rPr lang="en-US" sz="1200" dirty="0" err="1" smtClean="0">
                <a:effectLst/>
                <a:latin typeface="Cambria" panose="02040503050406030204" pitchFamily="18" charset="0"/>
                <a:ea typeface="MS Mincho"/>
                <a:cs typeface="Times New Roman" panose="02020603050405020304" pitchFamily="18" charset="0"/>
              </a:rPr>
              <a:t>background-color:lightblue</a:t>
            </a:r>
            <a:r>
              <a:rPr lang="en-US" sz="1200" dirty="0" smtClean="0">
                <a:effectLst/>
                <a:latin typeface="Cambria" panose="02040503050406030204" pitchFamily="18" charset="0"/>
                <a:ea typeface="MS Mincho"/>
                <a:cs typeface="Times New Roman" panose="02020603050405020304" pitchFamily="18" charset="0"/>
              </a:rPr>
              <a:t>;</a:t>
            </a:r>
          </a:p>
          <a:p>
            <a:r>
              <a:rPr lang="en-US" sz="1200" dirty="0" smtClean="0">
                <a:effectLst/>
                <a:latin typeface="Cambria" panose="02040503050406030204" pitchFamily="18" charset="0"/>
                <a:ea typeface="MS Mincho"/>
                <a:cs typeface="Times New Roman" panose="02020603050405020304" pitchFamily="18" charset="0"/>
              </a:rPr>
              <a:t>       }</a:t>
            </a:r>
          </a:p>
          <a:p>
            <a:r>
              <a:rPr lang="en-US" sz="1200" dirty="0" smtClean="0">
                <a:effectLst/>
                <a:latin typeface="Cambria" panose="02040503050406030204" pitchFamily="18" charset="0"/>
                <a:ea typeface="MS Mincho"/>
                <a:cs typeface="Times New Roman" panose="02020603050405020304" pitchFamily="18" charset="0"/>
              </a:rPr>
              <a:t>}</a:t>
            </a:r>
            <a:endParaRPr lang="en-US" sz="1200" dirty="0">
              <a:effectLst/>
              <a:latin typeface="Cambria" panose="02040503050406030204" pitchFamily="18" charset="0"/>
              <a:ea typeface="MS Mincho"/>
              <a:cs typeface="Times New Roman" panose="02020603050405020304" pitchFamily="18" charset="0"/>
            </a:endParaRPr>
          </a:p>
        </p:txBody>
      </p:sp>
      <p:sp>
        <p:nvSpPr>
          <p:cNvPr id="4" name="Rectangular Callout 3"/>
          <p:cNvSpPr/>
          <p:nvPr/>
        </p:nvSpPr>
        <p:spPr>
          <a:xfrm>
            <a:off x="3219189" y="156245"/>
            <a:ext cx="7941502" cy="1064714"/>
          </a:xfrm>
          <a:prstGeom prst="wedgeRectCallout">
            <a:avLst>
              <a:gd name="adj1" fmla="val -61853"/>
              <a:gd name="adj2" fmla="val 326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box-sizing property is used to alter the default CSS box model used to calculate </a:t>
            </a:r>
          </a:p>
          <a:p>
            <a:r>
              <a:rPr lang="en-US" sz="1200" dirty="0">
                <a:solidFill>
                  <a:schemeClr val="tx1"/>
                </a:solidFill>
              </a:rPr>
              <a:t>width and height of the elements</a:t>
            </a:r>
            <a:r>
              <a:rPr lang="en-US" sz="1200" dirty="0" smtClean="0">
                <a:solidFill>
                  <a:schemeClr val="tx1"/>
                </a:solidFill>
              </a:rPr>
              <a:t>. </a:t>
            </a:r>
            <a:r>
              <a:rPr lang="en-US" sz="1200" dirty="0">
                <a:solidFill>
                  <a:schemeClr val="tx1"/>
                </a:solidFill>
              </a:rPr>
              <a:t>It is possible to use this property to emulate the behavior of browsers that do not correctly support </a:t>
            </a:r>
            <a:r>
              <a:rPr lang="en-US" sz="1200" dirty="0" smtClean="0">
                <a:solidFill>
                  <a:schemeClr val="tx1"/>
                </a:solidFill>
              </a:rPr>
              <a:t>the CSS </a:t>
            </a:r>
            <a:r>
              <a:rPr lang="en-US" sz="1200" dirty="0">
                <a:solidFill>
                  <a:schemeClr val="tx1"/>
                </a:solidFill>
              </a:rPr>
              <a:t>box model specification.</a:t>
            </a:r>
          </a:p>
          <a:p>
            <a:r>
              <a:rPr lang="en-US" sz="1200" dirty="0">
                <a:solidFill>
                  <a:schemeClr val="tx1"/>
                </a:solidFill>
              </a:rPr>
              <a:t>Border-box: The width and height properties include the content, the padding and border, </a:t>
            </a:r>
          </a:p>
          <a:p>
            <a:r>
              <a:rPr lang="en-US" sz="1200" dirty="0">
                <a:solidFill>
                  <a:schemeClr val="tx1"/>
                </a:solidFill>
              </a:rPr>
              <a:t>but not the margin.</a:t>
            </a:r>
          </a:p>
        </p:txBody>
      </p:sp>
      <p:sp>
        <p:nvSpPr>
          <p:cNvPr id="5" name="Rectangular Callout 4"/>
          <p:cNvSpPr/>
          <p:nvPr/>
        </p:nvSpPr>
        <p:spPr>
          <a:xfrm>
            <a:off x="3219189" y="1373876"/>
            <a:ext cx="7941502" cy="438411"/>
          </a:xfrm>
          <a:prstGeom prst="wedgeRectCallout">
            <a:avLst>
              <a:gd name="adj1" fmla="val -68179"/>
              <a:gd name="adj2" fmla="val 44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effectLst/>
                <a:latin typeface="Cambria" panose="02040503050406030204" pitchFamily="18" charset="0"/>
                <a:ea typeface="MS Mincho"/>
                <a:cs typeface="Times New Roman" panose="02020603050405020304" pitchFamily="18" charset="0"/>
              </a:rPr>
              <a:t>margin:0 auto; centers the div container horizontally. Center a block of content inside its parent.</a:t>
            </a:r>
            <a:endParaRPr lang="en-US" sz="6000" dirty="0" smtClean="0">
              <a:solidFill>
                <a:schemeClr val="tx1"/>
              </a:solidFill>
              <a:effectLst/>
              <a:latin typeface="Cambria" panose="02040503050406030204" pitchFamily="18" charset="0"/>
              <a:ea typeface="MS Mincho"/>
              <a:cs typeface="Times New Roman" panose="02020603050405020304" pitchFamily="18" charset="0"/>
            </a:endParaRPr>
          </a:p>
        </p:txBody>
      </p:sp>
      <p:sp>
        <p:nvSpPr>
          <p:cNvPr id="6" name="Rectangular Callout 5"/>
          <p:cNvSpPr/>
          <p:nvPr/>
        </p:nvSpPr>
        <p:spPr>
          <a:xfrm>
            <a:off x="3219188" y="2116947"/>
            <a:ext cx="7941503" cy="492817"/>
          </a:xfrm>
          <a:prstGeom prst="wedgeRectCallout">
            <a:avLst>
              <a:gd name="adj1" fmla="val -63000"/>
              <a:gd name="adj2" fmla="val -1025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effectLst/>
                <a:latin typeface="Cambria" panose="02040503050406030204" pitchFamily="18" charset="0"/>
                <a:ea typeface="MS Mincho"/>
                <a:cs typeface="Times New Roman" panose="02020603050405020304" pitchFamily="18" charset="0"/>
              </a:rPr>
              <a:t>max-width property sets the maximum width of a given element. It prevents the used value of the width property from becoming larger than the value specified for max-width.</a:t>
            </a:r>
            <a:endParaRPr lang="en-US" sz="6000" dirty="0" smtClean="0">
              <a:solidFill>
                <a:schemeClr val="tx1"/>
              </a:solidFill>
              <a:effectLst/>
              <a:latin typeface="Cambria" panose="02040503050406030204" pitchFamily="18" charset="0"/>
              <a:ea typeface="MS Mincho"/>
              <a:cs typeface="Times New Roman" panose="02020603050405020304" pitchFamily="18" charset="0"/>
            </a:endParaRPr>
          </a:p>
        </p:txBody>
      </p:sp>
      <p:sp>
        <p:nvSpPr>
          <p:cNvPr id="7" name="Rectangular Callout 6"/>
          <p:cNvSpPr/>
          <p:nvPr/>
        </p:nvSpPr>
        <p:spPr>
          <a:xfrm>
            <a:off x="3219188" y="2846989"/>
            <a:ext cx="7941503" cy="491847"/>
          </a:xfrm>
          <a:prstGeom prst="wedgeRectCallout">
            <a:avLst>
              <a:gd name="adj1" fmla="val -60139"/>
              <a:gd name="adj2" fmla="val -630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effectLst/>
                <a:latin typeface="Cambria" panose="02040503050406030204" pitchFamily="18" charset="0"/>
                <a:ea typeface="MS Mincho"/>
                <a:cs typeface="Times New Roman" panose="02020603050405020304" pitchFamily="18" charset="0"/>
              </a:rPr>
              <a:t>A row element behaves like a block element and lays out its content according to the flexbox model. Rows will be laid out as flexible boxes, which are less limiting than floats.</a:t>
            </a:r>
          </a:p>
        </p:txBody>
      </p:sp>
      <p:sp>
        <p:nvSpPr>
          <p:cNvPr id="8" name="Rectangular Callout 7"/>
          <p:cNvSpPr/>
          <p:nvPr/>
        </p:nvSpPr>
        <p:spPr>
          <a:xfrm>
            <a:off x="3219188" y="4481718"/>
            <a:ext cx="7941503" cy="378382"/>
          </a:xfrm>
          <a:prstGeom prst="wedgeRectCallout">
            <a:avLst>
              <a:gd name="adj1" fmla="val -53267"/>
              <a:gd name="adj2" fmla="val 277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effectLst/>
                <a:latin typeface="Cambria" panose="02040503050406030204" pitchFamily="18" charset="0"/>
                <a:ea typeface="MS Mincho"/>
                <a:cs typeface="Times New Roman" panose="02020603050405020304" pitchFamily="18" charset="0"/>
              </a:rPr>
              <a:t>The @media CSS at-rule associates a set of statements with a condition defined by a media query</a:t>
            </a:r>
            <a:endParaRPr lang="en-US" sz="6000" dirty="0" smtClean="0">
              <a:solidFill>
                <a:schemeClr val="tx1"/>
              </a:solidFill>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4041556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852" y="2444445"/>
            <a:ext cx="2005208" cy="1325563"/>
          </a:xfrm>
        </p:spPr>
        <p:txBody>
          <a:bodyPr/>
          <a:lstStyle/>
          <a:p>
            <a:r>
              <a:rPr lang="en-US" dirty="0" smtClean="0"/>
              <a:t>Practice</a:t>
            </a:r>
            <a:endParaRPr lang="en-US" dirty="0"/>
          </a:p>
        </p:txBody>
      </p:sp>
    </p:spTree>
    <p:extLst>
      <p:ext uri="{BB962C8B-B14F-4D97-AF65-F5344CB8AC3E}">
        <p14:creationId xmlns:p14="http://schemas.microsoft.com/office/powerpoint/2010/main" val="1263710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20Shot%202017-02-07%20at%209.14.15%20AM.png"/>
          <p:cNvPicPr/>
          <p:nvPr/>
        </p:nvPicPr>
        <p:blipFill>
          <a:blip r:embed="rId2">
            <a:extLst>
              <a:ext uri="{28A0092B-C50C-407E-A947-70E740481C1C}">
                <a14:useLocalDpi xmlns:a14="http://schemas.microsoft.com/office/drawing/2010/main" val="0"/>
              </a:ext>
            </a:extLst>
          </a:blip>
          <a:srcRect/>
          <a:stretch>
            <a:fillRect/>
          </a:stretch>
        </p:blipFill>
        <p:spPr bwMode="auto">
          <a:xfrm>
            <a:off x="100940" y="365125"/>
            <a:ext cx="5786294" cy="6143436"/>
          </a:xfrm>
          <a:prstGeom prst="rect">
            <a:avLst/>
          </a:prstGeom>
          <a:noFill/>
          <a:ln>
            <a:noFill/>
          </a:ln>
        </p:spPr>
      </p:pic>
      <p:pic>
        <p:nvPicPr>
          <p:cNvPr id="4" name="Picture 3" descr="../../Screen%20Shot%202017-02-07%20at%209.14.27%20AM.png"/>
          <p:cNvPicPr/>
          <p:nvPr/>
        </p:nvPicPr>
        <p:blipFill>
          <a:blip r:embed="rId3">
            <a:extLst>
              <a:ext uri="{28A0092B-C50C-407E-A947-70E740481C1C}">
                <a14:useLocalDpi xmlns:a14="http://schemas.microsoft.com/office/drawing/2010/main" val="0"/>
              </a:ext>
            </a:extLst>
          </a:blip>
          <a:srcRect/>
          <a:stretch>
            <a:fillRect/>
          </a:stretch>
        </p:blipFill>
        <p:spPr bwMode="auto">
          <a:xfrm>
            <a:off x="5987442" y="517967"/>
            <a:ext cx="6038306" cy="5837752"/>
          </a:xfrm>
          <a:prstGeom prst="rect">
            <a:avLst/>
          </a:prstGeom>
          <a:noFill/>
          <a:ln>
            <a:noFill/>
          </a:ln>
        </p:spPr>
      </p:pic>
    </p:spTree>
    <p:extLst>
      <p:ext uri="{BB962C8B-B14F-4D97-AF65-F5344CB8AC3E}">
        <p14:creationId xmlns:p14="http://schemas.microsoft.com/office/powerpoint/2010/main" val="34341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Responsive Design?</a:t>
            </a:r>
            <a:endParaRPr lang="en-US" dirty="0"/>
          </a:p>
        </p:txBody>
      </p:sp>
      <p:sp>
        <p:nvSpPr>
          <p:cNvPr id="3" name="Content Placeholder 2"/>
          <p:cNvSpPr>
            <a:spLocks noGrp="1"/>
          </p:cNvSpPr>
          <p:nvPr>
            <p:ph idx="1"/>
          </p:nvPr>
        </p:nvSpPr>
        <p:spPr/>
        <p:txBody>
          <a:bodyPr>
            <a:normAutofit fontScale="92500" lnSpcReduction="20000"/>
          </a:bodyPr>
          <a:lstStyle/>
          <a:p>
            <a:r>
              <a:rPr lang="en-US" dirty="0"/>
              <a:t>Devices use a different size screen to show </a:t>
            </a:r>
            <a:r>
              <a:rPr lang="en-US" dirty="0" smtClean="0"/>
              <a:t>the </a:t>
            </a:r>
            <a:r>
              <a:rPr lang="en-US" dirty="0"/>
              <a:t>same content. </a:t>
            </a:r>
            <a:endParaRPr lang="en-US" dirty="0" smtClean="0"/>
          </a:p>
          <a:p>
            <a:r>
              <a:rPr lang="en-US" dirty="0" smtClean="0"/>
              <a:t>Screen </a:t>
            </a:r>
            <a:r>
              <a:rPr lang="en-US" dirty="0"/>
              <a:t>size is the resolution of the screen in pixels. </a:t>
            </a:r>
          </a:p>
          <a:p>
            <a:pPr marL="457200" lvl="1" indent="0">
              <a:buNone/>
            </a:pPr>
            <a:r>
              <a:rPr lang="en-US" dirty="0"/>
              <a:t>E</a:t>
            </a:r>
            <a:r>
              <a:rPr lang="en-US" dirty="0" smtClean="0"/>
              <a:t>xample</a:t>
            </a:r>
            <a:r>
              <a:rPr lang="en-US" dirty="0"/>
              <a:t>: </a:t>
            </a:r>
          </a:p>
          <a:p>
            <a:pPr marL="457200" lvl="1" indent="0">
              <a:buNone/>
            </a:pPr>
            <a:r>
              <a:rPr lang="en-US" dirty="0"/>
              <a:t>Typical screen: 	</a:t>
            </a:r>
            <a:r>
              <a:rPr lang="en-US" dirty="0" smtClean="0"/>
              <a:t>                   1200 </a:t>
            </a:r>
            <a:r>
              <a:rPr lang="en-US" dirty="0"/>
              <a:t>pixels</a:t>
            </a:r>
          </a:p>
          <a:p>
            <a:pPr marL="457200" lvl="1" indent="0">
              <a:buNone/>
            </a:pPr>
            <a:r>
              <a:rPr lang="en-US" dirty="0"/>
              <a:t>Large Desktop:  	</a:t>
            </a:r>
            <a:r>
              <a:rPr lang="en-US" dirty="0" smtClean="0"/>
              <a:t>                   1,440 </a:t>
            </a:r>
            <a:r>
              <a:rPr lang="en-US" dirty="0"/>
              <a:t>pixels or 1,920 pixels. </a:t>
            </a:r>
          </a:p>
          <a:p>
            <a:pPr marL="457200" lvl="1" indent="0">
              <a:buNone/>
            </a:pPr>
            <a:r>
              <a:rPr lang="en-US" dirty="0"/>
              <a:t>Artist LARGE screens:	</a:t>
            </a:r>
            <a:r>
              <a:rPr lang="en-US" dirty="0" smtClean="0"/>
              <a:t>                   2,560 </a:t>
            </a:r>
            <a:r>
              <a:rPr lang="en-US" dirty="0"/>
              <a:t>pixels.</a:t>
            </a:r>
          </a:p>
          <a:p>
            <a:pPr marL="457200" lvl="1" indent="0">
              <a:buNone/>
            </a:pPr>
            <a:r>
              <a:rPr lang="en-US" dirty="0"/>
              <a:t>Small phone:	</a:t>
            </a:r>
            <a:r>
              <a:rPr lang="en-US" dirty="0" smtClean="0"/>
              <a:t>                  </a:t>
            </a:r>
            <a:r>
              <a:rPr lang="en-US" dirty="0" smtClean="0"/>
              <a:t>                 </a:t>
            </a:r>
            <a:r>
              <a:rPr lang="en-US" dirty="0" smtClean="0"/>
              <a:t>500 pixels</a:t>
            </a:r>
            <a:endParaRPr lang="en-US" dirty="0"/>
          </a:p>
          <a:p>
            <a:r>
              <a:rPr lang="en-US" dirty="0"/>
              <a:t>Responsive design means </a:t>
            </a:r>
            <a:r>
              <a:rPr lang="en-US" dirty="0" smtClean="0"/>
              <a:t>a website </a:t>
            </a:r>
            <a:r>
              <a:rPr lang="en-US" dirty="0"/>
              <a:t>app isn't fixed with a single size.</a:t>
            </a:r>
          </a:p>
          <a:p>
            <a:pPr marL="457200" lvl="1" indent="0">
              <a:buNone/>
            </a:pPr>
            <a:r>
              <a:rPr lang="en-US" dirty="0"/>
              <a:t>E</a:t>
            </a:r>
            <a:r>
              <a:rPr lang="en-US" dirty="0" smtClean="0"/>
              <a:t>xample</a:t>
            </a:r>
            <a:r>
              <a:rPr lang="en-US" dirty="0"/>
              <a:t>: </a:t>
            </a:r>
            <a:endParaRPr lang="en-US" dirty="0" smtClean="0"/>
          </a:p>
          <a:p>
            <a:pPr marL="457200" lvl="1" indent="0">
              <a:buNone/>
            </a:pPr>
            <a:r>
              <a:rPr lang="en-US" dirty="0" smtClean="0"/>
              <a:t>A </a:t>
            </a:r>
            <a:r>
              <a:rPr lang="en-US" dirty="0"/>
              <a:t>phone screen width can be altered when the user rotates it.  </a:t>
            </a:r>
            <a:endParaRPr lang="en-US" dirty="0" smtClean="0"/>
          </a:p>
          <a:p>
            <a:pPr marL="457200" lvl="1" indent="0">
              <a:buNone/>
            </a:pPr>
            <a:r>
              <a:rPr lang="en-US" dirty="0" smtClean="0"/>
              <a:t>The </a:t>
            </a:r>
            <a:r>
              <a:rPr lang="en-US" dirty="0"/>
              <a:t>accelerometer and gyroscope sensors can detect this action.</a:t>
            </a:r>
          </a:p>
          <a:p>
            <a:r>
              <a:rPr lang="en-US" dirty="0"/>
              <a:t>A webpage or app should  respond and resize correctly so that </a:t>
            </a:r>
            <a:r>
              <a:rPr lang="en-US" dirty="0" smtClean="0"/>
              <a:t>elements remain legible</a:t>
            </a:r>
            <a:r>
              <a:rPr lang="en-US" dirty="0"/>
              <a:t>. </a:t>
            </a:r>
          </a:p>
          <a:p>
            <a:endParaRPr lang="en-US" dirty="0"/>
          </a:p>
        </p:txBody>
      </p:sp>
    </p:spTree>
    <p:extLst>
      <p:ext uri="{BB962C8B-B14F-4D97-AF65-F5344CB8AC3E}">
        <p14:creationId xmlns:p14="http://schemas.microsoft.com/office/powerpoint/2010/main" val="376633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047" y="459404"/>
            <a:ext cx="11493998" cy="5528101"/>
          </a:xfrm>
          <a:prstGeom prst="rect">
            <a:avLst/>
          </a:prstGeom>
        </p:spPr>
      </p:pic>
    </p:spTree>
    <p:extLst>
      <p:ext uri="{BB962C8B-B14F-4D97-AF65-F5344CB8AC3E}">
        <p14:creationId xmlns:p14="http://schemas.microsoft.com/office/powerpoint/2010/main" val="247215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77" y="102078"/>
            <a:ext cx="10515600" cy="662009"/>
          </a:xfrm>
        </p:spPr>
        <p:txBody>
          <a:bodyPr>
            <a:normAutofit fontScale="90000"/>
          </a:bodyPr>
          <a:lstStyle/>
          <a:p>
            <a:r>
              <a:rPr lang="en-US" dirty="0" smtClean="0"/>
              <a:t>Responsive Grid Patterns</a:t>
            </a:r>
            <a:endParaRPr lang="en-US" dirty="0"/>
          </a:p>
        </p:txBody>
      </p:sp>
      <p:sp>
        <p:nvSpPr>
          <p:cNvPr id="3" name="Content Placeholder 2"/>
          <p:cNvSpPr>
            <a:spLocks noGrp="1"/>
          </p:cNvSpPr>
          <p:nvPr>
            <p:ph idx="1"/>
          </p:nvPr>
        </p:nvSpPr>
        <p:spPr>
          <a:xfrm>
            <a:off x="399790" y="911224"/>
            <a:ext cx="5940014" cy="5477049"/>
          </a:xfrm>
        </p:spPr>
        <p:txBody>
          <a:bodyPr>
            <a:normAutofit fontScale="92500" lnSpcReduction="10000"/>
          </a:bodyPr>
          <a:lstStyle/>
          <a:p>
            <a:r>
              <a:rPr lang="en-US" dirty="0"/>
              <a:t>To understand Grid frameworks, we need to understand how we look at things. </a:t>
            </a:r>
          </a:p>
          <a:p>
            <a:pPr marL="0" indent="0">
              <a:buNone/>
            </a:pPr>
            <a:r>
              <a:rPr lang="en-US" dirty="0"/>
              <a:t> </a:t>
            </a:r>
          </a:p>
          <a:p>
            <a:r>
              <a:rPr lang="en-US" dirty="0"/>
              <a:t>Our eyes naturally follow a pattern.  This is often a learned behavior, </a:t>
            </a:r>
            <a:r>
              <a:rPr lang="en-US" dirty="0" smtClean="0"/>
              <a:t>which </a:t>
            </a:r>
            <a:r>
              <a:rPr lang="en-US" dirty="0"/>
              <a:t>can be cultural.  </a:t>
            </a:r>
            <a:endParaRPr lang="en-US" dirty="0" smtClean="0"/>
          </a:p>
          <a:p>
            <a:pPr marL="0" indent="0">
              <a:buNone/>
            </a:pPr>
            <a:endParaRPr lang="en-US" dirty="0" smtClean="0"/>
          </a:p>
          <a:p>
            <a:pPr marL="457200" lvl="1" indent="0">
              <a:buNone/>
            </a:pPr>
            <a:r>
              <a:rPr lang="en-US" dirty="0"/>
              <a:t>E</a:t>
            </a:r>
            <a:r>
              <a:rPr lang="en-US" dirty="0" smtClean="0"/>
              <a:t>xample:</a:t>
            </a:r>
          </a:p>
          <a:p>
            <a:pPr marL="914400" lvl="1" indent="-457200">
              <a:buFont typeface="+mj-lt"/>
              <a:buAutoNum type="alphaLcParenR"/>
            </a:pPr>
            <a:r>
              <a:rPr lang="en-US" dirty="0"/>
              <a:t>W</a:t>
            </a:r>
            <a:r>
              <a:rPr lang="en-US" dirty="0" smtClean="0"/>
              <a:t>e often navigate </a:t>
            </a:r>
            <a:r>
              <a:rPr lang="en-US" dirty="0"/>
              <a:t>a page by starting at the top left.  </a:t>
            </a:r>
          </a:p>
          <a:p>
            <a:pPr marL="914400" lvl="1" indent="-457200">
              <a:buFont typeface="+mj-lt"/>
              <a:buAutoNum type="alphaLcParenR"/>
            </a:pPr>
            <a:r>
              <a:rPr lang="en-US" dirty="0" smtClean="0"/>
              <a:t>Then </a:t>
            </a:r>
            <a:r>
              <a:rPr lang="en-US" dirty="0"/>
              <a:t>we look from left to right, and then top to bottom. </a:t>
            </a:r>
            <a:endParaRPr lang="en-US" dirty="0" smtClean="0"/>
          </a:p>
          <a:p>
            <a:pPr marL="914400" lvl="1" indent="-457200">
              <a:buFont typeface="+mj-lt"/>
              <a:buAutoNum type="alphaLcParenR"/>
            </a:pPr>
            <a:r>
              <a:rPr lang="en-US" dirty="0" smtClean="0"/>
              <a:t>Traditional </a:t>
            </a:r>
            <a:r>
              <a:rPr lang="en-US" dirty="0"/>
              <a:t>print media takes advantage of the patterns our eyes follow, and so do websites.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2624729"/>
              </p:ext>
            </p:extLst>
          </p:nvPr>
        </p:nvGraphicFramePr>
        <p:xfrm>
          <a:off x="6339804" y="1391656"/>
          <a:ext cx="5559923" cy="4516183"/>
        </p:xfrm>
        <a:graphic>
          <a:graphicData uri="http://schemas.openxmlformats.org/presentationml/2006/ole">
            <mc:AlternateContent xmlns:mc="http://schemas.openxmlformats.org/markup-compatibility/2006">
              <mc:Choice xmlns:v="urn:schemas-microsoft-com:vml" Requires="v">
                <p:oleObj spid="_x0000_s1054" name="Image" r:id="rId3" imgW="3517200" imgH="2856960" progId="Photoshop.Image.13">
                  <p:embed/>
                </p:oleObj>
              </mc:Choice>
              <mc:Fallback>
                <p:oleObj name="Image" r:id="rId3" imgW="3517200" imgH="2856960" progId="Photoshop.Image.13">
                  <p:embed/>
                  <p:pic>
                    <p:nvPicPr>
                      <p:cNvPr id="0" name=""/>
                      <p:cNvPicPr/>
                      <p:nvPr/>
                    </p:nvPicPr>
                    <p:blipFill>
                      <a:blip r:embed="rId4"/>
                      <a:stretch>
                        <a:fillRect/>
                      </a:stretch>
                    </p:blipFill>
                    <p:spPr>
                      <a:xfrm>
                        <a:off x="6339804" y="1391656"/>
                        <a:ext cx="5559923" cy="4516183"/>
                      </a:xfrm>
                      <a:prstGeom prst="rect">
                        <a:avLst/>
                      </a:prstGeom>
                    </p:spPr>
                  </p:pic>
                </p:oleObj>
              </mc:Fallback>
            </mc:AlternateContent>
          </a:graphicData>
        </a:graphic>
      </p:graphicFrame>
    </p:spTree>
    <p:extLst>
      <p:ext uri="{BB962C8B-B14F-4D97-AF65-F5344CB8AC3E}">
        <p14:creationId xmlns:p14="http://schemas.microsoft.com/office/powerpoint/2010/main" val="322790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3124200" cy="587375"/>
          </a:xfrm>
        </p:spPr>
        <p:txBody>
          <a:bodyPr>
            <a:normAutofit fontScale="90000"/>
          </a:bodyPr>
          <a:lstStyle/>
          <a:p>
            <a:r>
              <a:rPr lang="en-US" dirty="0" smtClean="0"/>
              <a:t>Grid Pattern</a:t>
            </a:r>
            <a:endParaRPr lang="en-US" dirty="0"/>
          </a:p>
        </p:txBody>
      </p:sp>
      <p:sp>
        <p:nvSpPr>
          <p:cNvPr id="3" name="Content Placeholder 2"/>
          <p:cNvSpPr>
            <a:spLocks noGrp="1"/>
          </p:cNvSpPr>
          <p:nvPr>
            <p:ph idx="1"/>
          </p:nvPr>
        </p:nvSpPr>
        <p:spPr>
          <a:xfrm>
            <a:off x="228600" y="1121790"/>
            <a:ext cx="5813121" cy="2777110"/>
          </a:xfrm>
        </p:spPr>
        <p:txBody>
          <a:bodyPr>
            <a:normAutofit/>
          </a:bodyPr>
          <a:lstStyle/>
          <a:p>
            <a:r>
              <a:rPr lang="en-US" dirty="0" smtClean="0"/>
              <a:t>A grid pattern is a common design that follows a </a:t>
            </a:r>
            <a:r>
              <a:rPr lang="en-US" dirty="0"/>
              <a:t>grid based </a:t>
            </a:r>
            <a:r>
              <a:rPr lang="en-US" dirty="0" smtClean="0"/>
              <a:t>layout. </a:t>
            </a:r>
          </a:p>
          <a:p>
            <a:r>
              <a:rPr lang="en-US" dirty="0" smtClean="0"/>
              <a:t>A </a:t>
            </a:r>
            <a:r>
              <a:rPr lang="en-US" dirty="0"/>
              <a:t>grid is divided into rows and columns.  </a:t>
            </a:r>
            <a:endParaRPr lang="en-US" dirty="0" smtClean="0"/>
          </a:p>
          <a:p>
            <a:r>
              <a:rPr lang="en-US" dirty="0" smtClean="0"/>
              <a:t>A </a:t>
            </a:r>
            <a:r>
              <a:rPr lang="en-US" dirty="0"/>
              <a:t>grid can be designed to be responsive.  </a:t>
            </a: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4" name="Picture 3" descr="Macintosh HD:Users:trishcornez:Desktop:Screen Shot 2015-05-03 at 5.00.39 P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656" y="622300"/>
            <a:ext cx="5391035" cy="3176218"/>
          </a:xfrm>
          <a:prstGeom prst="rect">
            <a:avLst/>
          </a:prstGeom>
          <a:noFill/>
          <a:ln>
            <a:noFill/>
          </a:ln>
        </p:spPr>
      </p:pic>
      <p:sp>
        <p:nvSpPr>
          <p:cNvPr id="5" name="Rectangle 4"/>
          <p:cNvSpPr/>
          <p:nvPr/>
        </p:nvSpPr>
        <p:spPr>
          <a:xfrm>
            <a:off x="228600" y="4600974"/>
            <a:ext cx="11332923" cy="1384995"/>
          </a:xfrm>
          <a:prstGeom prst="rect">
            <a:avLst/>
          </a:prstGeom>
        </p:spPr>
        <p:txBody>
          <a:bodyPr wrap="square">
            <a:spAutoFit/>
          </a:bodyPr>
          <a:lstStyle/>
          <a:p>
            <a:r>
              <a:rPr lang="en-US" sz="2800" dirty="0" smtClean="0"/>
              <a:t>TASK: </a:t>
            </a:r>
          </a:p>
          <a:p>
            <a:r>
              <a:rPr lang="en-US" sz="2800" dirty="0" smtClean="0"/>
              <a:t>Explore </a:t>
            </a:r>
            <a:r>
              <a:rPr lang="en-US" sz="2800" dirty="0"/>
              <a:t>various websites and examine their grid systems on different devices.</a:t>
            </a:r>
          </a:p>
          <a:p>
            <a:r>
              <a:rPr lang="en-US" sz="2800" b="1" dirty="0" smtClean="0"/>
              <a:t>Question</a:t>
            </a:r>
            <a:r>
              <a:rPr lang="en-US" sz="2800" dirty="0" smtClean="0"/>
              <a:t>: How </a:t>
            </a:r>
            <a:r>
              <a:rPr lang="en-US" sz="2800" dirty="0"/>
              <a:t>many columns appear in a webpage?</a:t>
            </a:r>
            <a:endParaRPr lang="en-US" sz="2800" dirty="0"/>
          </a:p>
        </p:txBody>
      </p:sp>
    </p:spTree>
    <p:extLst>
      <p:ext uri="{BB962C8B-B14F-4D97-AF65-F5344CB8AC3E}">
        <p14:creationId xmlns:p14="http://schemas.microsoft.com/office/powerpoint/2010/main" val="160126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365125"/>
            <a:ext cx="11548997" cy="1325563"/>
          </a:xfrm>
        </p:spPr>
        <p:txBody>
          <a:bodyPr>
            <a:normAutofit/>
          </a:bodyPr>
          <a:lstStyle/>
          <a:p>
            <a:r>
              <a:rPr lang="en-US" sz="3600" dirty="0" smtClean="0"/>
              <a:t>How many columns appear in a webpage Grid Layout?</a:t>
            </a:r>
            <a:endParaRPr lang="en-US" sz="3600" dirty="0"/>
          </a:p>
        </p:txBody>
      </p:sp>
      <p:sp>
        <p:nvSpPr>
          <p:cNvPr id="3" name="Content Placeholder 2"/>
          <p:cNvSpPr>
            <a:spLocks noGrp="1"/>
          </p:cNvSpPr>
          <p:nvPr>
            <p:ph idx="1"/>
          </p:nvPr>
        </p:nvSpPr>
        <p:spPr>
          <a:xfrm>
            <a:off x="783918" y="2502030"/>
            <a:ext cx="4848616" cy="2934265"/>
          </a:xfrm>
        </p:spPr>
        <p:txBody>
          <a:bodyPr/>
          <a:lstStyle/>
          <a:p>
            <a:pPr marL="0" indent="0">
              <a:buNone/>
            </a:pPr>
            <a:endParaRPr lang="en-US" dirty="0" smtClean="0"/>
          </a:p>
          <a:p>
            <a:pPr marL="0" indent="0">
              <a:buNone/>
            </a:pPr>
            <a:r>
              <a:rPr lang="en-US" dirty="0" smtClean="0"/>
              <a:t>Answer:</a:t>
            </a:r>
            <a:endParaRPr lang="en-US" dirty="0" smtClean="0"/>
          </a:p>
          <a:p>
            <a:pPr marL="0" indent="0">
              <a:buNone/>
            </a:pPr>
            <a:endParaRPr lang="en-US" dirty="0" smtClean="0"/>
          </a:p>
          <a:p>
            <a:pPr marL="0" indent="0">
              <a:buNone/>
            </a:pPr>
            <a:r>
              <a:rPr lang="en-US" dirty="0"/>
              <a:t>G</a:t>
            </a:r>
            <a:r>
              <a:rPr lang="en-US" dirty="0" smtClean="0"/>
              <a:t>rid </a:t>
            </a:r>
            <a:r>
              <a:rPr lang="en-US" dirty="0"/>
              <a:t>systems </a:t>
            </a:r>
            <a:r>
              <a:rPr lang="en-US" dirty="0" smtClean="0"/>
              <a:t>allow </a:t>
            </a:r>
            <a:r>
              <a:rPr lang="en-US" dirty="0"/>
              <a:t>for either one, two, three, or four columns. </a:t>
            </a:r>
          </a:p>
        </p:txBody>
      </p:sp>
      <p:pic>
        <p:nvPicPr>
          <p:cNvPr id="4" name="Picture 3" descr="Macintosh HD:Users:trishcornez:Desktop:Screen Shot 2015-05-03 at 1.25.19 PM.png"/>
          <p:cNvPicPr/>
          <p:nvPr/>
        </p:nvPicPr>
        <p:blipFill>
          <a:blip r:embed="rId2">
            <a:extLst>
              <a:ext uri="{28A0092B-C50C-407E-A947-70E740481C1C}">
                <a14:useLocalDpi xmlns:a14="http://schemas.microsoft.com/office/drawing/2010/main" val="0"/>
              </a:ext>
            </a:extLst>
          </a:blip>
          <a:srcRect/>
          <a:stretch>
            <a:fillRect/>
          </a:stretch>
        </p:blipFill>
        <p:spPr bwMode="auto">
          <a:xfrm>
            <a:off x="5869749" y="1690688"/>
            <a:ext cx="5918022" cy="3356176"/>
          </a:xfrm>
          <a:prstGeom prst="rect">
            <a:avLst/>
          </a:prstGeom>
          <a:noFill/>
          <a:ln>
            <a:noFill/>
          </a:ln>
        </p:spPr>
      </p:pic>
    </p:spTree>
    <p:extLst>
      <p:ext uri="{BB962C8B-B14F-4D97-AF65-F5344CB8AC3E}">
        <p14:creationId xmlns:p14="http://schemas.microsoft.com/office/powerpoint/2010/main" val="136483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498" y="163016"/>
            <a:ext cx="10515600" cy="701132"/>
          </a:xfrm>
        </p:spPr>
        <p:txBody>
          <a:bodyPr/>
          <a:lstStyle/>
          <a:p>
            <a:r>
              <a:rPr lang="en-US" dirty="0" smtClean="0"/>
              <a:t>Grid </a:t>
            </a:r>
            <a:r>
              <a:rPr lang="en-US" dirty="0" smtClean="0"/>
              <a:t>Framework Options</a:t>
            </a:r>
            <a:endParaRPr lang="en-US" dirty="0"/>
          </a:p>
        </p:txBody>
      </p:sp>
      <p:pic>
        <p:nvPicPr>
          <p:cNvPr id="4" name="Picture 3"/>
          <p:cNvPicPr>
            <a:picLocks noChangeAspect="1"/>
          </p:cNvPicPr>
          <p:nvPr/>
        </p:nvPicPr>
        <p:blipFill>
          <a:blip r:embed="rId2"/>
          <a:stretch>
            <a:fillRect/>
          </a:stretch>
        </p:blipFill>
        <p:spPr>
          <a:xfrm>
            <a:off x="6391275" y="1569612"/>
            <a:ext cx="5800725" cy="247650"/>
          </a:xfrm>
          <a:prstGeom prst="rect">
            <a:avLst/>
          </a:prstGeom>
        </p:spPr>
      </p:pic>
      <p:pic>
        <p:nvPicPr>
          <p:cNvPr id="5" name="Picture 4"/>
          <p:cNvPicPr>
            <a:picLocks noChangeAspect="1"/>
          </p:cNvPicPr>
          <p:nvPr/>
        </p:nvPicPr>
        <p:blipFill>
          <a:blip r:embed="rId3"/>
          <a:stretch>
            <a:fillRect/>
          </a:stretch>
        </p:blipFill>
        <p:spPr>
          <a:xfrm>
            <a:off x="6391275" y="2442445"/>
            <a:ext cx="5772150" cy="238125"/>
          </a:xfrm>
          <a:prstGeom prst="rect">
            <a:avLst/>
          </a:prstGeom>
        </p:spPr>
      </p:pic>
      <p:pic>
        <p:nvPicPr>
          <p:cNvPr id="6" name="Picture 5"/>
          <p:cNvPicPr>
            <a:picLocks noChangeAspect="1"/>
          </p:cNvPicPr>
          <p:nvPr/>
        </p:nvPicPr>
        <p:blipFill>
          <a:blip r:embed="rId4"/>
          <a:stretch>
            <a:fillRect/>
          </a:stretch>
        </p:blipFill>
        <p:spPr>
          <a:xfrm>
            <a:off x="6415087" y="3667665"/>
            <a:ext cx="5724525" cy="228600"/>
          </a:xfrm>
          <a:prstGeom prst="rect">
            <a:avLst/>
          </a:prstGeom>
        </p:spPr>
      </p:pic>
      <p:pic>
        <p:nvPicPr>
          <p:cNvPr id="7" name="Picture 6"/>
          <p:cNvPicPr>
            <a:picLocks noChangeAspect="1"/>
          </p:cNvPicPr>
          <p:nvPr/>
        </p:nvPicPr>
        <p:blipFill>
          <a:blip r:embed="rId5"/>
          <a:stretch>
            <a:fillRect/>
          </a:stretch>
        </p:blipFill>
        <p:spPr>
          <a:xfrm>
            <a:off x="6426374" y="4645273"/>
            <a:ext cx="5753100" cy="247650"/>
          </a:xfrm>
          <a:prstGeom prst="rect">
            <a:avLst/>
          </a:prstGeom>
        </p:spPr>
      </p:pic>
      <p:pic>
        <p:nvPicPr>
          <p:cNvPr id="8" name="Picture 7"/>
          <p:cNvPicPr>
            <a:picLocks noChangeAspect="1"/>
          </p:cNvPicPr>
          <p:nvPr/>
        </p:nvPicPr>
        <p:blipFill>
          <a:blip r:embed="rId6"/>
          <a:stretch>
            <a:fillRect/>
          </a:stretch>
        </p:blipFill>
        <p:spPr>
          <a:xfrm>
            <a:off x="6348412" y="5741905"/>
            <a:ext cx="5791200" cy="238125"/>
          </a:xfrm>
          <a:prstGeom prst="rect">
            <a:avLst/>
          </a:prstGeom>
        </p:spPr>
      </p:pic>
      <p:sp>
        <p:nvSpPr>
          <p:cNvPr id="9" name="Rectangle 8"/>
          <p:cNvSpPr/>
          <p:nvPr/>
        </p:nvSpPr>
        <p:spPr>
          <a:xfrm>
            <a:off x="175298" y="1489331"/>
            <a:ext cx="6096000" cy="5078313"/>
          </a:xfrm>
          <a:prstGeom prst="rect">
            <a:avLst/>
          </a:prstGeom>
        </p:spPr>
        <p:txBody>
          <a:bodyPr>
            <a:spAutoFit/>
          </a:bodyPr>
          <a:lstStyle/>
          <a:p>
            <a:r>
              <a:rPr lang="en-US" dirty="0" smtClean="0"/>
              <a:t>One Column: Content could be laid out in just one long big column that takes up the entire width of a row.</a:t>
            </a:r>
          </a:p>
          <a:p>
            <a:endParaRPr lang="en-US" dirty="0" smtClean="0"/>
          </a:p>
          <a:p>
            <a:r>
              <a:rPr lang="en-US" dirty="0" smtClean="0"/>
              <a:t>Two Even Columns: Content could be laid out in two half columns, 50-50.</a:t>
            </a:r>
          </a:p>
          <a:p>
            <a:endParaRPr lang="en-US" dirty="0" smtClean="0"/>
          </a:p>
          <a:p>
            <a:r>
              <a:rPr lang="en-US" dirty="0" smtClean="0"/>
              <a:t>	</a:t>
            </a:r>
          </a:p>
          <a:p>
            <a:r>
              <a:rPr lang="en-US" dirty="0" smtClean="0"/>
              <a:t>Two Column Pattern: We could do a very popular design where we have one narrow column and then one wide column. </a:t>
            </a:r>
          </a:p>
          <a:p>
            <a:endParaRPr lang="en-US" dirty="0" smtClean="0"/>
          </a:p>
          <a:p>
            <a:endParaRPr lang="en-US" dirty="0" smtClean="0"/>
          </a:p>
          <a:p>
            <a:r>
              <a:rPr lang="en-US" dirty="0" smtClean="0"/>
              <a:t>Three Even Columns:  Content can be broken into thirds like we have here.</a:t>
            </a:r>
          </a:p>
          <a:p>
            <a:endParaRPr lang="en-US" dirty="0" smtClean="0"/>
          </a:p>
          <a:p>
            <a:r>
              <a:rPr lang="en-US" dirty="0" smtClean="0"/>
              <a:t>Multiple Columns Pattern Or we could just do some kind of other crazy design that doesn't really follow any of these patterns.  It’s becoming clear that we have a lot of options.  More than we have time, or the interest, to explore.</a:t>
            </a:r>
            <a:endParaRPr lang="en-US" dirty="0"/>
          </a:p>
        </p:txBody>
      </p:sp>
    </p:spTree>
    <p:extLst>
      <p:ext uri="{BB962C8B-B14F-4D97-AF65-F5344CB8AC3E}">
        <p14:creationId xmlns:p14="http://schemas.microsoft.com/office/powerpoint/2010/main" val="83376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680" y="748387"/>
            <a:ext cx="10515600" cy="4351338"/>
          </a:xfrm>
        </p:spPr>
        <p:txBody>
          <a:bodyPr>
            <a:normAutofit/>
          </a:bodyPr>
          <a:lstStyle/>
          <a:p>
            <a:pPr marL="0" indent="0">
              <a:buNone/>
            </a:pPr>
            <a:r>
              <a:rPr lang="en-US" b="1" dirty="0" smtClean="0"/>
              <a:t>Question</a:t>
            </a:r>
            <a:r>
              <a:rPr lang="en-US" dirty="0" smtClean="0"/>
              <a:t>:</a:t>
            </a:r>
            <a:endParaRPr lang="en-US" dirty="0"/>
          </a:p>
          <a:p>
            <a:pPr marL="0" indent="0">
              <a:buNone/>
            </a:pPr>
            <a:r>
              <a:rPr lang="en-US" dirty="0"/>
              <a:t>What grid size (the column count) is going to allow for flexible customization? How many columns in the grid will allow for the most common two, three, four column wide screens and have enough flexibility to create them however we want without adding overhead of columns that we're never going to use. </a:t>
            </a:r>
          </a:p>
          <a:p>
            <a:pPr marL="0" indent="0">
              <a:buNone/>
            </a:pPr>
            <a:r>
              <a:rPr lang="en-US" dirty="0"/>
              <a:t> </a:t>
            </a:r>
          </a:p>
          <a:p>
            <a:endParaRPr lang="en-US" dirty="0"/>
          </a:p>
        </p:txBody>
      </p:sp>
    </p:spTree>
    <p:extLst>
      <p:ext uri="{BB962C8B-B14F-4D97-AF65-F5344CB8AC3E}">
        <p14:creationId xmlns:p14="http://schemas.microsoft.com/office/powerpoint/2010/main" val="4166201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956</Words>
  <Application>Microsoft Office PowerPoint</Application>
  <PresentationFormat>Widescreen</PresentationFormat>
  <Paragraphs>196</Paragraphs>
  <Slides>23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Calibri Light</vt:lpstr>
      <vt:lpstr>Cambria</vt:lpstr>
      <vt:lpstr>MS Mincho</vt:lpstr>
      <vt:lpstr>Times New Roman</vt:lpstr>
      <vt:lpstr>Office Theme</vt:lpstr>
      <vt:lpstr>Image</vt:lpstr>
      <vt:lpstr>Responsive Framework</vt:lpstr>
      <vt:lpstr>Topics</vt:lpstr>
      <vt:lpstr>What is Responsive Design?</vt:lpstr>
      <vt:lpstr>PowerPoint Presentation</vt:lpstr>
      <vt:lpstr>Responsive Grid Patterns</vt:lpstr>
      <vt:lpstr>Grid Pattern</vt:lpstr>
      <vt:lpstr>How many columns appear in a webpage Grid Layout?</vt:lpstr>
      <vt:lpstr>Grid Framework Options</vt:lpstr>
      <vt:lpstr>PowerPoint Presentation</vt:lpstr>
      <vt:lpstr>PowerPoint Presentation</vt:lpstr>
      <vt:lpstr>PowerPoint Presentation</vt:lpstr>
      <vt:lpstr>PowerPoint Presentation</vt:lpstr>
      <vt:lpstr>Designing the Grid Framework in CSS  Task List</vt:lpstr>
      <vt:lpstr>Task 1: Compute the value for each column</vt:lpstr>
      <vt:lpstr>Task 2: Establish a naming convention for the grid</vt:lpstr>
      <vt:lpstr>Task 3: Identify the attributes of the .grid class</vt:lpstr>
      <vt:lpstr>Task 4: Identify the attributes of the .row class</vt:lpstr>
      <vt:lpstr>A few Terms to note…</vt:lpstr>
      <vt:lpstr>Column Alignment?</vt:lpstr>
      <vt:lpstr>Implementation of the Grid Framework in CSS</vt:lpstr>
      <vt:lpstr>PowerPoint Presentation</vt:lpstr>
      <vt:lpstr>Practice</vt:lpstr>
      <vt:lpstr>PowerPoint Presentation</vt:lpstr>
    </vt:vector>
  </TitlesOfParts>
  <Company>UofR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Responsive Framework</dc:title>
  <dc:creator>Cornez, Trish</dc:creator>
  <cp:lastModifiedBy>Cornez, Trish</cp:lastModifiedBy>
  <cp:revision>28</cp:revision>
  <cp:lastPrinted>2018-01-29T21:56:55Z</cp:lastPrinted>
  <dcterms:created xsi:type="dcterms:W3CDTF">2018-01-18T18:07:06Z</dcterms:created>
  <dcterms:modified xsi:type="dcterms:W3CDTF">2018-01-29T22:14:00Z</dcterms:modified>
</cp:coreProperties>
</file>