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8" r:id="rId8"/>
    <p:sldId id="261" r:id="rId9"/>
    <p:sldId id="269" r:id="rId10"/>
    <p:sldId id="262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BB2D-6FFD-455C-B680-44A3173F2196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4AB1-4063-4FD8-9332-E154D1A4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30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BB2D-6FFD-455C-B680-44A3173F2196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4AB1-4063-4FD8-9332-E154D1A4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003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BB2D-6FFD-455C-B680-44A3173F2196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4AB1-4063-4FD8-9332-E154D1A4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56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BB2D-6FFD-455C-B680-44A3173F2196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4AB1-4063-4FD8-9332-E154D1A4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241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BB2D-6FFD-455C-B680-44A3173F2196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4AB1-4063-4FD8-9332-E154D1A4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143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BB2D-6FFD-455C-B680-44A3173F2196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4AB1-4063-4FD8-9332-E154D1A4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80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BB2D-6FFD-455C-B680-44A3173F2196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4AB1-4063-4FD8-9332-E154D1A4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777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BB2D-6FFD-455C-B680-44A3173F2196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4AB1-4063-4FD8-9332-E154D1A4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930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BB2D-6FFD-455C-B680-44A3173F2196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4AB1-4063-4FD8-9332-E154D1A4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19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BB2D-6FFD-455C-B680-44A3173F2196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4AB1-4063-4FD8-9332-E154D1A4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961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BB2D-6FFD-455C-B680-44A3173F2196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4AB1-4063-4FD8-9332-E154D1A4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878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FBB2D-6FFD-455C-B680-44A3173F2196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84AB1-4063-4FD8-9332-E154D1A4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29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PHP and JSON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Topics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Review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JSON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47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JSON Data Structure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n-US" sz="3800" dirty="0" smtClean="0"/>
              <a:t>JSON relies on two data structures: </a:t>
            </a:r>
            <a:r>
              <a:rPr lang="en-US" sz="3800" dirty="0" smtClean="0">
                <a:solidFill>
                  <a:srgbClr val="0070C0"/>
                </a:solidFill>
              </a:rPr>
              <a:t>Strings</a:t>
            </a:r>
            <a:r>
              <a:rPr lang="en-US" sz="3800" dirty="0" smtClean="0"/>
              <a:t> and </a:t>
            </a:r>
            <a:r>
              <a:rPr lang="en-US" sz="3800" dirty="0" smtClean="0">
                <a:solidFill>
                  <a:srgbClr val="0070C0"/>
                </a:solidFill>
              </a:rPr>
              <a:t>Arrays</a:t>
            </a:r>
          </a:p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en-US" dirty="0" smtClean="0"/>
              <a:t>Strings </a:t>
            </a:r>
            <a:r>
              <a:rPr lang="en-US" dirty="0"/>
              <a:t>are used to store </a:t>
            </a:r>
            <a:r>
              <a:rPr lang="en-US" dirty="0" smtClean="0"/>
              <a:t>both the </a:t>
            </a:r>
            <a:r>
              <a:rPr lang="en-US" dirty="0" err="1" smtClean="0"/>
              <a:t>Keyname</a:t>
            </a:r>
            <a:r>
              <a:rPr lang="en-US" dirty="0" smtClean="0"/>
              <a:t> and the value. </a:t>
            </a:r>
          </a:p>
          <a:p>
            <a:pPr marL="400050" lvl="1" indent="0">
              <a:buNone/>
            </a:pPr>
            <a:r>
              <a:rPr lang="en-US" dirty="0" smtClean="0"/>
              <a:t>Example</a:t>
            </a:r>
            <a:r>
              <a:rPr lang="en-US" dirty="0"/>
              <a:t>: </a:t>
            </a:r>
            <a:endParaRPr lang="en-US" dirty="0" smtClean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		</a:t>
            </a:r>
          </a:p>
          <a:p>
            <a:pPr marL="400050" lvl="1" indent="0">
              <a:buNone/>
            </a:pPr>
            <a:r>
              <a:rPr lang="en-US" dirty="0" smtClean="0"/>
              <a:t>			</a:t>
            </a:r>
            <a:r>
              <a:rPr lang="en-US" dirty="0" smtClean="0">
                <a:solidFill>
                  <a:srgbClr val="0070C0"/>
                </a:solidFill>
              </a:rPr>
              <a:t> “</a:t>
            </a:r>
            <a:r>
              <a:rPr lang="en-US" dirty="0" err="1" smtClean="0">
                <a:solidFill>
                  <a:srgbClr val="0070C0"/>
                </a:solidFill>
              </a:rPr>
              <a:t>FirstName</a:t>
            </a:r>
            <a:r>
              <a:rPr lang="en-US" dirty="0" smtClean="0">
                <a:solidFill>
                  <a:srgbClr val="0070C0"/>
                </a:solidFill>
              </a:rPr>
              <a:t>” =&gt; “Carol”</a:t>
            </a:r>
          </a:p>
          <a:p>
            <a:pPr marL="400050" lvl="1" indent="0">
              <a:buNone/>
            </a:pPr>
            <a:r>
              <a:rPr lang="en-US" dirty="0" smtClean="0"/>
              <a:t>		</a:t>
            </a:r>
          </a:p>
          <a:p>
            <a:pPr marL="800100" lvl="2" indent="0">
              <a:buNone/>
            </a:pPr>
            <a:endParaRPr lang="en-US" dirty="0"/>
          </a:p>
          <a:p>
            <a:pPr lvl="0"/>
            <a:r>
              <a:rPr lang="en-US" dirty="0"/>
              <a:t>An array is used to store </a:t>
            </a:r>
            <a:r>
              <a:rPr lang="en-US" dirty="0" smtClean="0"/>
              <a:t>the list of </a:t>
            </a:r>
            <a:r>
              <a:rPr lang="en-US" dirty="0" err="1" smtClean="0"/>
              <a:t>Keyname</a:t>
            </a:r>
            <a:r>
              <a:rPr lang="en-US" dirty="0" smtClean="0"/>
              <a:t>/ Value pairs.  </a:t>
            </a:r>
          </a:p>
          <a:p>
            <a:pPr marL="400050" lvl="1" indent="0">
              <a:buNone/>
            </a:pPr>
            <a:r>
              <a:rPr lang="en-US" dirty="0" smtClean="0"/>
              <a:t>Example:  </a:t>
            </a:r>
          </a:p>
          <a:p>
            <a:pPr marL="400050" lvl="1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   $</a:t>
            </a:r>
            <a:r>
              <a:rPr lang="en-US" dirty="0" err="1">
                <a:solidFill>
                  <a:srgbClr val="0070C0"/>
                </a:solidFill>
              </a:rPr>
              <a:t>json</a:t>
            </a:r>
            <a:r>
              <a:rPr lang="en-US" dirty="0">
                <a:solidFill>
                  <a:srgbClr val="0070C0"/>
                </a:solidFill>
              </a:rPr>
              <a:t> = array (</a:t>
            </a:r>
          </a:p>
          <a:p>
            <a:pPr marL="800100" lvl="2" indent="0">
              <a:buNone/>
            </a:pPr>
            <a:r>
              <a:rPr lang="en-US" dirty="0">
                <a:solidFill>
                  <a:srgbClr val="0070C0"/>
                </a:solidFill>
              </a:rPr>
              <a:t>                         </a:t>
            </a:r>
            <a:r>
              <a:rPr lang="en-US" dirty="0" smtClean="0">
                <a:solidFill>
                  <a:srgbClr val="0070C0"/>
                </a:solidFill>
              </a:rPr>
              <a:t>“</a:t>
            </a:r>
            <a:r>
              <a:rPr lang="en-US" dirty="0" err="1" smtClean="0">
                <a:solidFill>
                  <a:srgbClr val="0070C0"/>
                </a:solidFill>
              </a:rPr>
              <a:t>FirstName</a:t>
            </a:r>
            <a:r>
              <a:rPr lang="en-US" dirty="0" smtClean="0">
                <a:solidFill>
                  <a:srgbClr val="0070C0"/>
                </a:solidFill>
              </a:rPr>
              <a:t>"           </a:t>
            </a:r>
            <a:r>
              <a:rPr lang="en-US" dirty="0">
                <a:solidFill>
                  <a:srgbClr val="0070C0"/>
                </a:solidFill>
              </a:rPr>
              <a:t>=&gt; </a:t>
            </a:r>
            <a:r>
              <a:rPr lang="en-US" dirty="0" smtClean="0">
                <a:solidFill>
                  <a:srgbClr val="0070C0"/>
                </a:solidFill>
              </a:rPr>
              <a:t>”Carol”,</a:t>
            </a:r>
            <a:endParaRPr lang="en-US" dirty="0">
              <a:solidFill>
                <a:srgbClr val="0070C0"/>
              </a:solidFill>
            </a:endParaRPr>
          </a:p>
          <a:p>
            <a:pPr marL="800100" lvl="2" indent="0">
              <a:buNone/>
            </a:pPr>
            <a:r>
              <a:rPr lang="en-US" dirty="0">
                <a:solidFill>
                  <a:srgbClr val="0070C0"/>
                </a:solidFill>
              </a:rPr>
              <a:t>                         </a:t>
            </a:r>
            <a:r>
              <a:rPr lang="en-US" dirty="0" smtClean="0">
                <a:solidFill>
                  <a:srgbClr val="0070C0"/>
                </a:solidFill>
              </a:rPr>
              <a:t>“</a:t>
            </a:r>
            <a:r>
              <a:rPr lang="en-US" dirty="0" err="1" smtClean="0">
                <a:solidFill>
                  <a:srgbClr val="0070C0"/>
                </a:solidFill>
              </a:rPr>
              <a:t>LastName</a:t>
            </a:r>
            <a:r>
              <a:rPr lang="en-US" dirty="0" smtClean="0">
                <a:solidFill>
                  <a:srgbClr val="0070C0"/>
                </a:solidFill>
              </a:rPr>
              <a:t>"    	 </a:t>
            </a:r>
            <a:r>
              <a:rPr lang="en-US" dirty="0">
                <a:solidFill>
                  <a:srgbClr val="0070C0"/>
                </a:solidFill>
              </a:rPr>
              <a:t>=&gt; </a:t>
            </a:r>
            <a:r>
              <a:rPr lang="en-US" dirty="0" smtClean="0">
                <a:solidFill>
                  <a:srgbClr val="0070C0"/>
                </a:solidFill>
              </a:rPr>
              <a:t>“Baca”,</a:t>
            </a:r>
            <a:endParaRPr lang="en-US" dirty="0">
              <a:solidFill>
                <a:srgbClr val="0070C0"/>
              </a:solidFill>
            </a:endParaRPr>
          </a:p>
          <a:p>
            <a:pPr marL="800100" lvl="2" indent="0">
              <a:buNone/>
            </a:pPr>
            <a:r>
              <a:rPr lang="en-US" dirty="0">
                <a:solidFill>
                  <a:srgbClr val="0070C0"/>
                </a:solidFill>
              </a:rPr>
              <a:t>                         </a:t>
            </a:r>
            <a:r>
              <a:rPr lang="en-US" dirty="0" smtClean="0">
                <a:solidFill>
                  <a:srgbClr val="0070C0"/>
                </a:solidFill>
              </a:rPr>
              <a:t>“</a:t>
            </a:r>
            <a:r>
              <a:rPr lang="en-US" dirty="0" err="1" smtClean="0">
                <a:solidFill>
                  <a:srgbClr val="0070C0"/>
                </a:solidFill>
              </a:rPr>
              <a:t>IdNumber</a:t>
            </a:r>
            <a:r>
              <a:rPr lang="en-US" dirty="0" smtClean="0">
                <a:solidFill>
                  <a:srgbClr val="0070C0"/>
                </a:solidFill>
              </a:rPr>
              <a:t>"  	 </a:t>
            </a:r>
            <a:r>
              <a:rPr lang="en-US" dirty="0">
                <a:solidFill>
                  <a:srgbClr val="0070C0"/>
                </a:solidFill>
              </a:rPr>
              <a:t>=&gt; </a:t>
            </a:r>
            <a:r>
              <a:rPr lang="en-US" dirty="0" smtClean="0">
                <a:solidFill>
                  <a:srgbClr val="0070C0"/>
                </a:solidFill>
              </a:rPr>
              <a:t>“986345”</a:t>
            </a:r>
            <a:endParaRPr lang="en-US" dirty="0">
              <a:solidFill>
                <a:srgbClr val="0070C0"/>
              </a:solidFill>
            </a:endParaRPr>
          </a:p>
          <a:p>
            <a:pPr marL="800100" lvl="2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);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876800" y="2857500"/>
            <a:ext cx="34290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505200" y="2857500"/>
            <a:ext cx="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43225" y="2482334"/>
            <a:ext cx="1123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 smtClean="0">
                <a:solidFill>
                  <a:schemeClr val="accent6">
                    <a:lumMod val="75000"/>
                  </a:schemeClr>
                </a:solidFill>
              </a:rPr>
              <a:t>Keyname</a:t>
            </a:r>
            <a:endParaRPr lang="en-US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48250" y="2482334"/>
            <a:ext cx="1123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value</a:t>
            </a:r>
            <a:endParaRPr lang="en-US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837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is JSON used?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When a web application </a:t>
            </a:r>
            <a:r>
              <a:rPr lang="en-US" dirty="0" smtClean="0"/>
              <a:t>interacts </a:t>
            </a:r>
            <a:r>
              <a:rPr lang="en-US" dirty="0"/>
              <a:t>with a web service it can obtain </a:t>
            </a:r>
            <a:r>
              <a:rPr lang="en-US" dirty="0" smtClean="0"/>
              <a:t>secure data using a PHP script.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 PHP script can return this data to JavaScript using </a:t>
            </a:r>
            <a:r>
              <a:rPr lang="en-US" dirty="0"/>
              <a:t>a JSON object.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JSON strings are converted into JavaScript objects with JavaScript’s </a:t>
            </a:r>
            <a:r>
              <a:rPr lang="en-US" dirty="0" smtClean="0"/>
              <a:t> </a:t>
            </a:r>
            <a:r>
              <a:rPr lang="en-US" b="1" i="1" dirty="0" err="1" smtClean="0"/>
              <a:t>JSON.parse</a:t>
            </a:r>
            <a:r>
              <a:rPr lang="en-US" b="1" i="1" dirty="0" smtClean="0"/>
              <a:t> </a:t>
            </a:r>
            <a:r>
              <a:rPr lang="en-US" dirty="0" smtClean="0"/>
              <a:t> </a:t>
            </a:r>
            <a:r>
              <a:rPr lang="en-US" dirty="0"/>
              <a:t>function.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11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XMLHttpRequest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XMLHTTPRequest</a:t>
            </a:r>
            <a:r>
              <a:rPr lang="en-US" dirty="0" smtClean="0"/>
              <a:t> </a:t>
            </a:r>
            <a:r>
              <a:rPr lang="en-US" dirty="0"/>
              <a:t>is an API that provides </a:t>
            </a:r>
            <a:r>
              <a:rPr lang="en-US" dirty="0" smtClean="0"/>
              <a:t>JavaScript client functionality.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XMLHTTPRequest</a:t>
            </a:r>
            <a:r>
              <a:rPr lang="en-US" dirty="0" smtClean="0"/>
              <a:t> is used to transfer </a:t>
            </a:r>
            <a:r>
              <a:rPr lang="en-US" dirty="0"/>
              <a:t>data between a client and a server. 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/>
              <a:t>XMLHTTPRequest</a:t>
            </a:r>
            <a:r>
              <a:rPr lang="en-US" dirty="0" smtClean="0"/>
              <a:t> enables </a:t>
            </a:r>
            <a:r>
              <a:rPr lang="en-US" dirty="0"/>
              <a:t>a web page to update just a part of the page without disrupting what the user is doing. 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61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Example </a:t>
            </a:r>
            <a:r>
              <a:rPr lang="en-US" sz="3600" dirty="0" err="1" smtClean="0"/>
              <a:t>XMLHTTPRequest</a:t>
            </a:r>
            <a:r>
              <a:rPr lang="en-US" sz="3600" dirty="0" smtClean="0"/>
              <a:t> in JavaScript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Step 1: 	Create an </a:t>
            </a:r>
            <a:r>
              <a:rPr lang="en-US" dirty="0" err="1"/>
              <a:t>XMLHttpRequest</a:t>
            </a:r>
            <a:endParaRPr lang="en-US" dirty="0"/>
          </a:p>
          <a:p>
            <a:pPr marL="400050" lvl="1" indent="0">
              <a:buNone/>
            </a:pPr>
            <a:r>
              <a:rPr lang="en-US" dirty="0" err="1">
                <a:solidFill>
                  <a:srgbClr val="0070C0"/>
                </a:solidFill>
              </a:rPr>
              <a:t>var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myXMLRequest</a:t>
            </a:r>
            <a:r>
              <a:rPr lang="en-US" dirty="0">
                <a:solidFill>
                  <a:srgbClr val="0070C0"/>
                </a:solidFill>
              </a:rPr>
              <a:t> = new </a:t>
            </a:r>
            <a:r>
              <a:rPr lang="en-US" dirty="0" err="1">
                <a:solidFill>
                  <a:srgbClr val="0070C0"/>
                </a:solidFill>
              </a:rPr>
              <a:t>XMLHttpRequest</a:t>
            </a:r>
            <a:r>
              <a:rPr lang="en-US" dirty="0">
                <a:solidFill>
                  <a:srgbClr val="0070C0"/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Step 2: 	Register an </a:t>
            </a:r>
            <a:r>
              <a:rPr lang="en-US" dirty="0" err="1"/>
              <a:t>onload</a:t>
            </a:r>
            <a:r>
              <a:rPr lang="en-US" dirty="0"/>
              <a:t> event to assign a handler for when the event is triggered.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This </a:t>
            </a:r>
            <a:r>
              <a:rPr lang="en-US" dirty="0"/>
              <a:t>event looks at the request's </a:t>
            </a:r>
            <a:r>
              <a:rPr lang="en-US" dirty="0" err="1"/>
              <a:t>readyState</a:t>
            </a:r>
            <a:r>
              <a:rPr lang="en-US" dirty="0"/>
              <a:t> to see if the transaction is </a:t>
            </a:r>
            <a:r>
              <a:rPr lang="en-US" dirty="0" smtClean="0"/>
              <a:t>complete</a:t>
            </a:r>
          </a:p>
          <a:p>
            <a:pPr marL="0" indent="0">
              <a:buNone/>
            </a:pPr>
            <a:endParaRPr lang="en-US" dirty="0"/>
          </a:p>
          <a:p>
            <a:pPr marL="400050" lvl="1" indent="0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myXMLRequest.onload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</a:t>
            </a:r>
            <a:r>
              <a:rPr lang="en-US" dirty="0" err="1">
                <a:solidFill>
                  <a:srgbClr val="0070C0"/>
                </a:solidFill>
              </a:rPr>
              <a:t>createPossibleAnswers</a:t>
            </a:r>
            <a:r>
              <a:rPr lang="en-US" dirty="0">
                <a:solidFill>
                  <a:srgbClr val="0070C0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Step 3: 	Open the request and send it to the server.</a:t>
            </a:r>
          </a:p>
          <a:p>
            <a:pPr marL="400050" lvl="1" indent="0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myXMLRequest.open</a:t>
            </a:r>
            <a:r>
              <a:rPr lang="en-US" dirty="0">
                <a:solidFill>
                  <a:srgbClr val="0070C0"/>
                </a:solidFill>
              </a:rPr>
              <a:t>("GET", </a:t>
            </a:r>
            <a:r>
              <a:rPr lang="en-US" dirty="0" smtClean="0">
                <a:solidFill>
                  <a:srgbClr val="0070C0"/>
                </a:solidFill>
              </a:rPr>
              <a:t>“</a:t>
            </a:r>
            <a:r>
              <a:rPr lang="en-US" dirty="0" err="1" smtClean="0">
                <a:solidFill>
                  <a:srgbClr val="0070C0"/>
                </a:solidFill>
              </a:rPr>
              <a:t>myProgram.php</a:t>
            </a:r>
            <a:r>
              <a:rPr lang="en-US" dirty="0">
                <a:solidFill>
                  <a:srgbClr val="0070C0"/>
                </a:solidFill>
              </a:rPr>
              <a:t>", true);</a:t>
            </a:r>
          </a:p>
          <a:p>
            <a:pPr marL="400050" lvl="1" indent="0">
              <a:buNone/>
            </a:pPr>
            <a:r>
              <a:rPr lang="en-US" dirty="0" err="1">
                <a:solidFill>
                  <a:srgbClr val="0070C0"/>
                </a:solidFill>
              </a:rPr>
              <a:t>myXMLRequest.send</a:t>
            </a:r>
            <a:r>
              <a:rPr lang="en-US" dirty="0">
                <a:solidFill>
                  <a:srgbClr val="0070C0"/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/>
              <a:t> 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NOTES:  P</a:t>
            </a:r>
            <a:r>
              <a:rPr lang="en-US" dirty="0" smtClean="0"/>
              <a:t>arameters </a:t>
            </a:r>
            <a:r>
              <a:rPr lang="en-US" dirty="0"/>
              <a:t>of the open() method: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Type </a:t>
            </a:r>
            <a:r>
              <a:rPr lang="en-US" dirty="0"/>
              <a:t>of request: GET or POST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 err="1"/>
              <a:t>url</a:t>
            </a:r>
            <a:r>
              <a:rPr lang="en-US" dirty="0"/>
              <a:t> and data: an address to a file on a </a:t>
            </a:r>
            <a:r>
              <a:rPr lang="en-US" dirty="0" err="1"/>
              <a:t>server:method</a:t>
            </a:r>
            <a:r>
              <a:rPr lang="en-US" dirty="0"/>
              <a:t>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/>
              <a:t>Async</a:t>
            </a:r>
            <a:r>
              <a:rPr lang="en-US" dirty="0"/>
              <a:t>: true (asynchronous) or false (synchronous)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By sending asynchronously, the JavaScript does not have to wait for the server response, but can instead:</a:t>
            </a:r>
          </a:p>
          <a:p>
            <a:pPr marL="0" indent="0">
              <a:buNone/>
            </a:pPr>
            <a:r>
              <a:rPr lang="en-US" dirty="0"/>
              <a:t>(a) Execute other scripts while waiting for server response. </a:t>
            </a:r>
          </a:p>
          <a:p>
            <a:pPr marL="0" indent="0">
              <a:buNone/>
            </a:pPr>
            <a:r>
              <a:rPr lang="en-US" dirty="0"/>
              <a:t>(b) Deal with the response when the response is ready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NOTE: We can pass a variable to the PHP file using a query string.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651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/>
              <a:t>Practice: Create the following web page:</a:t>
            </a:r>
            <a:r>
              <a:rPr lang="en-US" dirty="0"/>
              <a:t/>
            </a:r>
            <a:br>
              <a:rPr lang="en-US" dirty="0"/>
            </a:br>
            <a:endParaRPr lang="en-US" sz="3100" dirty="0"/>
          </a:p>
        </p:txBody>
      </p:sp>
      <p:pic>
        <p:nvPicPr>
          <p:cNvPr id="4" name="Content Placeholder 3" descr="Macintosh HD:Users:trishcornez:Desktop:Screen Shot 2016-03-23 at 6.24.38 PM.png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16"/>
          <a:stretch/>
        </p:blipFill>
        <p:spPr bwMode="auto">
          <a:xfrm>
            <a:off x="838200" y="3048000"/>
            <a:ext cx="7563441" cy="366983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914400" y="1246129"/>
            <a:ext cx="7391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Build a text file containing  terms and definitions.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Build the HTML page (no forms). Include a button, id for “</a:t>
            </a:r>
            <a:r>
              <a:rPr lang="en-US" dirty="0" err="1" smtClean="0"/>
              <a:t>defin</a:t>
            </a:r>
            <a:r>
              <a:rPr lang="en-US" dirty="0" smtClean="0"/>
              <a:t>”, and an id for “word”.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Build the  JavaScript file to  request a  JSON object from a PHP script.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Build the PHP script to  open a file, randomly select  a  word /definition pair, and return it as a JSON object to the JavaScript file.</a:t>
            </a:r>
            <a:br>
              <a:rPr lang="en-US" dirty="0" smtClean="0"/>
            </a:b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5486400" y="4800600"/>
            <a:ext cx="2286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600700" y="5955268"/>
            <a:ext cx="179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Id: “</a:t>
            </a:r>
            <a:r>
              <a:rPr lang="en-US" dirty="0" err="1" smtClean="0"/>
              <a:t>defin</a:t>
            </a:r>
            <a:r>
              <a:rPr lang="en-US" dirty="0" smtClean="0"/>
              <a:t>”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2143125" y="5181600"/>
            <a:ext cx="1143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143125" y="5955268"/>
            <a:ext cx="179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Id: “word”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20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7619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Reading a file in PHP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295400"/>
            <a:ext cx="6400800" cy="17526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2900" dirty="0" err="1" smtClean="0"/>
              <a:t>file_get_contents</a:t>
            </a:r>
            <a:r>
              <a:rPr lang="en-US" sz="2900" dirty="0"/>
              <a:t>()  </a:t>
            </a:r>
            <a:r>
              <a:rPr lang="en-US" sz="2900" dirty="0" smtClean="0"/>
              <a:t>:Using </a:t>
            </a:r>
            <a:r>
              <a:rPr lang="en-US" sz="2900" dirty="0"/>
              <a:t>this function will return the contents of a given file as a single string</a:t>
            </a:r>
            <a:r>
              <a:rPr lang="en-US" sz="2900" dirty="0" smtClean="0"/>
              <a:t>.</a:t>
            </a:r>
          </a:p>
          <a:p>
            <a:pPr algn="l"/>
            <a:endParaRPr lang="en-US" sz="2900" dirty="0"/>
          </a:p>
          <a:p>
            <a:pPr algn="l"/>
            <a:r>
              <a:rPr lang="en-US" sz="2900" dirty="0" smtClean="0"/>
              <a:t>file() : Reads an entire file into an array.  Each cell contains a string of text (paragraph).</a:t>
            </a:r>
            <a:endParaRPr lang="en-US" sz="2900" dirty="0"/>
          </a:p>
          <a:p>
            <a:pPr algn="l"/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4837" y="2957511"/>
            <a:ext cx="77724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Writing to a file in PHP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447800" y="3714747"/>
            <a:ext cx="6400800" cy="87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 err="1" smtClean="0"/>
              <a:t>file_put_contents</a:t>
            </a:r>
            <a:r>
              <a:rPr lang="en-US" sz="2000" dirty="0" smtClean="0"/>
              <a:t>()  :Using this function will write the contents of a string to a given file.</a:t>
            </a:r>
          </a:p>
          <a:p>
            <a:pPr algn="l"/>
            <a:endParaRPr 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066800" y="4591047"/>
            <a:ext cx="7467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&lt;?</a:t>
            </a:r>
            <a:r>
              <a:rPr lang="en-US" dirty="0" err="1"/>
              <a:t>php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  $</a:t>
            </a:r>
            <a:r>
              <a:rPr lang="en-US" dirty="0"/>
              <a:t>file = </a:t>
            </a:r>
            <a:r>
              <a:rPr lang="en-US" dirty="0" smtClean="0"/>
              <a:t>‘players.txt</a:t>
            </a:r>
            <a:r>
              <a:rPr lang="en-US" dirty="0"/>
              <a:t>';</a:t>
            </a:r>
            <a:br>
              <a:rPr lang="en-US" dirty="0"/>
            </a:br>
            <a:r>
              <a:rPr lang="en-US" dirty="0" smtClean="0"/>
              <a:t>   $</a:t>
            </a:r>
            <a:r>
              <a:rPr lang="en-US" dirty="0"/>
              <a:t>current = </a:t>
            </a:r>
            <a:r>
              <a:rPr lang="en-US" dirty="0" err="1"/>
              <a:t>file_get_contents</a:t>
            </a:r>
            <a:r>
              <a:rPr lang="en-US" dirty="0"/>
              <a:t>($file);</a:t>
            </a:r>
            <a:br>
              <a:rPr lang="en-US" dirty="0"/>
            </a:br>
            <a:r>
              <a:rPr lang="en-US" dirty="0" smtClean="0"/>
              <a:t>   $</a:t>
            </a:r>
            <a:r>
              <a:rPr lang="en-US" dirty="0"/>
              <a:t>current .= </a:t>
            </a:r>
            <a:r>
              <a:rPr lang="en-US" dirty="0" smtClean="0"/>
              <a:t>“Bobo\n</a:t>
            </a:r>
            <a:r>
              <a:rPr lang="en-US" dirty="0"/>
              <a:t>";</a:t>
            </a:r>
            <a:br>
              <a:rPr lang="en-US" dirty="0"/>
            </a:br>
            <a:r>
              <a:rPr lang="en-US" dirty="0" smtClean="0"/>
              <a:t>   </a:t>
            </a:r>
            <a:r>
              <a:rPr lang="en-US" dirty="0" err="1" smtClean="0"/>
              <a:t>file_put_contents</a:t>
            </a:r>
            <a:r>
              <a:rPr lang="en-US" dirty="0"/>
              <a:t>($file, $current);</a:t>
            </a:r>
            <a:br>
              <a:rPr lang="en-US" dirty="0"/>
            </a:br>
            <a:r>
              <a:rPr lang="en-US" dirty="0" smtClean="0"/>
              <a:t>?&gt;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14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PHP: array()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array() : used to create an </a:t>
            </a:r>
            <a:r>
              <a:rPr lang="en-US" dirty="0" smtClean="0"/>
              <a:t>array</a:t>
            </a:r>
          </a:p>
          <a:p>
            <a:pPr marL="400050" lvl="1" indent="0">
              <a:buNone/>
            </a:pPr>
            <a:r>
              <a:rPr lang="en-US" dirty="0" smtClean="0"/>
              <a:t>Example: </a:t>
            </a:r>
          </a:p>
          <a:p>
            <a:pPr marL="40005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r>
              <a:rPr lang="en-US" dirty="0"/>
              <a:t>&lt;?</a:t>
            </a:r>
            <a:r>
              <a:rPr lang="en-US" dirty="0" err="1"/>
              <a:t>php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$</a:t>
            </a:r>
            <a:r>
              <a:rPr lang="en-US" dirty="0" err="1"/>
              <a:t>my_array</a:t>
            </a:r>
            <a:r>
              <a:rPr lang="en-US" dirty="0"/>
              <a:t> = array("</a:t>
            </a:r>
            <a:r>
              <a:rPr lang="en-US" dirty="0" err="1"/>
              <a:t>Dog","Cat","Horse</a:t>
            </a:r>
            <a:r>
              <a:rPr lang="en-US" dirty="0"/>
              <a:t>");</a:t>
            </a:r>
          </a:p>
          <a:p>
            <a:pPr marL="400050" lvl="1" indent="0">
              <a:buNone/>
            </a:pPr>
            <a:r>
              <a:rPr lang="en-US" dirty="0" smtClean="0"/>
              <a:t>?&gt;</a:t>
            </a: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20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PHP: list()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list(): </a:t>
            </a:r>
            <a:r>
              <a:rPr lang="en-US" dirty="0" smtClean="0"/>
              <a:t>used </a:t>
            </a:r>
            <a:r>
              <a:rPr lang="en-US" dirty="0"/>
              <a:t>to assign a list of variables in one </a:t>
            </a:r>
            <a:r>
              <a:rPr lang="en-US" dirty="0" smtClean="0"/>
              <a:t>operation.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Example: </a:t>
            </a:r>
          </a:p>
          <a:p>
            <a:pPr marL="800100" lvl="2" indent="0">
              <a:buNone/>
            </a:pPr>
            <a:r>
              <a:rPr lang="en-US" dirty="0"/>
              <a:t>&lt;?</a:t>
            </a:r>
            <a:r>
              <a:rPr lang="en-US" dirty="0" err="1"/>
              <a:t>php</a:t>
            </a:r>
            <a:endParaRPr lang="en-US" sz="4600" dirty="0"/>
          </a:p>
          <a:p>
            <a:pPr marL="800100" lvl="2" indent="0">
              <a:buNone/>
            </a:pPr>
            <a:r>
              <a:rPr lang="en-US" dirty="0"/>
              <a:t>$</a:t>
            </a:r>
            <a:r>
              <a:rPr lang="en-US" dirty="0" err="1"/>
              <a:t>my_array</a:t>
            </a:r>
            <a:r>
              <a:rPr lang="en-US" dirty="0"/>
              <a:t> = array("</a:t>
            </a:r>
            <a:r>
              <a:rPr lang="en-US" dirty="0" err="1"/>
              <a:t>Dog","Cat","Horse</a:t>
            </a:r>
            <a:r>
              <a:rPr lang="en-US" dirty="0"/>
              <a:t>");</a:t>
            </a:r>
            <a:endParaRPr lang="en-US" sz="4600" dirty="0"/>
          </a:p>
          <a:p>
            <a:pPr marL="800100" lvl="2" indent="0">
              <a:buNone/>
            </a:pPr>
            <a:r>
              <a:rPr lang="en-US" dirty="0"/>
              <a:t> </a:t>
            </a:r>
            <a:endParaRPr lang="en-US" sz="4600" dirty="0"/>
          </a:p>
          <a:p>
            <a:pPr marL="800100" lvl="2" indent="0">
              <a:buNone/>
            </a:pPr>
            <a:r>
              <a:rPr lang="en-US" dirty="0"/>
              <a:t>list($a, $b, $c) = $</a:t>
            </a:r>
            <a:r>
              <a:rPr lang="en-US" dirty="0" err="1"/>
              <a:t>my_array</a:t>
            </a:r>
            <a:r>
              <a:rPr lang="en-US" dirty="0"/>
              <a:t>;</a:t>
            </a:r>
            <a:endParaRPr lang="en-US" sz="4600" dirty="0"/>
          </a:p>
          <a:p>
            <a:pPr marL="800100" lvl="2" indent="0">
              <a:buNone/>
            </a:pPr>
            <a:r>
              <a:rPr lang="en-US" dirty="0"/>
              <a:t>echo "I have several animals, a $a, a $b and a $c.";</a:t>
            </a:r>
            <a:endParaRPr lang="en-US" sz="4600" dirty="0"/>
          </a:p>
          <a:p>
            <a:pPr marL="800100" lvl="2" indent="0">
              <a:buNone/>
            </a:pPr>
            <a:r>
              <a:rPr lang="en-US" dirty="0" smtClean="0"/>
              <a:t>?&gt;</a:t>
            </a:r>
          </a:p>
          <a:p>
            <a:pPr marL="800100" lvl="2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Output</a:t>
            </a:r>
            <a:r>
              <a:rPr lang="en-US" dirty="0" smtClean="0"/>
              <a:t>:</a:t>
            </a:r>
          </a:p>
          <a:p>
            <a:pPr marL="400050" lvl="1" indent="0">
              <a:buNone/>
            </a:pPr>
            <a:r>
              <a:rPr lang="en-US" dirty="0" smtClean="0"/>
              <a:t> </a:t>
            </a:r>
            <a:r>
              <a:rPr lang="en-US" dirty="0"/>
              <a:t>I have several animals, a Dog, a Cat and a Horse.</a:t>
            </a:r>
            <a:endParaRPr lang="en-US" sz="5000" dirty="0"/>
          </a:p>
          <a:p>
            <a:pPr marL="800100" lvl="2" indent="0">
              <a:buNone/>
            </a:pPr>
            <a:endParaRPr lang="en-US" sz="4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2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PHP: </a:t>
            </a:r>
            <a:r>
              <a:rPr lang="en-US" dirty="0" err="1" smtClean="0"/>
              <a:t>preg_split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preg_split</a:t>
            </a:r>
            <a:r>
              <a:rPr lang="en-US" dirty="0"/>
              <a:t>() is used to split strings into a meaningful regular expression.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 regular </a:t>
            </a:r>
            <a:r>
              <a:rPr lang="en-US" dirty="0"/>
              <a:t>expression is a sequence of characters that can be defined by a pattern.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Requires two </a:t>
            </a:r>
            <a:r>
              <a:rPr lang="en-US" dirty="0"/>
              <a:t>parameters: the pattern and the input string.</a:t>
            </a:r>
          </a:p>
        </p:txBody>
      </p:sp>
    </p:spTree>
    <p:extLst>
      <p:ext uri="{BB962C8B-B14F-4D97-AF65-F5344CB8AC3E}">
        <p14:creationId xmlns:p14="http://schemas.microsoft.com/office/powerpoint/2010/main" val="61890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PHP </a:t>
            </a:r>
            <a:r>
              <a:rPr lang="en-US" dirty="0" err="1" smtClean="0"/>
              <a:t>preg_split</a:t>
            </a:r>
            <a:r>
              <a:rPr lang="en-US" dirty="0" smtClean="0"/>
              <a:t>()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Example : Split a four word sentence by commas or space characters: " ", \r, \t, and \n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&lt;?</a:t>
            </a:r>
            <a:r>
              <a:rPr lang="en-US" dirty="0" err="1"/>
              <a:t>php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$</a:t>
            </a:r>
            <a:r>
              <a:rPr lang="en-US" dirty="0" err="1"/>
              <a:t>mywords</a:t>
            </a:r>
            <a:r>
              <a:rPr lang="en-US" dirty="0"/>
              <a:t> = </a:t>
            </a:r>
            <a:r>
              <a:rPr lang="en-US" dirty="0" err="1"/>
              <a:t>preg_split</a:t>
            </a:r>
            <a:r>
              <a:rPr lang="en-US" dirty="0"/>
              <a:t>("/[\s]/", "Bobo likes cold fries");</a:t>
            </a:r>
          </a:p>
          <a:p>
            <a:pPr marL="0" indent="0">
              <a:buNone/>
            </a:pPr>
            <a:r>
              <a:rPr lang="en-US" dirty="0"/>
              <a:t>?&gt;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The above example will create the following array:</a:t>
            </a:r>
          </a:p>
          <a:p>
            <a:pPr marL="0" indent="0">
              <a:buNone/>
            </a:pPr>
            <a:r>
              <a:rPr lang="en-US" dirty="0"/>
              <a:t>Array</a:t>
            </a:r>
          </a:p>
          <a:p>
            <a:pPr marL="0" indent="0">
              <a:buNone/>
            </a:pPr>
            <a:r>
              <a:rPr lang="en-US" dirty="0"/>
              <a:t>(</a:t>
            </a:r>
          </a:p>
          <a:p>
            <a:pPr marL="0" indent="0">
              <a:buNone/>
            </a:pPr>
            <a:r>
              <a:rPr lang="en-US" dirty="0"/>
              <a:t>    [0] =&gt; Bobo</a:t>
            </a:r>
          </a:p>
          <a:p>
            <a:pPr marL="0" indent="0">
              <a:buNone/>
            </a:pPr>
            <a:r>
              <a:rPr lang="en-US" dirty="0"/>
              <a:t>    [1] =&gt; likes</a:t>
            </a:r>
          </a:p>
          <a:p>
            <a:pPr marL="0" indent="0">
              <a:buNone/>
            </a:pPr>
            <a:r>
              <a:rPr lang="en-US" dirty="0"/>
              <a:t>    [2] =&gt; cold</a:t>
            </a:r>
          </a:p>
          <a:p>
            <a:pPr marL="0" indent="0">
              <a:buNone/>
            </a:pPr>
            <a:r>
              <a:rPr lang="en-US" dirty="0"/>
              <a:t>    [3] =&gt; fries</a:t>
            </a:r>
          </a:p>
          <a:p>
            <a:pPr marL="0" indent="0">
              <a:buNone/>
            </a:pP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 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Explanation 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/ 	= start or end of pattern string</a:t>
            </a:r>
          </a:p>
          <a:p>
            <a:pPr marL="0" indent="0">
              <a:buNone/>
            </a:pPr>
            <a:r>
              <a:rPr lang="en-US" dirty="0"/>
              <a:t>[ ... ] 	= grouping of characters</a:t>
            </a:r>
          </a:p>
          <a:p>
            <a:pPr marL="0" indent="0">
              <a:buNone/>
            </a:pPr>
            <a:r>
              <a:rPr lang="en-US" dirty="0"/>
              <a:t>\s 	= Any whitespace character (space, tab).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59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730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JSON is a simple way to represent JavaScript object as </a:t>
            </a:r>
            <a:r>
              <a:rPr lang="en-US" dirty="0" smtClean="0"/>
              <a:t>strings.</a:t>
            </a:r>
          </a:p>
          <a:p>
            <a:r>
              <a:rPr lang="en-US" dirty="0" smtClean="0"/>
              <a:t>JSON stands for JavaScript </a:t>
            </a:r>
            <a:r>
              <a:rPr lang="en-US" dirty="0"/>
              <a:t>Object Notation.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 web application and a server communicate easily using the JSON data format. 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469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JSON – How data is stored.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Each object in JSON is represented as a list of property names, called </a:t>
            </a:r>
            <a:r>
              <a:rPr lang="en-US" dirty="0" err="1" smtClean="0"/>
              <a:t>Keynames</a:t>
            </a:r>
            <a:r>
              <a:rPr lang="en-US" dirty="0" smtClean="0"/>
              <a:t> and their values, in the following format: </a:t>
            </a:r>
          </a:p>
          <a:p>
            <a:pPr marL="0" indent="0">
              <a:buNone/>
            </a:pPr>
            <a:endParaRPr lang="en-US" dirty="0" smtClean="0"/>
          </a:p>
          <a:p>
            <a:pPr marL="400050" lvl="1" indent="0">
              <a:buNone/>
            </a:pPr>
            <a:r>
              <a:rPr lang="en-US" dirty="0"/>
              <a:t>(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 “keyname1” =&gt; “value1”, </a:t>
            </a:r>
          </a:p>
          <a:p>
            <a:pPr marL="400050" lvl="1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“keyname2” =&gt; “value2</a:t>
            </a:r>
            <a:r>
              <a:rPr lang="en-US" dirty="0" smtClean="0"/>
              <a:t>”</a:t>
            </a:r>
          </a:p>
          <a:p>
            <a:pPr marL="400050" lvl="1" indent="0">
              <a:buNone/>
            </a:pPr>
            <a:r>
              <a:rPr lang="en-US" dirty="0"/>
              <a:t>)</a:t>
            </a:r>
            <a:endParaRPr lang="en-US" dirty="0" smtClean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r>
              <a:rPr lang="en-US" dirty="0" smtClean="0"/>
              <a:t>NOTE: =&gt; is an association symbol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87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516</Words>
  <Application>Microsoft Office PowerPoint</Application>
  <PresentationFormat>On-screen Show (4:3)</PresentationFormat>
  <Paragraphs>136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PHP and JSON </vt:lpstr>
      <vt:lpstr>Reading a file in PHP</vt:lpstr>
      <vt:lpstr>PHP: array()</vt:lpstr>
      <vt:lpstr>PHP: list()</vt:lpstr>
      <vt:lpstr>PHP: preg_split()</vt:lpstr>
      <vt:lpstr>PHP preg_split() Example</vt:lpstr>
      <vt:lpstr>JSON</vt:lpstr>
      <vt:lpstr>JSON</vt:lpstr>
      <vt:lpstr>JSON – How data is stored.</vt:lpstr>
      <vt:lpstr>JSON Data Structure Requirements</vt:lpstr>
      <vt:lpstr>How is JSON used?</vt:lpstr>
      <vt:lpstr>What is XMLHttpRequest</vt:lpstr>
      <vt:lpstr>Example XMLHTTPRequest in JavaScript</vt:lpstr>
      <vt:lpstr>Practice: Create the following web page: </vt:lpstr>
    </vt:vector>
  </TitlesOfParts>
  <Company>University of Redlands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a file in PHP</dc:title>
  <dc:creator>UOR User</dc:creator>
  <cp:lastModifiedBy>Cornez, Trish</cp:lastModifiedBy>
  <cp:revision>14</cp:revision>
  <dcterms:created xsi:type="dcterms:W3CDTF">2017-03-27T19:32:40Z</dcterms:created>
  <dcterms:modified xsi:type="dcterms:W3CDTF">2018-03-13T16:29:45Z</dcterms:modified>
</cp:coreProperties>
</file>