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62" r:id="rId6"/>
    <p:sldId id="263" r:id="rId7"/>
    <p:sldId id="264" r:id="rId8"/>
    <p:sldId id="265" r:id="rId9"/>
    <p:sldId id="266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6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91"/>
    <p:restoredTop sz="93173"/>
  </p:normalViewPr>
  <p:slideViewPr>
    <p:cSldViewPr>
      <p:cViewPr>
        <p:scale>
          <a:sx n="76" d="100"/>
          <a:sy n="76" d="100"/>
        </p:scale>
        <p:origin x="1192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150E-EEF7-403D-BA8C-48A90C7E1DCF}" type="datetimeFigureOut">
              <a:rPr lang="en-US" smtClean="0"/>
              <a:t>3/31/19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5C233-E920-42DC-B65E-CE940AAB2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97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150E-EEF7-403D-BA8C-48A90C7E1DCF}" type="datetimeFigureOut">
              <a:rPr lang="en-US" smtClean="0"/>
              <a:t>3/31/19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5C233-E920-42DC-B65E-CE940AAB2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3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150E-EEF7-403D-BA8C-48A90C7E1DCF}" type="datetimeFigureOut">
              <a:rPr lang="en-US" smtClean="0"/>
              <a:t>3/31/19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5C233-E920-42DC-B65E-CE940AAB2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150E-EEF7-403D-BA8C-48A90C7E1DCF}" type="datetimeFigureOut">
              <a:rPr lang="en-US" smtClean="0"/>
              <a:t>3/31/19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5C233-E920-42DC-B65E-CE940AAB2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6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150E-EEF7-403D-BA8C-48A90C7E1DCF}" type="datetimeFigureOut">
              <a:rPr lang="en-US" smtClean="0"/>
              <a:t>3/31/19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5C233-E920-42DC-B65E-CE940AAB2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26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150E-EEF7-403D-BA8C-48A90C7E1DCF}" type="datetimeFigureOut">
              <a:rPr lang="en-US" smtClean="0"/>
              <a:t>3/31/19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5C233-E920-42DC-B65E-CE940AAB2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34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150E-EEF7-403D-BA8C-48A90C7E1DCF}" type="datetimeFigureOut">
              <a:rPr lang="en-US" smtClean="0"/>
              <a:t>3/31/19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5C233-E920-42DC-B65E-CE940AAB2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97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150E-EEF7-403D-BA8C-48A90C7E1DCF}" type="datetimeFigureOut">
              <a:rPr lang="en-US" smtClean="0"/>
              <a:t>3/31/19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5C233-E920-42DC-B65E-CE940AAB2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03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150E-EEF7-403D-BA8C-48A90C7E1DCF}" type="datetimeFigureOut">
              <a:rPr lang="en-US" smtClean="0"/>
              <a:t>3/31/19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5C233-E920-42DC-B65E-CE940AAB2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92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150E-EEF7-403D-BA8C-48A90C7E1DCF}" type="datetimeFigureOut">
              <a:rPr lang="en-US" smtClean="0"/>
              <a:t>3/31/19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5C233-E920-42DC-B65E-CE940AAB2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4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150E-EEF7-403D-BA8C-48A90C7E1DCF}" type="datetimeFigureOut">
              <a:rPr lang="en-US" smtClean="0"/>
              <a:t>3/31/19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5C233-E920-42DC-B65E-CE940AAB2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116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9150E-EEF7-403D-BA8C-48A90C7E1DCF}" type="datetimeFigureOut">
              <a:rPr lang="en-US" smtClean="0"/>
              <a:t>3/31/19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5C233-E920-42DC-B65E-CE940AAB2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2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PHP and MySQL</a:t>
            </a:r>
          </a:p>
        </p:txBody>
      </p:sp>
    </p:spTree>
    <p:extLst>
      <p:ext uri="{BB962C8B-B14F-4D97-AF65-F5344CB8AC3E}">
        <p14:creationId xmlns:p14="http://schemas.microsoft.com/office/powerpoint/2010/main" val="2163754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521E5C5-A0A5-544E-AA44-59E492257857}"/>
              </a:ext>
            </a:extLst>
          </p:cNvPr>
          <p:cNvSpPr txBox="1">
            <a:spLocks noChangeArrowheads="1"/>
          </p:cNvSpPr>
          <p:nvPr/>
        </p:nvSpPr>
        <p:spPr>
          <a:xfrm>
            <a:off x="1150938" y="617538"/>
            <a:ext cx="7793037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/>
              <a:t>Basic MySQL Operations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9D4AAD3-EBE1-364E-B32D-F155705F8D17}"/>
              </a:ext>
            </a:extLst>
          </p:cNvPr>
          <p:cNvSpPr txBox="1">
            <a:spLocks noChangeArrowheads="1"/>
          </p:cNvSpPr>
          <p:nvPr/>
        </p:nvSpPr>
        <p:spPr>
          <a:xfrm>
            <a:off x="1182688" y="2017713"/>
            <a:ext cx="7772400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TW" sz="2000"/>
              <a:t>Create table</a:t>
            </a:r>
          </a:p>
          <a:p>
            <a:pPr>
              <a:lnSpc>
                <a:spcPct val="90000"/>
              </a:lnSpc>
            </a:pPr>
            <a:r>
              <a:rPr lang="en-US" altLang="zh-TW" sz="2000"/>
              <a:t>Insert records</a:t>
            </a:r>
          </a:p>
          <a:p>
            <a:pPr>
              <a:lnSpc>
                <a:spcPct val="90000"/>
              </a:lnSpc>
            </a:pPr>
            <a:r>
              <a:rPr lang="en-US" altLang="zh-TW" sz="2000"/>
              <a:t>Load data</a:t>
            </a:r>
          </a:p>
          <a:p>
            <a:pPr>
              <a:lnSpc>
                <a:spcPct val="90000"/>
              </a:lnSpc>
            </a:pPr>
            <a:r>
              <a:rPr lang="en-US" altLang="zh-TW" sz="2000"/>
              <a:t>Retrieve records</a:t>
            </a:r>
          </a:p>
          <a:p>
            <a:pPr>
              <a:lnSpc>
                <a:spcPct val="90000"/>
              </a:lnSpc>
            </a:pPr>
            <a:r>
              <a:rPr lang="en-US" altLang="zh-TW" sz="2000"/>
              <a:t>Update records</a:t>
            </a:r>
          </a:p>
          <a:p>
            <a:pPr>
              <a:lnSpc>
                <a:spcPct val="90000"/>
              </a:lnSpc>
            </a:pPr>
            <a:r>
              <a:rPr lang="en-US" altLang="zh-TW" sz="2000"/>
              <a:t>Delete records</a:t>
            </a:r>
          </a:p>
          <a:p>
            <a:pPr>
              <a:lnSpc>
                <a:spcPct val="90000"/>
              </a:lnSpc>
            </a:pPr>
            <a:r>
              <a:rPr lang="en-US" altLang="zh-TW" sz="2000"/>
              <a:t>Modify table</a:t>
            </a:r>
          </a:p>
          <a:p>
            <a:pPr>
              <a:lnSpc>
                <a:spcPct val="90000"/>
              </a:lnSpc>
            </a:pPr>
            <a:r>
              <a:rPr lang="en-US" altLang="zh-TW" sz="2000"/>
              <a:t>Join table</a:t>
            </a:r>
          </a:p>
          <a:p>
            <a:pPr>
              <a:lnSpc>
                <a:spcPct val="90000"/>
              </a:lnSpc>
            </a:pPr>
            <a:r>
              <a:rPr lang="en-US" altLang="zh-TW" sz="2000"/>
              <a:t>Drop table</a:t>
            </a:r>
          </a:p>
          <a:p>
            <a:pPr>
              <a:lnSpc>
                <a:spcPct val="90000"/>
              </a:lnSpc>
            </a:pPr>
            <a:r>
              <a:rPr lang="en-US" altLang="zh-TW" sz="2000"/>
              <a:t>Optimize table</a:t>
            </a:r>
          </a:p>
          <a:p>
            <a:pPr>
              <a:lnSpc>
                <a:spcPct val="90000"/>
              </a:lnSpc>
            </a:pPr>
            <a:r>
              <a:rPr lang="en-US" altLang="zh-TW" sz="2000"/>
              <a:t>Count, Like, Order by, Group by</a:t>
            </a:r>
          </a:p>
          <a:p>
            <a:pPr>
              <a:lnSpc>
                <a:spcPct val="90000"/>
              </a:lnSpc>
            </a:pPr>
            <a:r>
              <a:rPr lang="en-US" altLang="zh-TW" sz="2000"/>
              <a:t>More advanced ones (sub-queries, stored procedures, triggers, views </a:t>
            </a:r>
            <a:r>
              <a:rPr lang="en-US" altLang="zh-TW" sz="2000">
                <a:latin typeface="Times New Roman" panose="02020603050405020304" pitchFamily="18" charset="0"/>
              </a:rPr>
              <a:t>…</a:t>
            </a:r>
            <a:r>
              <a:rPr lang="en-US" altLang="zh-TW" sz="2000"/>
              <a:t>)</a:t>
            </a:r>
            <a:endParaRPr lang="zh-TW" altLang="en-US" sz="2000"/>
          </a:p>
        </p:txBody>
      </p:sp>
    </p:spTree>
    <p:extLst>
      <p:ext uri="{BB962C8B-B14F-4D97-AF65-F5344CB8AC3E}">
        <p14:creationId xmlns:p14="http://schemas.microsoft.com/office/powerpoint/2010/main" val="1427494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6419D-7750-B64D-A67A-9844D19B7BF7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SELECT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CDD87-28A4-AF4E-ACCF-5F97FD2BCF3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2057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SELECT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used to select data from a database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/>
              <a:t>The result is stored in a result table, called the result-set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/>
              <a:t>SQL is not case sensitive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SELECT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syntax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kumimoji="0" lang="en-US" sz="2800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71062C-21E0-1D4D-87D9-0B89479CA088}"/>
              </a:ext>
            </a:extLst>
          </p:cNvPr>
          <p:cNvSpPr txBox="1"/>
          <p:nvPr/>
        </p:nvSpPr>
        <p:spPr>
          <a:xfrm>
            <a:off x="457200" y="3810000"/>
            <a:ext cx="4267200" cy="646331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SELECT </a:t>
            </a:r>
            <a:r>
              <a:rPr lang="en-US" dirty="0" err="1"/>
              <a:t>column_name</a:t>
            </a:r>
            <a:r>
              <a:rPr lang="en-US" dirty="0"/>
              <a:t>(s)</a:t>
            </a:r>
          </a:p>
          <a:p>
            <a:r>
              <a:rPr lang="en-US" dirty="0"/>
              <a:t>FROM </a:t>
            </a:r>
            <a:r>
              <a:rPr lang="en-US" dirty="0" err="1"/>
              <a:t>table_name</a:t>
            </a:r>
            <a:r>
              <a:rPr lang="en-US" dirty="0"/>
              <a:t>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41F70-EEFC-DB4F-9D3B-0BB1B71393B3}"/>
              </a:ext>
            </a:extLst>
          </p:cNvPr>
          <p:cNvSpPr txBox="1"/>
          <p:nvPr/>
        </p:nvSpPr>
        <p:spPr>
          <a:xfrm>
            <a:off x="457200" y="4876800"/>
            <a:ext cx="4267200" cy="369332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SELECT * FROM </a:t>
            </a:r>
            <a:r>
              <a:rPr lang="en-US" dirty="0" err="1"/>
              <a:t>table_name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90306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ADEF0-2AB9-1B4D-B20F-0D1624BDD649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SELECT</a:t>
            </a:r>
            <a:endParaRPr lang="en-US" dirty="0"/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96CEEDFC-DB26-0E4D-AD6F-E6A8902E144C}"/>
              </a:ext>
            </a:extLst>
          </p:cNvPr>
          <p:cNvGraphicFramePr>
            <a:graphicFrameLocks/>
          </p:cNvGraphicFramePr>
          <p:nvPr/>
        </p:nvGraphicFramePr>
        <p:xfrm>
          <a:off x="685800" y="1752600"/>
          <a:ext cx="7239000" cy="1463040"/>
        </p:xfrm>
        <a:graphic>
          <a:graphicData uri="http://schemas.openxmlformats.org/drawingml/2006/table">
            <a:tbl>
              <a:tblPr/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dirty="0" err="1"/>
                        <a:t>P_Id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/>
                        <a:t>LastName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FirstName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Address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City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Hansen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Ola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Timoteivn</a:t>
                      </a:r>
                      <a:r>
                        <a:rPr lang="en-US" dirty="0"/>
                        <a:t> 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Sandnes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Svendson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Tove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Borgvn</a:t>
                      </a:r>
                      <a:r>
                        <a:rPr lang="en-US" dirty="0"/>
                        <a:t> 23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Sandnes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Pettersen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Kari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Storgt</a:t>
                      </a:r>
                      <a:r>
                        <a:rPr lang="en-US" dirty="0"/>
                        <a:t> 20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Stavanger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0224D23-70F6-DB4E-8E79-259466861B10}"/>
              </a:ext>
            </a:extLst>
          </p:cNvPr>
          <p:cNvSpPr txBox="1"/>
          <p:nvPr/>
        </p:nvSpPr>
        <p:spPr>
          <a:xfrm>
            <a:off x="685800" y="1295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Persons Table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3E707F-0B84-544F-96AE-D663B838E1F4}"/>
              </a:ext>
            </a:extLst>
          </p:cNvPr>
          <p:cNvSpPr txBox="1"/>
          <p:nvPr/>
        </p:nvSpPr>
        <p:spPr>
          <a:xfrm>
            <a:off x="685800" y="3429000"/>
            <a:ext cx="5334000" cy="369332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SELECT </a:t>
            </a:r>
            <a:r>
              <a:rPr lang="en-US" dirty="0" err="1"/>
              <a:t>LastName</a:t>
            </a:r>
            <a:r>
              <a:rPr lang="en-US" dirty="0"/>
              <a:t>, </a:t>
            </a:r>
            <a:r>
              <a:rPr lang="en-US" dirty="0" err="1"/>
              <a:t>FirstName</a:t>
            </a:r>
            <a:r>
              <a:rPr lang="en-US" dirty="0"/>
              <a:t> FROM Persons;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A9F2FA-5065-9041-BE04-0EA374DBCB09}"/>
              </a:ext>
            </a:extLst>
          </p:cNvPr>
          <p:cNvSpPr txBox="1"/>
          <p:nvPr/>
        </p:nvSpPr>
        <p:spPr>
          <a:xfrm>
            <a:off x="685800" y="5105400"/>
            <a:ext cx="5334000" cy="369332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SELECT *FROM Persons;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32870654-7C56-864F-A888-1F46121E16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962400"/>
            <a:ext cx="2743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>
            <a:extLst>
              <a:ext uri="{FF2B5EF4-FFF2-40B4-BE49-F238E27FC236}">
                <a16:creationId xmlns:a16="http://schemas.microsoft.com/office/drawing/2014/main" id="{8350D14B-7E6D-9045-847E-1AB63E0914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799" y="5562600"/>
            <a:ext cx="5053149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59458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562B7-D362-E24F-A087-71D2287A8B3B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WHERE clause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EE78DB-16DC-2143-9CF2-2A009FEEF1A6}"/>
              </a:ext>
            </a:extLst>
          </p:cNvPr>
          <p:cNvSpPr txBox="1"/>
          <p:nvPr/>
        </p:nvSpPr>
        <p:spPr>
          <a:xfrm>
            <a:off x="762000" y="1371600"/>
            <a:ext cx="5334000" cy="923330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SELECT </a:t>
            </a:r>
            <a:r>
              <a:rPr lang="en-US" dirty="0" err="1"/>
              <a:t>column_name</a:t>
            </a:r>
            <a:r>
              <a:rPr lang="en-US" dirty="0"/>
              <a:t>(s)</a:t>
            </a:r>
          </a:p>
          <a:p>
            <a:r>
              <a:rPr lang="en-US" dirty="0"/>
              <a:t>FROM </a:t>
            </a:r>
            <a:r>
              <a:rPr lang="en-US" dirty="0" err="1"/>
              <a:t>table_name</a:t>
            </a:r>
            <a:endParaRPr lang="en-US" dirty="0"/>
          </a:p>
          <a:p>
            <a:r>
              <a:rPr lang="en-US" dirty="0"/>
              <a:t>WHERE </a:t>
            </a:r>
            <a:r>
              <a:rPr lang="en-US" dirty="0" err="1"/>
              <a:t>column_name</a:t>
            </a:r>
            <a:r>
              <a:rPr lang="en-US" dirty="0"/>
              <a:t> operator value;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CF9E87-5A65-FC48-B849-23772A81DF40}"/>
              </a:ext>
            </a:extLst>
          </p:cNvPr>
          <p:cNvSpPr txBox="1"/>
          <p:nvPr/>
        </p:nvSpPr>
        <p:spPr>
          <a:xfrm>
            <a:off x="762000" y="2590800"/>
            <a:ext cx="5334000" cy="646331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SELECT * FROM persons</a:t>
            </a:r>
          </a:p>
          <a:p>
            <a:r>
              <a:rPr lang="en-US" dirty="0"/>
              <a:t>WHERE city=‘</a:t>
            </a:r>
            <a:r>
              <a:rPr lang="en-US" dirty="0" err="1"/>
              <a:t>Sandnes</a:t>
            </a:r>
            <a:r>
              <a:rPr lang="en-US" dirty="0"/>
              <a:t>’;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A0C08ACC-C215-564B-8839-AB3AEE529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581400"/>
            <a:ext cx="670005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29388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B078F-30D1-CB4A-BD6B-213E437C1640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WHERE Clause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24A9D-EF2E-D443-BFC2-B59CF39336D4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/>
              <a:t>Text values should be quoted by single quotes or double quotes</a:t>
            </a:r>
          </a:p>
          <a:p>
            <a:r>
              <a:rPr lang="en-US" sz="2800"/>
              <a:t>Numeric values do not need to be enclosed in quotes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EFD23F-3461-A642-99DF-A0284253CE52}"/>
              </a:ext>
            </a:extLst>
          </p:cNvPr>
          <p:cNvSpPr txBox="1"/>
          <p:nvPr/>
        </p:nvSpPr>
        <p:spPr>
          <a:xfrm>
            <a:off x="685800" y="3200400"/>
            <a:ext cx="2743200" cy="2862322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SELECT * FROM persons</a:t>
            </a:r>
          </a:p>
          <a:p>
            <a:r>
              <a:rPr lang="en-US" dirty="0"/>
              <a:t>WHERE city=‘</a:t>
            </a:r>
            <a:r>
              <a:rPr lang="en-US" dirty="0" err="1"/>
              <a:t>Sandnes</a:t>
            </a:r>
            <a:r>
              <a:rPr lang="en-US" dirty="0"/>
              <a:t>’;</a:t>
            </a:r>
          </a:p>
          <a:p>
            <a:endParaRPr lang="en-US" dirty="0"/>
          </a:p>
          <a:p>
            <a:r>
              <a:rPr lang="en-US" dirty="0"/>
              <a:t>Or </a:t>
            </a:r>
          </a:p>
          <a:p>
            <a:r>
              <a:rPr lang="en-US" dirty="0"/>
              <a:t>SELECT * FROM persons</a:t>
            </a:r>
          </a:p>
          <a:p>
            <a:r>
              <a:rPr lang="en-US" dirty="0"/>
              <a:t>WHERE city=“</a:t>
            </a:r>
            <a:r>
              <a:rPr lang="en-US" dirty="0" err="1"/>
              <a:t>Sandnes</a:t>
            </a:r>
            <a:r>
              <a:rPr lang="en-US" dirty="0"/>
              <a:t>”;</a:t>
            </a:r>
          </a:p>
          <a:p>
            <a:endParaRPr lang="en-US" dirty="0"/>
          </a:p>
          <a:p>
            <a:r>
              <a:rPr lang="en-US" dirty="0"/>
              <a:t>Or</a:t>
            </a:r>
          </a:p>
          <a:p>
            <a:r>
              <a:rPr lang="en-US" dirty="0"/>
              <a:t>SELECT * FROM persons</a:t>
            </a:r>
          </a:p>
          <a:p>
            <a:r>
              <a:rPr lang="en-US" dirty="0"/>
              <a:t>WHERE </a:t>
            </a:r>
            <a:r>
              <a:rPr lang="en-US" dirty="0" err="1"/>
              <a:t>P_Id</a:t>
            </a:r>
            <a:r>
              <a:rPr lang="en-US" dirty="0"/>
              <a:t>=1;</a:t>
            </a:r>
          </a:p>
        </p:txBody>
      </p:sp>
    </p:spTree>
    <p:extLst>
      <p:ext uri="{BB962C8B-B14F-4D97-AF65-F5344CB8AC3E}">
        <p14:creationId xmlns:p14="http://schemas.microsoft.com/office/powerpoint/2010/main" val="3221265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6CF23-277D-624C-81F3-1B7096D6B27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WHERE Clause</a:t>
            </a:r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165731E-06B0-FA46-9C8A-84B92B0D64B7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1752600"/>
          <a:ext cx="7543800" cy="4063997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3391">
                <a:tc>
                  <a:txBody>
                    <a:bodyPr/>
                    <a:lstStyle/>
                    <a:p>
                      <a:r>
                        <a:rPr lang="en-US" sz="1700" dirty="0"/>
                        <a:t>Operator</a:t>
                      </a:r>
                    </a:p>
                  </a:txBody>
                  <a:tcPr marL="88348" marR="88348" marT="44174" marB="44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Description</a:t>
                      </a:r>
                    </a:p>
                  </a:txBody>
                  <a:tcPr marL="88348" marR="88348" marT="44174" marB="44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391">
                <a:tc>
                  <a:txBody>
                    <a:bodyPr/>
                    <a:lstStyle/>
                    <a:p>
                      <a:r>
                        <a:rPr lang="en-US" sz="1700" dirty="0"/>
                        <a:t>=</a:t>
                      </a:r>
                    </a:p>
                  </a:txBody>
                  <a:tcPr marL="88348" marR="88348" marT="44174" marB="44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Equal</a:t>
                      </a:r>
                    </a:p>
                  </a:txBody>
                  <a:tcPr marL="88348" marR="88348" marT="44174" marB="44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391">
                <a:tc>
                  <a:txBody>
                    <a:bodyPr/>
                    <a:lstStyle/>
                    <a:p>
                      <a:r>
                        <a:rPr lang="en-US" sz="1700" dirty="0"/>
                        <a:t>&lt;&gt;</a:t>
                      </a:r>
                    </a:p>
                  </a:txBody>
                  <a:tcPr marL="88348" marR="88348" marT="44174" marB="44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Not equal</a:t>
                      </a:r>
                    </a:p>
                  </a:txBody>
                  <a:tcPr marL="88348" marR="88348" marT="44174" marB="44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391">
                <a:tc>
                  <a:txBody>
                    <a:bodyPr/>
                    <a:lstStyle/>
                    <a:p>
                      <a:r>
                        <a:rPr lang="en-US" sz="1700" dirty="0"/>
                        <a:t>&gt;</a:t>
                      </a:r>
                    </a:p>
                  </a:txBody>
                  <a:tcPr marL="88348" marR="88348" marT="44174" marB="44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Greater than</a:t>
                      </a:r>
                    </a:p>
                  </a:txBody>
                  <a:tcPr marL="88348" marR="88348" marT="44174" marB="44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391">
                <a:tc>
                  <a:txBody>
                    <a:bodyPr/>
                    <a:lstStyle/>
                    <a:p>
                      <a:r>
                        <a:rPr lang="en-US" sz="1700"/>
                        <a:t>&lt;</a:t>
                      </a:r>
                    </a:p>
                  </a:txBody>
                  <a:tcPr marL="88348" marR="88348" marT="44174" marB="44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Less than</a:t>
                      </a:r>
                    </a:p>
                  </a:txBody>
                  <a:tcPr marL="88348" marR="88348" marT="44174" marB="44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391">
                <a:tc>
                  <a:txBody>
                    <a:bodyPr/>
                    <a:lstStyle/>
                    <a:p>
                      <a:r>
                        <a:rPr lang="en-US" sz="1700"/>
                        <a:t>&gt;=</a:t>
                      </a:r>
                    </a:p>
                  </a:txBody>
                  <a:tcPr marL="88348" marR="88348" marT="44174" marB="44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Greater than or equal</a:t>
                      </a:r>
                    </a:p>
                  </a:txBody>
                  <a:tcPr marL="88348" marR="88348" marT="44174" marB="44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391">
                <a:tc>
                  <a:txBody>
                    <a:bodyPr/>
                    <a:lstStyle/>
                    <a:p>
                      <a:r>
                        <a:rPr lang="en-US" sz="1700"/>
                        <a:t>&lt;=</a:t>
                      </a:r>
                    </a:p>
                  </a:txBody>
                  <a:tcPr marL="88348" marR="88348" marT="44174" marB="44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Less than or equal</a:t>
                      </a:r>
                    </a:p>
                  </a:txBody>
                  <a:tcPr marL="88348" marR="88348" marT="44174" marB="44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391">
                <a:tc>
                  <a:txBody>
                    <a:bodyPr/>
                    <a:lstStyle/>
                    <a:p>
                      <a:r>
                        <a:rPr lang="en-US" sz="1700"/>
                        <a:t>BETWEEN</a:t>
                      </a:r>
                    </a:p>
                  </a:txBody>
                  <a:tcPr marL="88348" marR="88348" marT="44174" marB="44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Between an inclusive range</a:t>
                      </a:r>
                    </a:p>
                  </a:txBody>
                  <a:tcPr marL="88348" marR="88348" marT="44174" marB="44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3391">
                <a:tc>
                  <a:txBody>
                    <a:bodyPr/>
                    <a:lstStyle/>
                    <a:p>
                      <a:r>
                        <a:rPr lang="en-US" sz="1700"/>
                        <a:t>LIKE</a:t>
                      </a:r>
                    </a:p>
                  </a:txBody>
                  <a:tcPr marL="88348" marR="88348" marT="44174" marB="44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Search for a pattern</a:t>
                      </a:r>
                    </a:p>
                  </a:txBody>
                  <a:tcPr marL="88348" marR="88348" marT="44174" marB="44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83478">
                <a:tc>
                  <a:txBody>
                    <a:bodyPr/>
                    <a:lstStyle/>
                    <a:p>
                      <a:r>
                        <a:rPr lang="en-US" sz="1700"/>
                        <a:t>IN</a:t>
                      </a:r>
                    </a:p>
                  </a:txBody>
                  <a:tcPr marL="88348" marR="88348" marT="44174" marB="441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If you know the exact value you want to return for at least one of the columns</a:t>
                      </a:r>
                    </a:p>
                  </a:txBody>
                  <a:tcPr marL="88348" marR="88348" marT="44174" marB="44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1689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3C5EE-F85E-E549-BB5B-1291956A35D2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AND or 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D970F-BEB4-0F48-A006-743963EDC857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AND, OR operators are used to filter records based on more than one condition</a:t>
            </a:r>
          </a:p>
          <a:p>
            <a:r>
              <a:rPr lang="en-US" sz="2400"/>
              <a:t>AND=both the first and the second conditions is true</a:t>
            </a:r>
          </a:p>
          <a:p>
            <a:r>
              <a:rPr lang="en-US" sz="2400"/>
              <a:t>OR=either the first or the second condition is true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50329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D7BCC-9F6E-F54E-87F8-B08BBBFF97DB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AND or OR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751A50-FA26-0C4B-ABE4-513A68F32B77}"/>
              </a:ext>
            </a:extLst>
          </p:cNvPr>
          <p:cNvSpPr txBox="1"/>
          <p:nvPr/>
        </p:nvSpPr>
        <p:spPr>
          <a:xfrm>
            <a:off x="457200" y="1600200"/>
            <a:ext cx="5334000" cy="646331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SELECT * FROM persons</a:t>
            </a:r>
          </a:p>
          <a:p>
            <a:r>
              <a:rPr lang="en-US" dirty="0"/>
              <a:t>WHERE </a:t>
            </a:r>
            <a:r>
              <a:rPr lang="en-US" dirty="0" err="1"/>
              <a:t>firstname</a:t>
            </a:r>
            <a:r>
              <a:rPr lang="en-US" dirty="0"/>
              <a:t>=‘</a:t>
            </a:r>
            <a:r>
              <a:rPr lang="en-US" dirty="0" err="1"/>
              <a:t>Tove</a:t>
            </a:r>
            <a:r>
              <a:rPr lang="en-US" dirty="0"/>
              <a:t>’ AND </a:t>
            </a:r>
            <a:r>
              <a:rPr lang="en-US" dirty="0" err="1"/>
              <a:t>lastname</a:t>
            </a:r>
            <a:r>
              <a:rPr lang="en-US" dirty="0"/>
              <a:t>=‘</a:t>
            </a:r>
            <a:r>
              <a:rPr lang="en-US" dirty="0" err="1"/>
              <a:t>Svendson</a:t>
            </a:r>
            <a:r>
              <a:rPr lang="en-US" dirty="0"/>
              <a:t>’;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14A0596-71F9-074B-9889-C68C1DFF4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514600"/>
            <a:ext cx="6781800" cy="67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45456B-6129-4642-9C40-06284AD8D775}"/>
              </a:ext>
            </a:extLst>
          </p:cNvPr>
          <p:cNvSpPr txBox="1"/>
          <p:nvPr/>
        </p:nvSpPr>
        <p:spPr>
          <a:xfrm>
            <a:off x="457200" y="3352800"/>
            <a:ext cx="5334000" cy="646331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SELECT * FROM persons</a:t>
            </a:r>
          </a:p>
          <a:p>
            <a:r>
              <a:rPr lang="en-US" dirty="0"/>
              <a:t>WHERE </a:t>
            </a:r>
            <a:r>
              <a:rPr lang="en-US" dirty="0" err="1"/>
              <a:t>firstname</a:t>
            </a:r>
            <a:r>
              <a:rPr lang="en-US" dirty="0"/>
              <a:t>=‘</a:t>
            </a:r>
            <a:r>
              <a:rPr lang="en-US" dirty="0" err="1"/>
              <a:t>Tove</a:t>
            </a:r>
            <a:r>
              <a:rPr lang="en-US" dirty="0"/>
              <a:t>’ OR </a:t>
            </a:r>
            <a:r>
              <a:rPr lang="en-US" dirty="0" err="1"/>
              <a:t>firstname</a:t>
            </a:r>
            <a:r>
              <a:rPr lang="en-US" dirty="0"/>
              <a:t>=‘Ola’;</a:t>
            </a: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1937BE56-1CD0-5E45-9D3F-6F55CB0F7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4191000"/>
            <a:ext cx="662342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B4E67C2-D1D8-C247-B9A2-C548C85106F2}"/>
              </a:ext>
            </a:extLst>
          </p:cNvPr>
          <p:cNvSpPr txBox="1"/>
          <p:nvPr/>
        </p:nvSpPr>
        <p:spPr>
          <a:xfrm>
            <a:off x="457200" y="5181600"/>
            <a:ext cx="7239000" cy="646331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SELECT * FROM persons</a:t>
            </a:r>
          </a:p>
          <a:p>
            <a:r>
              <a:rPr lang="en-US" dirty="0"/>
              <a:t>WHERE </a:t>
            </a:r>
            <a:r>
              <a:rPr lang="en-US" dirty="0" err="1"/>
              <a:t>lastname</a:t>
            </a:r>
            <a:r>
              <a:rPr lang="en-US" dirty="0"/>
              <a:t>=‘</a:t>
            </a:r>
            <a:r>
              <a:rPr lang="en-US" dirty="0" err="1"/>
              <a:t>Svendson</a:t>
            </a:r>
            <a:r>
              <a:rPr lang="en-US" dirty="0"/>
              <a:t>’  AND (</a:t>
            </a:r>
            <a:r>
              <a:rPr lang="en-US" dirty="0" err="1"/>
              <a:t>firstname</a:t>
            </a:r>
            <a:r>
              <a:rPr lang="en-US" dirty="0"/>
              <a:t>=‘</a:t>
            </a:r>
            <a:r>
              <a:rPr lang="en-US" dirty="0" err="1"/>
              <a:t>Tove</a:t>
            </a:r>
            <a:r>
              <a:rPr lang="en-US" dirty="0"/>
              <a:t>’ OR </a:t>
            </a:r>
            <a:r>
              <a:rPr lang="en-US" dirty="0" err="1"/>
              <a:t>firstname</a:t>
            </a:r>
            <a:r>
              <a:rPr lang="en-US" dirty="0"/>
              <a:t>=‘Ola’);</a:t>
            </a: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4CDE02F1-B891-7041-B8F0-73A7B1F1F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600859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587799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433F5-30CE-FB4A-A740-0A5F7980E2BD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INSERT INTO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5254A-513A-2F4B-B6A8-D90EAF00EEE6}"/>
              </a:ext>
            </a:extLst>
          </p:cNvPr>
          <p:cNvSpPr txBox="1">
            <a:spLocks/>
          </p:cNvSpPr>
          <p:nvPr/>
        </p:nvSpPr>
        <p:spPr>
          <a:xfrm>
            <a:off x="457200" y="1371601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Use to insert new records in a table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CFCADE-B1A1-554D-9028-2F8ADE737E2A}"/>
              </a:ext>
            </a:extLst>
          </p:cNvPr>
          <p:cNvSpPr txBox="1"/>
          <p:nvPr/>
        </p:nvSpPr>
        <p:spPr>
          <a:xfrm>
            <a:off x="381000" y="1981200"/>
            <a:ext cx="3733800" cy="646331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INSERT INTO </a:t>
            </a:r>
            <a:r>
              <a:rPr lang="en-US" dirty="0" err="1"/>
              <a:t>table_name</a:t>
            </a:r>
            <a:endParaRPr lang="en-US" dirty="0"/>
          </a:p>
          <a:p>
            <a:r>
              <a:rPr lang="en-US" dirty="0"/>
              <a:t>VALUES (value1, value2, value3,…);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29D936-5456-2146-BB5A-BBBF3BD0BA80}"/>
              </a:ext>
            </a:extLst>
          </p:cNvPr>
          <p:cNvSpPr txBox="1"/>
          <p:nvPr/>
        </p:nvSpPr>
        <p:spPr>
          <a:xfrm>
            <a:off x="381000" y="2819400"/>
            <a:ext cx="7391400" cy="646331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INSERT INTO </a:t>
            </a:r>
            <a:r>
              <a:rPr lang="en-US" dirty="0" err="1"/>
              <a:t>table_name</a:t>
            </a:r>
            <a:r>
              <a:rPr lang="en-US" dirty="0"/>
              <a:t> (column1, column2, column3, …</a:t>
            </a:r>
          </a:p>
          <a:p>
            <a:r>
              <a:rPr lang="en-US" dirty="0"/>
              <a:t>VALUES (value1, value2, value3,…);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6B7C74-F7EA-9F44-A6D0-7EE78E5F8F82}"/>
              </a:ext>
            </a:extLst>
          </p:cNvPr>
          <p:cNvSpPr txBox="1"/>
          <p:nvPr/>
        </p:nvSpPr>
        <p:spPr>
          <a:xfrm>
            <a:off x="381000" y="3657600"/>
            <a:ext cx="7391400" cy="369332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INSERT INTO persons VALUES (4, ‘</a:t>
            </a:r>
            <a:r>
              <a:rPr lang="en-US" dirty="0" err="1"/>
              <a:t>Nilsen</a:t>
            </a:r>
            <a:r>
              <a:rPr lang="en-US" dirty="0"/>
              <a:t>’, ‘Tom’, ‘Vingvn23', 'Stavanger');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A510EE-C196-7A44-8F2D-76F57361DA5B}"/>
              </a:ext>
            </a:extLst>
          </p:cNvPr>
          <p:cNvSpPr txBox="1"/>
          <p:nvPr/>
        </p:nvSpPr>
        <p:spPr>
          <a:xfrm>
            <a:off x="381000" y="4191000"/>
            <a:ext cx="7391400" cy="646331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INSERT INTO persons (</a:t>
            </a:r>
            <a:r>
              <a:rPr lang="en-US" dirty="0" err="1"/>
              <a:t>P_Id</a:t>
            </a:r>
            <a:r>
              <a:rPr lang="en-US" dirty="0"/>
              <a:t>, </a:t>
            </a:r>
            <a:r>
              <a:rPr lang="en-US" dirty="0" err="1"/>
              <a:t>lastname</a:t>
            </a:r>
            <a:r>
              <a:rPr lang="en-US" dirty="0"/>
              <a:t>, </a:t>
            </a:r>
            <a:r>
              <a:rPr lang="en-US" dirty="0" err="1"/>
              <a:t>firstname</a:t>
            </a:r>
            <a:r>
              <a:rPr lang="en-US" dirty="0"/>
              <a:t>)</a:t>
            </a:r>
          </a:p>
          <a:p>
            <a:r>
              <a:rPr lang="en-US" dirty="0"/>
              <a:t>VALUES (5, ‘</a:t>
            </a:r>
            <a:r>
              <a:rPr lang="en-US" dirty="0" err="1"/>
              <a:t>Tjessem</a:t>
            </a:r>
            <a:r>
              <a:rPr lang="en-US" dirty="0"/>
              <a:t>’, ‘</a:t>
            </a:r>
            <a:r>
              <a:rPr lang="en-US" dirty="0" err="1"/>
              <a:t>Jakob</a:t>
            </a:r>
            <a:r>
              <a:rPr lang="en-US" dirty="0"/>
              <a:t>’);</a:t>
            </a: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A3F08886-B6B3-1A4C-B600-7B0AA06E2A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4953000"/>
            <a:ext cx="5257800" cy="1359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63356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99A2B-BD1D-984F-968A-D6C44EAF985B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DELETE statement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A8AFF-9B27-D947-A14B-A0449A87DAA4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Used to delete records in a table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DE709E-C11B-884A-B4AA-DF0ADCBA3139}"/>
              </a:ext>
            </a:extLst>
          </p:cNvPr>
          <p:cNvSpPr txBox="1"/>
          <p:nvPr/>
        </p:nvSpPr>
        <p:spPr>
          <a:xfrm>
            <a:off x="547915" y="2224314"/>
            <a:ext cx="6400800" cy="646331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DELETE FROM </a:t>
            </a:r>
            <a:r>
              <a:rPr lang="en-US" dirty="0" err="1"/>
              <a:t>table_name</a:t>
            </a:r>
            <a:endParaRPr lang="en-US" dirty="0"/>
          </a:p>
          <a:p>
            <a:r>
              <a:rPr lang="en-US" dirty="0"/>
              <a:t>WHERE </a:t>
            </a:r>
            <a:r>
              <a:rPr lang="en-US" dirty="0" err="1"/>
              <a:t>some_column</a:t>
            </a:r>
            <a:r>
              <a:rPr lang="en-US" dirty="0"/>
              <a:t>=</a:t>
            </a:r>
            <a:r>
              <a:rPr lang="en-US" dirty="0" err="1"/>
              <a:t>some_value</a:t>
            </a:r>
            <a:r>
              <a:rPr lang="en-US" dirty="0"/>
              <a:t>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2879AC-3A77-2148-9599-5AC889A9137D}"/>
              </a:ext>
            </a:extLst>
          </p:cNvPr>
          <p:cNvSpPr txBox="1"/>
          <p:nvPr/>
        </p:nvSpPr>
        <p:spPr>
          <a:xfrm>
            <a:off x="533400" y="3200400"/>
            <a:ext cx="6400800" cy="646331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DELETE FROM persons</a:t>
            </a:r>
          </a:p>
          <a:p>
            <a:r>
              <a:rPr lang="en-US" dirty="0"/>
              <a:t>WHERE </a:t>
            </a:r>
            <a:r>
              <a:rPr lang="en-US" dirty="0" err="1"/>
              <a:t>lastname</a:t>
            </a:r>
            <a:r>
              <a:rPr lang="en-US" dirty="0"/>
              <a:t>=‘</a:t>
            </a:r>
            <a:r>
              <a:rPr lang="en-US" dirty="0" err="1"/>
              <a:t>Tjessem</a:t>
            </a:r>
            <a:r>
              <a:rPr lang="en-US" dirty="0"/>
              <a:t>’ AND </a:t>
            </a:r>
            <a:r>
              <a:rPr lang="en-US" dirty="0" err="1"/>
              <a:t>firstname</a:t>
            </a:r>
            <a:r>
              <a:rPr lang="en-US" dirty="0"/>
              <a:t>=‘</a:t>
            </a:r>
            <a:r>
              <a:rPr lang="en-US" dirty="0" err="1"/>
              <a:t>Jakob</a:t>
            </a:r>
            <a:r>
              <a:rPr lang="en-US" dirty="0"/>
              <a:t>’;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E9494B5F-F0D0-D346-BF47-C43B54EF5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038600"/>
            <a:ext cx="522143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D3CCBB8-18AE-3C46-A237-DC7DEDA1EE88}"/>
              </a:ext>
            </a:extLst>
          </p:cNvPr>
          <p:cNvSpPr txBox="1"/>
          <p:nvPr/>
        </p:nvSpPr>
        <p:spPr>
          <a:xfrm>
            <a:off x="609600" y="5410200"/>
            <a:ext cx="6400800" cy="923330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DELETE FROM </a:t>
            </a:r>
            <a:r>
              <a:rPr lang="en-US" dirty="0" err="1"/>
              <a:t>table_name</a:t>
            </a:r>
            <a:r>
              <a:rPr lang="en-US" dirty="0"/>
              <a:t>;</a:t>
            </a:r>
          </a:p>
          <a:p>
            <a:r>
              <a:rPr lang="en-US" dirty="0"/>
              <a:t>Or</a:t>
            </a:r>
          </a:p>
          <a:p>
            <a:r>
              <a:rPr lang="en-US" dirty="0"/>
              <a:t>DELETE * FROM </a:t>
            </a:r>
            <a:r>
              <a:rPr lang="en-US" dirty="0" err="1"/>
              <a:t>table_name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352672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What is the Relationship between </a:t>
            </a:r>
            <a:br>
              <a:rPr lang="en-US" sz="3200" dirty="0"/>
            </a:br>
            <a:r>
              <a:rPr lang="en-US" sz="3200" dirty="0"/>
              <a:t>PHP and MySQL?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3437"/>
            <a:ext cx="8229600" cy="4525963"/>
          </a:xfrm>
        </p:spPr>
        <p:txBody>
          <a:bodyPr/>
          <a:lstStyle/>
          <a:p>
            <a:r>
              <a:rPr lang="en-US" dirty="0"/>
              <a:t>PHP has the ability to connect to and manipulate databases.</a:t>
            </a:r>
          </a:p>
          <a:p>
            <a:r>
              <a:rPr lang="en-US" dirty="0"/>
              <a:t>The most popular database system that is used with PHP is called MySQL.</a:t>
            </a:r>
          </a:p>
          <a:p>
            <a:r>
              <a:rPr lang="en-US" dirty="0"/>
              <a:t>MySQL is a free database system and is supported by most servers.</a:t>
            </a:r>
          </a:p>
        </p:txBody>
      </p:sp>
    </p:spTree>
    <p:extLst>
      <p:ext uri="{BB962C8B-B14F-4D97-AF65-F5344CB8AC3E}">
        <p14:creationId xmlns:p14="http://schemas.microsoft.com/office/powerpoint/2010/main" val="11725004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MySQL Database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Use </a:t>
            </a:r>
            <a:r>
              <a:rPr lang="en-US" i="1" dirty="0" err="1"/>
              <a:t>phpMyAdmin</a:t>
            </a:r>
            <a:r>
              <a:rPr lang="en-US" dirty="0"/>
              <a:t> to build a single Table Database.</a:t>
            </a:r>
          </a:p>
          <a:p>
            <a:r>
              <a:rPr lang="en-US" dirty="0"/>
              <a:t>The database will be called </a:t>
            </a:r>
            <a:r>
              <a:rPr lang="en-US" i="1" dirty="0" err="1"/>
              <a:t>addressbook</a:t>
            </a:r>
            <a:r>
              <a:rPr lang="en-US" dirty="0"/>
              <a:t> and the table will be called </a:t>
            </a:r>
            <a:r>
              <a:rPr lang="en-US" i="1" dirty="0"/>
              <a:t>friend</a:t>
            </a:r>
            <a:r>
              <a:rPr lang="en-US" dirty="0"/>
              <a:t>.</a:t>
            </a:r>
          </a:p>
          <a:p>
            <a:r>
              <a:rPr lang="en-US" dirty="0"/>
              <a:t>The table will include the following attributes: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First name</a:t>
            </a:r>
          </a:p>
          <a:p>
            <a:pPr marL="0" indent="0">
              <a:buNone/>
            </a:pPr>
            <a:r>
              <a:rPr lang="en-US" dirty="0"/>
              <a:t>Last name</a:t>
            </a:r>
          </a:p>
          <a:p>
            <a:pPr marL="0" indent="0">
              <a:buNone/>
            </a:pPr>
            <a:r>
              <a:rPr lang="en-US" dirty="0"/>
              <a:t>Phone</a:t>
            </a:r>
          </a:p>
          <a:p>
            <a:pPr marL="0" indent="0">
              <a:buNone/>
            </a:pPr>
            <a:r>
              <a:rPr lang="en-US" dirty="0"/>
              <a:t>Birthday</a:t>
            </a:r>
          </a:p>
          <a:p>
            <a:pPr marL="0" indent="0">
              <a:buNone/>
            </a:pPr>
            <a:r>
              <a:rPr lang="en-US" dirty="0"/>
              <a:t>Email – A record will identified by this primary unique key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708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FFC53-3F5E-4342-8D02-B543134DF6C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Helvetica"/>
                <a:cs typeface="Helvetica"/>
              </a:rPr>
              <a:t>MySQL   - Fundamental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A76DB-B85E-F54C-9B2A-3DEC672402B9}"/>
              </a:ext>
            </a:extLst>
          </p:cNvPr>
          <p:cNvSpPr txBox="1">
            <a:spLocks/>
          </p:cNvSpPr>
          <p:nvPr/>
        </p:nvSpPr>
        <p:spPr>
          <a:xfrm>
            <a:off x="457200" y="12954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Organize data – reduce or eliminate redundancy</a:t>
            </a:r>
          </a:p>
          <a:p>
            <a:r>
              <a:rPr lang="en-US" sz="2800" dirty="0"/>
              <a:t>Retrieve data – query/search/select</a:t>
            </a:r>
          </a:p>
          <a:p>
            <a:r>
              <a:rPr lang="en-US" sz="2800" dirty="0"/>
              <a:t>Sort data</a:t>
            </a:r>
          </a:p>
          <a:p>
            <a:r>
              <a:rPr lang="en-US" sz="2800" dirty="0"/>
              <a:t>Update data</a:t>
            </a:r>
          </a:p>
          <a:p>
            <a:r>
              <a:rPr lang="en-US" sz="2800" dirty="0"/>
              <a:t>Output – link to other software</a:t>
            </a:r>
          </a:p>
          <a:p>
            <a:endParaRPr lang="en-US" dirty="0">
              <a:latin typeface="Helvetica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515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FFC53-3F5E-4342-8D02-B543134DF6C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Helvetica"/>
                <a:cs typeface="Helvetica"/>
              </a:rPr>
              <a:t>MySQL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A76DB-B85E-F54C-9B2A-3DEC672402B9}"/>
              </a:ext>
            </a:extLst>
          </p:cNvPr>
          <p:cNvSpPr txBox="1">
            <a:spLocks/>
          </p:cNvSpPr>
          <p:nvPr/>
        </p:nvSpPr>
        <p:spPr>
          <a:xfrm>
            <a:off x="457200" y="12954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Client/Server architecture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Limited User Interface (</a:t>
            </a:r>
            <a:r>
              <a:rPr lang="en-US" dirty="0" err="1"/>
              <a:t>PHPMyAdmin</a:t>
            </a:r>
            <a:r>
              <a:rPr lang="en-US" dirty="0"/>
              <a:t>)</a:t>
            </a:r>
          </a:p>
          <a:p>
            <a:pPr marL="687388" indent="-457200"/>
            <a:r>
              <a:rPr lang="en-US" sz="2800" dirty="0"/>
              <a:t>MySQL is cross platform, multi user access</a:t>
            </a:r>
          </a:p>
          <a:p>
            <a:pPr marL="687388" indent="-457200"/>
            <a:r>
              <a:rPr lang="en-US" sz="2800" dirty="0"/>
              <a:t>Accessible to more users thru the web, client program or other admin tools to access database (via authentication)</a:t>
            </a:r>
          </a:p>
          <a:p>
            <a:pPr marL="687388" indent="-457200"/>
            <a:r>
              <a:rPr lang="en-US" sz="2800" dirty="0"/>
              <a:t>Can be integrated with Web Server (web programming languages)</a:t>
            </a:r>
          </a:p>
          <a:p>
            <a:pPr marL="687388" indent="-457200"/>
            <a:r>
              <a:rPr lang="en-US" sz="2800" dirty="0"/>
              <a:t>Data available remotely</a:t>
            </a:r>
          </a:p>
          <a:p>
            <a:pPr marL="687388" indent="-457200"/>
            <a:r>
              <a:rPr lang="en-US" sz="2800" dirty="0"/>
              <a:t>Free, open-source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A04A21-8F73-2A4E-BA5A-A8C63CF2893A}"/>
              </a:ext>
            </a:extLst>
          </p:cNvPr>
          <p:cNvSpPr txBox="1"/>
          <p:nvPr/>
        </p:nvSpPr>
        <p:spPr>
          <a:xfrm>
            <a:off x="1257300" y="-1143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867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40F747C-D02E-254A-B772-38F77C864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>
                <a:latin typeface="Helvetica"/>
                <a:cs typeface="Helvetica"/>
              </a:rPr>
              <a:t>Data Types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FEC274C-35C3-0742-9AE8-A5BBC2542683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1295400"/>
          <a:ext cx="8001000" cy="4684573"/>
        </p:xfrm>
        <a:graphic>
          <a:graphicData uri="http://schemas.openxmlformats.org/drawingml/2006/table">
            <a:tbl>
              <a:tblPr/>
              <a:tblGrid>
                <a:gridCol w="400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2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baseline="0" dirty="0">
                          <a:latin typeface="Calibri"/>
                          <a:ea typeface="Calibri"/>
                          <a:cs typeface="Times New Roman"/>
                        </a:rPr>
                        <a:t>Data Type</a:t>
                      </a:r>
                      <a:endParaRPr lang="en-US" sz="20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36" marR="64736" marT="32368" marB="3236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baseline="0">
                          <a:latin typeface="Calibri"/>
                          <a:ea typeface="Calibri"/>
                          <a:cs typeface="Times New Roman"/>
                        </a:rPr>
                        <a:t>Definition</a:t>
                      </a:r>
                      <a:endParaRPr lang="en-US" sz="20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36" marR="64736" marT="32368" marB="323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2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aseline="0">
                          <a:latin typeface="Calibri"/>
                          <a:ea typeface="Calibri"/>
                          <a:cs typeface="Times New Roman"/>
                        </a:rPr>
                        <a:t>Text</a:t>
                      </a:r>
                    </a:p>
                  </a:txBody>
                  <a:tcPr marL="64736" marR="64736" marT="32368" marB="3236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aseline="0">
                          <a:latin typeface="Calibri"/>
                          <a:ea typeface="Calibri"/>
                          <a:cs typeface="Times New Roman"/>
                        </a:rPr>
                        <a:t>0-255 characters</a:t>
                      </a:r>
                    </a:p>
                  </a:txBody>
                  <a:tcPr marL="64736" marR="64736" marT="32368" marB="323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2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aseline="0">
                          <a:latin typeface="Calibri"/>
                          <a:ea typeface="Calibri"/>
                          <a:cs typeface="Times New Roman"/>
                        </a:rPr>
                        <a:t>Memo</a:t>
                      </a:r>
                    </a:p>
                  </a:txBody>
                  <a:tcPr marL="64736" marR="64736" marT="32368" marB="3236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aseline="0">
                          <a:latin typeface="Calibri"/>
                          <a:ea typeface="Calibri"/>
                          <a:cs typeface="Times New Roman"/>
                        </a:rPr>
                        <a:t>0-64000 characters</a:t>
                      </a:r>
                    </a:p>
                  </a:txBody>
                  <a:tcPr marL="64736" marR="64736" marT="32368" marB="323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11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aseline="0">
                          <a:latin typeface="Calibri"/>
                          <a:ea typeface="Calibri"/>
                          <a:cs typeface="Times New Roman"/>
                        </a:rPr>
                        <a:t>Number</a:t>
                      </a:r>
                    </a:p>
                  </a:txBody>
                  <a:tcPr marL="64736" marR="64736" marT="32368" marB="3236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aseline="0">
                          <a:latin typeface="Calibri"/>
                          <a:ea typeface="Calibri"/>
                          <a:cs typeface="Times New Roman"/>
                        </a:rPr>
                        <a:t>Integer, long integer, single, double</a:t>
                      </a:r>
                    </a:p>
                  </a:txBody>
                  <a:tcPr marL="64736" marR="64736" marT="32368" marB="323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11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aseline="0">
                          <a:latin typeface="Calibri"/>
                          <a:ea typeface="Calibri"/>
                          <a:cs typeface="Times New Roman"/>
                        </a:rPr>
                        <a:t>Date/Time</a:t>
                      </a:r>
                    </a:p>
                  </a:txBody>
                  <a:tcPr marL="64736" marR="64736" marT="32368" marB="3236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aseline="0">
                          <a:latin typeface="Calibri"/>
                          <a:ea typeface="Calibri"/>
                          <a:cs typeface="Times New Roman"/>
                        </a:rPr>
                        <a:t>Dates, times, or both at once</a:t>
                      </a:r>
                    </a:p>
                  </a:txBody>
                  <a:tcPr marL="64736" marR="64736" marT="32368" marB="323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11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aseline="0">
                          <a:latin typeface="Calibri"/>
                          <a:ea typeface="Calibri"/>
                          <a:cs typeface="Times New Roman"/>
                        </a:rPr>
                        <a:t>AutoNumber</a:t>
                      </a:r>
                    </a:p>
                  </a:txBody>
                  <a:tcPr marL="64736" marR="64736" marT="32368" marB="3236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aseline="0">
                          <a:latin typeface="Calibri"/>
                          <a:ea typeface="Calibri"/>
                          <a:cs typeface="Times New Roman"/>
                        </a:rPr>
                        <a:t>Automatically incremented as records are added</a:t>
                      </a:r>
                    </a:p>
                  </a:txBody>
                  <a:tcPr marL="64736" marR="64736" marT="32368" marB="323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2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aseline="0">
                          <a:latin typeface="Calibri"/>
                          <a:ea typeface="Calibri"/>
                          <a:cs typeface="Times New Roman"/>
                        </a:rPr>
                        <a:t>OLE object</a:t>
                      </a:r>
                    </a:p>
                  </a:txBody>
                  <a:tcPr marL="64736" marR="64736" marT="32368" marB="3236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aseline="0">
                          <a:latin typeface="Calibri"/>
                          <a:ea typeface="Calibri"/>
                          <a:cs typeface="Times New Roman"/>
                        </a:rPr>
                        <a:t>Image, sound files</a:t>
                      </a:r>
                    </a:p>
                  </a:txBody>
                  <a:tcPr marL="64736" marR="64736" marT="32368" marB="323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2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aseline="0">
                          <a:latin typeface="Calibri"/>
                          <a:ea typeface="Calibri"/>
                          <a:cs typeface="Times New Roman"/>
                        </a:rPr>
                        <a:t>Hyperlink</a:t>
                      </a:r>
                    </a:p>
                  </a:txBody>
                  <a:tcPr marL="64736" marR="64736" marT="32368" marB="3236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aseline="0" dirty="0">
                          <a:latin typeface="Calibri"/>
                          <a:ea typeface="Calibri"/>
                          <a:cs typeface="Times New Roman"/>
                        </a:rPr>
                        <a:t>Link to an internet resource</a:t>
                      </a:r>
                    </a:p>
                  </a:txBody>
                  <a:tcPr marL="64736" marR="64736" marT="32368" marB="323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41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FFCB5-A1C0-CB4E-A435-D72A34AAAC87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Helvetica"/>
                <a:cs typeface="Helvetica"/>
              </a:rPr>
              <a:t>Practice 1: Determine Data Types</a:t>
            </a:r>
          </a:p>
        </p:txBody>
      </p:sp>
      <p:graphicFrame>
        <p:nvGraphicFramePr>
          <p:cNvPr id="3" name="Group 107">
            <a:extLst>
              <a:ext uri="{FF2B5EF4-FFF2-40B4-BE49-F238E27FC236}">
                <a16:creationId xmlns:a16="http://schemas.microsoft.com/office/drawing/2014/main" id="{F1E8F379-AE8A-D141-BF05-B4D72F51B2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602757"/>
              </p:ext>
            </p:extLst>
          </p:nvPr>
        </p:nvGraphicFramePr>
        <p:xfrm>
          <a:off x="5181600" y="1788304"/>
          <a:ext cx="2973388" cy="1089025"/>
        </p:xfrm>
        <a:graphic>
          <a:graphicData uri="http://schemas.openxmlformats.org/drawingml/2006/table">
            <a:tbl>
              <a:tblPr/>
              <a:tblGrid>
                <a:gridCol w="1176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7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</a:rPr>
                        <a:t>Id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ISBN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Author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 Box 18">
            <a:extLst>
              <a:ext uri="{FF2B5EF4-FFF2-40B4-BE49-F238E27FC236}">
                <a16:creationId xmlns:a16="http://schemas.microsoft.com/office/drawing/2014/main" id="{28F028E5-49D8-BF41-AF17-F50C2753B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366923"/>
            <a:ext cx="971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Authors</a:t>
            </a:r>
          </a:p>
        </p:txBody>
      </p:sp>
      <p:graphicFrame>
        <p:nvGraphicFramePr>
          <p:cNvPr id="5" name="Group 109">
            <a:extLst>
              <a:ext uri="{FF2B5EF4-FFF2-40B4-BE49-F238E27FC236}">
                <a16:creationId xmlns:a16="http://schemas.microsoft.com/office/drawing/2014/main" id="{57F82794-54E5-3943-A73E-767A4A87CC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37286"/>
              </p:ext>
            </p:extLst>
          </p:nvPr>
        </p:nvGraphicFramePr>
        <p:xfrm>
          <a:off x="425450" y="1707356"/>
          <a:ext cx="3460750" cy="1219200"/>
        </p:xfrm>
        <a:graphic>
          <a:graphicData uri="http://schemas.openxmlformats.org/drawingml/2006/table">
            <a:tbl>
              <a:tblPr/>
              <a:tblGrid>
                <a:gridCol w="1939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TITLE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PUBLISHER_id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ISBN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</a:rPr>
                        <a:t>QTY.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Group 108">
            <a:extLst>
              <a:ext uri="{FF2B5EF4-FFF2-40B4-BE49-F238E27FC236}">
                <a16:creationId xmlns:a16="http://schemas.microsoft.com/office/drawing/2014/main" id="{AE0CCBA6-1062-984C-9C25-1E866AD9AF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530436"/>
              </p:ext>
            </p:extLst>
          </p:nvPr>
        </p:nvGraphicFramePr>
        <p:xfrm>
          <a:off x="2895600" y="4191000"/>
          <a:ext cx="2984500" cy="609600"/>
        </p:xfrm>
        <a:graphic>
          <a:graphicData uri="http://schemas.openxmlformats.org/drawingml/2006/table">
            <a:tbl>
              <a:tblPr/>
              <a:tblGrid>
                <a:gridCol w="1468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PUBLISHER_id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PUBLISHER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 Box 47">
            <a:extLst>
              <a:ext uri="{FF2B5EF4-FFF2-40B4-BE49-F238E27FC236}">
                <a16:creationId xmlns:a16="http://schemas.microsoft.com/office/drawing/2014/main" id="{C142B4A3-47B2-B149-A9BE-D0B6AA3E5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752" y="3824288"/>
            <a:ext cx="1250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Publishers</a:t>
            </a:r>
          </a:p>
        </p:txBody>
      </p:sp>
      <p:sp>
        <p:nvSpPr>
          <p:cNvPr id="8" name="Text Box 68">
            <a:extLst>
              <a:ext uri="{FF2B5EF4-FFF2-40B4-BE49-F238E27FC236}">
                <a16:creationId xmlns:a16="http://schemas.microsoft.com/office/drawing/2014/main" id="{D88C3787-B99A-6F4A-9883-825DE9403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340643"/>
            <a:ext cx="819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Books</a:t>
            </a:r>
          </a:p>
        </p:txBody>
      </p:sp>
    </p:spTree>
    <p:extLst>
      <p:ext uri="{BB962C8B-B14F-4D97-AF65-F5344CB8AC3E}">
        <p14:creationId xmlns:p14="http://schemas.microsoft.com/office/powerpoint/2010/main" val="3093101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5C9E8AB6-F1B3-5944-A2BC-80EFD75D9B7E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Helvetica"/>
                <a:cs typeface="Helvetica"/>
              </a:rPr>
              <a:t>Practice 1: Data Types - Solution</a:t>
            </a:r>
          </a:p>
        </p:txBody>
      </p:sp>
      <p:graphicFrame>
        <p:nvGraphicFramePr>
          <p:cNvPr id="17" name="Group 107">
            <a:extLst>
              <a:ext uri="{FF2B5EF4-FFF2-40B4-BE49-F238E27FC236}">
                <a16:creationId xmlns:a16="http://schemas.microsoft.com/office/drawing/2014/main" id="{D2EFB70D-AEF9-7A48-8435-54157ACC4B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791544"/>
              </p:ext>
            </p:extLst>
          </p:nvPr>
        </p:nvGraphicFramePr>
        <p:xfrm>
          <a:off x="5181600" y="2855104"/>
          <a:ext cx="2973388" cy="1089025"/>
        </p:xfrm>
        <a:graphic>
          <a:graphicData uri="http://schemas.openxmlformats.org/drawingml/2006/table">
            <a:tbl>
              <a:tblPr/>
              <a:tblGrid>
                <a:gridCol w="1176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7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</a:rPr>
                        <a:t>Id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</a:rPr>
                        <a:t>Number(integer)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ISBN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Text(10)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Author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text(255)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Text Box 18">
            <a:extLst>
              <a:ext uri="{FF2B5EF4-FFF2-40B4-BE49-F238E27FC236}">
                <a16:creationId xmlns:a16="http://schemas.microsoft.com/office/drawing/2014/main" id="{A036F49E-4CE0-AC4E-82DF-565D44EDE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433723"/>
            <a:ext cx="971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Authors</a:t>
            </a:r>
          </a:p>
        </p:txBody>
      </p:sp>
      <p:graphicFrame>
        <p:nvGraphicFramePr>
          <p:cNvPr id="19" name="Group 109">
            <a:extLst>
              <a:ext uri="{FF2B5EF4-FFF2-40B4-BE49-F238E27FC236}">
                <a16:creationId xmlns:a16="http://schemas.microsoft.com/office/drawing/2014/main" id="{B2164265-86C1-7E47-9660-9D6BFC78D0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863699"/>
              </p:ext>
            </p:extLst>
          </p:nvPr>
        </p:nvGraphicFramePr>
        <p:xfrm>
          <a:off x="425450" y="2774156"/>
          <a:ext cx="3460750" cy="1432560"/>
        </p:xfrm>
        <a:graphic>
          <a:graphicData uri="http://schemas.openxmlformats.org/drawingml/2006/table">
            <a:tbl>
              <a:tblPr/>
              <a:tblGrid>
                <a:gridCol w="1939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TITLE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</a:rPr>
                        <a:t>Text (255)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PUBLISHER_id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(integer)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ISBN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Text(10)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</a:rPr>
                        <a:t>QTY.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Number(integer)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0" name="Group 108">
            <a:extLst>
              <a:ext uri="{FF2B5EF4-FFF2-40B4-BE49-F238E27FC236}">
                <a16:creationId xmlns:a16="http://schemas.microsoft.com/office/drawing/2014/main" id="{C6580152-B05B-7944-AC74-32F010EDD7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805335"/>
              </p:ext>
            </p:extLst>
          </p:nvPr>
        </p:nvGraphicFramePr>
        <p:xfrm>
          <a:off x="2895600" y="5257800"/>
          <a:ext cx="2984500" cy="609600"/>
        </p:xfrm>
        <a:graphic>
          <a:graphicData uri="http://schemas.openxmlformats.org/drawingml/2006/table">
            <a:tbl>
              <a:tblPr/>
              <a:tblGrid>
                <a:gridCol w="1468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PUBLISHER_id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</a:rPr>
                        <a:t>integer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PUBLISHER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text(255)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" name="Text Box 47">
            <a:extLst>
              <a:ext uri="{FF2B5EF4-FFF2-40B4-BE49-F238E27FC236}">
                <a16:creationId xmlns:a16="http://schemas.microsoft.com/office/drawing/2014/main" id="{C384DB6F-5D08-B14D-8CCA-AFD652ACE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752" y="4891088"/>
            <a:ext cx="1250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Publishers</a:t>
            </a:r>
          </a:p>
        </p:txBody>
      </p:sp>
      <p:sp>
        <p:nvSpPr>
          <p:cNvPr id="22" name="Text Box 68">
            <a:extLst>
              <a:ext uri="{FF2B5EF4-FFF2-40B4-BE49-F238E27FC236}">
                <a16:creationId xmlns:a16="http://schemas.microsoft.com/office/drawing/2014/main" id="{491366B8-84AC-6D42-8A7E-06211BB94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07443"/>
            <a:ext cx="819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Books</a:t>
            </a:r>
          </a:p>
        </p:txBody>
      </p:sp>
    </p:spTree>
    <p:extLst>
      <p:ext uri="{BB962C8B-B14F-4D97-AF65-F5344CB8AC3E}">
        <p14:creationId xmlns:p14="http://schemas.microsoft.com/office/powerpoint/2010/main" val="960309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BACE3-059D-2F42-87FD-A724F0342A3E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Helvetica"/>
                <a:cs typeface="Helvetica"/>
              </a:rPr>
              <a:t>Practice 2: </a:t>
            </a:r>
          </a:p>
          <a:p>
            <a:r>
              <a:rPr lang="en-US" dirty="0">
                <a:latin typeface="Helvetica"/>
                <a:cs typeface="Helvetica"/>
              </a:rPr>
              <a:t>Determine Data Types</a:t>
            </a:r>
          </a:p>
        </p:txBody>
      </p:sp>
      <p:sp>
        <p:nvSpPr>
          <p:cNvPr id="3" name="Text Box 17">
            <a:extLst>
              <a:ext uri="{FF2B5EF4-FFF2-40B4-BE49-F238E27FC236}">
                <a16:creationId xmlns:a16="http://schemas.microsoft.com/office/drawing/2014/main" id="{F6F599FB-24A4-9143-A617-E46D12DBE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143930"/>
            <a:ext cx="1212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Personnel</a:t>
            </a:r>
          </a:p>
        </p:txBody>
      </p:sp>
      <p:graphicFrame>
        <p:nvGraphicFramePr>
          <p:cNvPr id="4" name="Group 105">
            <a:extLst>
              <a:ext uri="{FF2B5EF4-FFF2-40B4-BE49-F238E27FC236}">
                <a16:creationId xmlns:a16="http://schemas.microsoft.com/office/drawing/2014/main" id="{2AFC92AD-05F1-654A-8823-3D6590F127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348411"/>
              </p:ext>
            </p:extLst>
          </p:nvPr>
        </p:nvGraphicFramePr>
        <p:xfrm>
          <a:off x="609600" y="2510643"/>
          <a:ext cx="2832100" cy="1524000"/>
        </p:xfrm>
        <a:graphic>
          <a:graphicData uri="http://schemas.openxmlformats.org/drawingml/2006/table">
            <a:tbl>
              <a:tblPr/>
              <a:tblGrid>
                <a:gridCol w="130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Pers_id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Last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First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M.I.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Institution_id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Group 101">
            <a:extLst>
              <a:ext uri="{FF2B5EF4-FFF2-40B4-BE49-F238E27FC236}">
                <a16:creationId xmlns:a16="http://schemas.microsoft.com/office/drawing/2014/main" id="{4347603A-D14B-7246-B9E6-7F845F0160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420089"/>
              </p:ext>
            </p:extLst>
          </p:nvPr>
        </p:nvGraphicFramePr>
        <p:xfrm>
          <a:off x="2970784" y="5181600"/>
          <a:ext cx="2971800" cy="914400"/>
        </p:xfrm>
        <a:graphic>
          <a:graphicData uri="http://schemas.openxmlformats.org/drawingml/2006/table">
            <a:tbl>
              <a:tblPr/>
              <a:tblGrid>
                <a:gridCol w="1311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0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pers_id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position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 Box 83">
            <a:extLst>
              <a:ext uri="{FF2B5EF4-FFF2-40B4-BE49-F238E27FC236}">
                <a16:creationId xmlns:a16="http://schemas.microsoft.com/office/drawing/2014/main" id="{BD30B60C-1FC4-EA45-8712-9E1350BFE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0784" y="4845050"/>
            <a:ext cx="1120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Positions</a:t>
            </a:r>
          </a:p>
        </p:txBody>
      </p:sp>
      <p:graphicFrame>
        <p:nvGraphicFramePr>
          <p:cNvPr id="7" name="Group 84">
            <a:extLst>
              <a:ext uri="{FF2B5EF4-FFF2-40B4-BE49-F238E27FC236}">
                <a16:creationId xmlns:a16="http://schemas.microsoft.com/office/drawing/2014/main" id="{4E82D5C1-1679-7646-BF56-9E8B761FDE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079221"/>
              </p:ext>
            </p:extLst>
          </p:nvPr>
        </p:nvGraphicFramePr>
        <p:xfrm>
          <a:off x="4164074" y="2849900"/>
          <a:ext cx="4217926" cy="914400"/>
        </p:xfrm>
        <a:graphic>
          <a:graphicData uri="http://schemas.openxmlformats.org/drawingml/2006/table">
            <a:tbl>
              <a:tblPr/>
              <a:tblGrid>
                <a:gridCol w="15509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Institution_id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Institution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Sector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4473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ext Box 98">
            <a:extLst>
              <a:ext uri="{FF2B5EF4-FFF2-40B4-BE49-F238E27FC236}">
                <a16:creationId xmlns:a16="http://schemas.microsoft.com/office/drawing/2014/main" id="{536AC06F-965B-F44A-BB40-F77D6F3C4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524" y="2480568"/>
            <a:ext cx="12875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Institutions</a:t>
            </a:r>
          </a:p>
        </p:txBody>
      </p:sp>
    </p:spTree>
    <p:extLst>
      <p:ext uri="{BB962C8B-B14F-4D97-AF65-F5344CB8AC3E}">
        <p14:creationId xmlns:p14="http://schemas.microsoft.com/office/powerpoint/2010/main" val="2834866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4A31D-C5FF-4945-87C8-5C56B3EDD20B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Helvetica"/>
                <a:cs typeface="Helvetica"/>
              </a:rPr>
              <a:t>Practice 2: </a:t>
            </a:r>
          </a:p>
          <a:p>
            <a:r>
              <a:rPr lang="en-US" dirty="0">
                <a:latin typeface="Helvetica"/>
                <a:cs typeface="Helvetica"/>
              </a:rPr>
              <a:t>Solution Data Types</a:t>
            </a:r>
          </a:p>
        </p:txBody>
      </p:sp>
      <p:sp>
        <p:nvSpPr>
          <p:cNvPr id="3" name="Text Box 17">
            <a:extLst>
              <a:ext uri="{FF2B5EF4-FFF2-40B4-BE49-F238E27FC236}">
                <a16:creationId xmlns:a16="http://schemas.microsoft.com/office/drawing/2014/main" id="{51AEE4AA-063A-DF46-9D8B-F45B6AB09F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220130"/>
            <a:ext cx="1212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Personnel</a:t>
            </a:r>
          </a:p>
        </p:txBody>
      </p:sp>
      <p:graphicFrame>
        <p:nvGraphicFramePr>
          <p:cNvPr id="4" name="Group 105">
            <a:extLst>
              <a:ext uri="{FF2B5EF4-FFF2-40B4-BE49-F238E27FC236}">
                <a16:creationId xmlns:a16="http://schemas.microsoft.com/office/drawing/2014/main" id="{DA08EA56-4BFA-2946-A364-28D3F68A8A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918573"/>
              </p:ext>
            </p:extLst>
          </p:nvPr>
        </p:nvGraphicFramePr>
        <p:xfrm>
          <a:off x="609600" y="2586843"/>
          <a:ext cx="2832100" cy="1524000"/>
        </p:xfrm>
        <a:graphic>
          <a:graphicData uri="http://schemas.openxmlformats.org/drawingml/2006/table">
            <a:tbl>
              <a:tblPr/>
              <a:tblGrid>
                <a:gridCol w="130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Pers_id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(integer)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Last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Text(255)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First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Text(255)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M.I.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Text(1)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Institution_id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(integer)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Group 101">
            <a:extLst>
              <a:ext uri="{FF2B5EF4-FFF2-40B4-BE49-F238E27FC236}">
                <a16:creationId xmlns:a16="http://schemas.microsoft.com/office/drawing/2014/main" id="{459C120C-DFE2-8D41-B235-D58EDD833C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428052"/>
              </p:ext>
            </p:extLst>
          </p:nvPr>
        </p:nvGraphicFramePr>
        <p:xfrm>
          <a:off x="2970784" y="5257800"/>
          <a:ext cx="2971800" cy="914400"/>
        </p:xfrm>
        <a:graphic>
          <a:graphicData uri="http://schemas.openxmlformats.org/drawingml/2006/table">
            <a:tbl>
              <a:tblPr/>
              <a:tblGrid>
                <a:gridCol w="1311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0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Number(integer)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pers_id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Number(integer)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position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Text(200)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 Box 83">
            <a:extLst>
              <a:ext uri="{FF2B5EF4-FFF2-40B4-BE49-F238E27FC236}">
                <a16:creationId xmlns:a16="http://schemas.microsoft.com/office/drawing/2014/main" id="{5012CB85-07A3-9246-A6D3-6A4DCCE75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0784" y="4921250"/>
            <a:ext cx="1120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Positions</a:t>
            </a:r>
          </a:p>
        </p:txBody>
      </p:sp>
      <p:graphicFrame>
        <p:nvGraphicFramePr>
          <p:cNvPr id="7" name="Group 84">
            <a:extLst>
              <a:ext uri="{FF2B5EF4-FFF2-40B4-BE49-F238E27FC236}">
                <a16:creationId xmlns:a16="http://schemas.microsoft.com/office/drawing/2014/main" id="{A644E8C9-FCEF-D84C-B8A7-CC8FF8B93E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179267"/>
              </p:ext>
            </p:extLst>
          </p:nvPr>
        </p:nvGraphicFramePr>
        <p:xfrm>
          <a:off x="4164074" y="2926100"/>
          <a:ext cx="4217926" cy="914400"/>
        </p:xfrm>
        <a:graphic>
          <a:graphicData uri="http://schemas.openxmlformats.org/drawingml/2006/table">
            <a:tbl>
              <a:tblPr/>
              <a:tblGrid>
                <a:gridCol w="15509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Institution_id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Number(integer)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Institution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text(255)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Sector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4473D"/>
                          </a:solidFill>
                          <a:effectLst/>
                          <a:latin typeface="Arial" charset="0"/>
                          <a:cs typeface="Arial" charset="0"/>
                        </a:rPr>
                        <a:t>Text(25)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ext Box 98">
            <a:extLst>
              <a:ext uri="{FF2B5EF4-FFF2-40B4-BE49-F238E27FC236}">
                <a16:creationId xmlns:a16="http://schemas.microsoft.com/office/drawing/2014/main" id="{9F62B2CF-9798-5F4D-B850-CAB3D9293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524" y="2556768"/>
            <a:ext cx="12875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Institutions</a:t>
            </a:r>
          </a:p>
        </p:txBody>
      </p:sp>
    </p:spTree>
    <p:extLst>
      <p:ext uri="{BB962C8B-B14F-4D97-AF65-F5344CB8AC3E}">
        <p14:creationId xmlns:p14="http://schemas.microsoft.com/office/powerpoint/2010/main" val="642297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914</Words>
  <Application>Microsoft Macintosh PowerPoint</Application>
  <PresentationFormat>On-screen Show (4:3)</PresentationFormat>
  <Paragraphs>238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新細明體</vt:lpstr>
      <vt:lpstr>Arial</vt:lpstr>
      <vt:lpstr>Calibri</vt:lpstr>
      <vt:lpstr>Helvetica</vt:lpstr>
      <vt:lpstr>Times New Roman</vt:lpstr>
      <vt:lpstr>Office Theme</vt:lpstr>
      <vt:lpstr>PHP and MySQL</vt:lpstr>
      <vt:lpstr>What is the Relationship between  PHP and MySQL?</vt:lpstr>
      <vt:lpstr>PowerPoint Presentation</vt:lpstr>
      <vt:lpstr>PowerPoint Presentation</vt:lpstr>
      <vt:lpstr>Data Types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Creating a MySQL Database</vt:lpstr>
    </vt:vector>
  </TitlesOfParts>
  <Company>University of Redlands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PHP and MySQL</dc:title>
  <dc:creator>UOR User</dc:creator>
  <cp:lastModifiedBy>Microsoft Office User</cp:lastModifiedBy>
  <cp:revision>21</cp:revision>
  <dcterms:created xsi:type="dcterms:W3CDTF">2017-03-28T17:22:07Z</dcterms:created>
  <dcterms:modified xsi:type="dcterms:W3CDTF">2019-03-31T22:57:30Z</dcterms:modified>
</cp:coreProperties>
</file>