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83" r:id="rId4"/>
    <p:sldId id="266" r:id="rId5"/>
    <p:sldId id="284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85" r:id="rId17"/>
    <p:sldId id="278" r:id="rId18"/>
    <p:sldId id="279" r:id="rId19"/>
    <p:sldId id="280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71" autoAdjust="0"/>
  </p:normalViewPr>
  <p:slideViewPr>
    <p:cSldViewPr snapToGrid="0" snapToObjects="1">
      <p:cViewPr varScale="1">
        <p:scale>
          <a:sx n="64" d="100"/>
          <a:sy n="64" d="100"/>
        </p:scale>
        <p:origin x="6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5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6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3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04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95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3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2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79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6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98C28-113D-3141-AD88-2EDF1B8B7B4A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62E9B-3409-734C-B6F0-FF7643975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33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185" y="422312"/>
            <a:ext cx="7772400" cy="1470025"/>
          </a:xfrm>
        </p:spPr>
        <p:txBody>
          <a:bodyPr/>
          <a:lstStyle/>
          <a:p>
            <a:r>
              <a:rPr lang="en-US" dirty="0" smtClean="0"/>
              <a:t>JavaScript Basics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02293"/>
            <a:ext cx="6400800" cy="3536507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 smtClean="0"/>
              <a:t>Topics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 smtClean="0"/>
              <a:t>Review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 smtClean="0"/>
              <a:t>Important Methods</a:t>
            </a:r>
            <a:endParaRPr lang="en-US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dirty="0" smtClean="0"/>
              <a:t>Writing Functions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 smtClean="0"/>
              <a:t>JavaScript Event Handlers</a:t>
            </a:r>
            <a:endParaRPr lang="en-US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dirty="0" smtClean="0"/>
              <a:t>Practice: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Carving out divisions for JavaScript Object Models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Creating an App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882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 Function Expression Example 2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29" y="1600200"/>
            <a:ext cx="8798195" cy="44101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The following </a:t>
            </a:r>
            <a:r>
              <a:rPr lang="en-US" sz="2400" b="1" dirty="0" smtClean="0"/>
              <a:t>function </a:t>
            </a:r>
            <a:r>
              <a:rPr lang="en-US" sz="2400" b="1" dirty="0"/>
              <a:t>expression</a:t>
            </a:r>
            <a:r>
              <a:rPr lang="en-US" sz="2400" dirty="0"/>
              <a:t> returns a DOM element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</a:t>
            </a:r>
            <a:r>
              <a:rPr lang="en-US" sz="2000" dirty="0" smtClean="0"/>
              <a:t>    </a:t>
            </a:r>
            <a:r>
              <a:rPr lang="en-US" sz="2000" dirty="0" err="1" smtClean="0">
                <a:latin typeface="Courier"/>
                <a:cs typeface="Courier"/>
              </a:rPr>
              <a:t>var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displayYear</a:t>
            </a:r>
            <a:r>
              <a:rPr lang="en-US" sz="2000" dirty="0">
                <a:latin typeface="Courier"/>
                <a:cs typeface="Courier"/>
              </a:rPr>
              <a:t> = function () {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var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today = new Date();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</a:t>
            </a:r>
            <a:r>
              <a:rPr lang="en-US" sz="2000" dirty="0" smtClean="0">
                <a:latin typeface="Courier"/>
                <a:cs typeface="Courier"/>
              </a:rPr>
              <a:t>  alert </a:t>
            </a:r>
            <a:r>
              <a:rPr lang="en-US" sz="2000" dirty="0">
                <a:latin typeface="Courier"/>
                <a:cs typeface="Courier"/>
              </a:rPr>
              <a:t>(“The y</a:t>
            </a:r>
            <a:r>
              <a:rPr lang="en-US" sz="2000" dirty="0" smtClean="0">
                <a:latin typeface="Courier"/>
                <a:cs typeface="Courier"/>
              </a:rPr>
              <a:t>ear </a:t>
            </a:r>
            <a:r>
              <a:rPr lang="en-US" sz="2000" dirty="0">
                <a:latin typeface="Courier"/>
                <a:cs typeface="Courier"/>
              </a:rPr>
              <a:t>is </a:t>
            </a:r>
            <a:r>
              <a:rPr lang="en-US" sz="2000" dirty="0" smtClean="0">
                <a:latin typeface="Courier"/>
                <a:cs typeface="Courier"/>
              </a:rPr>
              <a:t>“+</a:t>
            </a:r>
            <a:r>
              <a:rPr lang="en-US" sz="2000" dirty="0" err="1" smtClean="0">
                <a:latin typeface="Courier"/>
                <a:cs typeface="Courier"/>
              </a:rPr>
              <a:t>today.getFullYear</a:t>
            </a:r>
            <a:r>
              <a:rPr lang="en-US" sz="2000" dirty="0">
                <a:latin typeface="Courier"/>
                <a:cs typeface="Courier"/>
              </a:rPr>
              <a:t>());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   }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400" dirty="0"/>
              <a:t>A statement that calls the $ function might be: 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</a:t>
            </a:r>
            <a:r>
              <a:rPr lang="en-US" sz="2400" dirty="0" err="1" smtClean="0">
                <a:latin typeface="Courier"/>
                <a:cs typeface="Courier"/>
              </a:rPr>
              <a:t>displayYear</a:t>
            </a:r>
            <a:r>
              <a:rPr lang="en-US" sz="2400" dirty="0" smtClean="0">
                <a:latin typeface="Courier"/>
                <a:cs typeface="Courier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077510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 Function Definition Example 1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29" y="1600200"/>
            <a:ext cx="8798195" cy="44101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The following </a:t>
            </a:r>
            <a:r>
              <a:rPr lang="en-US" sz="2400" b="1" dirty="0" smtClean="0"/>
              <a:t>function </a:t>
            </a:r>
            <a:r>
              <a:rPr lang="en-US" sz="2400" dirty="0" smtClean="0"/>
              <a:t>returns the smallest integer value 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      </a:t>
            </a:r>
            <a:r>
              <a:rPr lang="en-US" sz="2800" dirty="0" smtClean="0">
                <a:latin typeface="Courier"/>
                <a:cs typeface="Courier"/>
              </a:rPr>
              <a:t>  </a:t>
            </a:r>
            <a:r>
              <a:rPr lang="en-US" sz="2400" dirty="0">
                <a:latin typeface="Courier"/>
                <a:cs typeface="Courier"/>
              </a:rPr>
              <a:t>f</a:t>
            </a:r>
            <a:r>
              <a:rPr lang="en-US" sz="2400" dirty="0" smtClean="0">
                <a:latin typeface="Courier"/>
                <a:cs typeface="Courier"/>
              </a:rPr>
              <a:t>unction </a:t>
            </a:r>
            <a:r>
              <a:rPr lang="en-US" sz="2400" dirty="0">
                <a:latin typeface="Courier"/>
                <a:cs typeface="Courier"/>
              </a:rPr>
              <a:t>smallest (x, y) {</a:t>
            </a:r>
          </a:p>
          <a:p>
            <a:pPr marL="0" indent="0">
              <a:buNone/>
            </a:pPr>
            <a:r>
              <a:rPr lang="en-US" sz="2400" dirty="0">
                <a:latin typeface="Courier"/>
                <a:cs typeface="Courier"/>
              </a:rPr>
              <a:t>     </a:t>
            </a:r>
            <a:r>
              <a:rPr lang="en-US" sz="2400" dirty="0" smtClean="0">
                <a:latin typeface="Courier"/>
                <a:cs typeface="Courier"/>
              </a:rPr>
              <a:t>         return </a:t>
            </a:r>
            <a:r>
              <a:rPr lang="en-US" sz="2400" dirty="0">
                <a:latin typeface="Courier"/>
                <a:cs typeface="Courier"/>
              </a:rPr>
              <a:t>(x &lt; y) ? x: y;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        }</a:t>
            </a:r>
            <a:endParaRPr lang="en-US" sz="24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400" dirty="0"/>
              <a:t>A statement that calls </a:t>
            </a:r>
            <a:r>
              <a:rPr lang="en-US" sz="2400" dirty="0" smtClean="0"/>
              <a:t>the </a:t>
            </a:r>
            <a:r>
              <a:rPr lang="en-US" sz="2400" dirty="0"/>
              <a:t>function might be: 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        </a:t>
            </a:r>
            <a:r>
              <a:rPr lang="en-US" sz="2400" dirty="0" err="1" smtClean="0">
                <a:latin typeface="Courier"/>
                <a:cs typeface="Courier"/>
              </a:rPr>
              <a:t>var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>
                <a:latin typeface="Courier"/>
                <a:cs typeface="Courier"/>
              </a:rPr>
              <a:t>min = smallest(x, y);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3234155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</a:t>
            </a:r>
            <a:r>
              <a:rPr lang="en-US" dirty="0" err="1" smtClean="0"/>
              <a:t>EventHandlers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An event handler is a </a:t>
            </a:r>
            <a:r>
              <a:rPr lang="en-US" dirty="0" smtClean="0"/>
              <a:t>function that</a:t>
            </a:r>
            <a:r>
              <a:rPr lang="en-US" dirty="0"/>
              <a:t> </a:t>
            </a:r>
            <a:r>
              <a:rPr lang="en-US" dirty="0" smtClean="0"/>
              <a:t>will execute </a:t>
            </a:r>
            <a:r>
              <a:rPr lang="en-US" dirty="0"/>
              <a:t>when an event  is </a:t>
            </a:r>
            <a:r>
              <a:rPr lang="en-US" dirty="0" smtClean="0"/>
              <a:t>triggered.</a:t>
            </a:r>
          </a:p>
          <a:p>
            <a:endParaRPr lang="en-US" dirty="0" smtClean="0"/>
          </a:p>
          <a:p>
            <a:r>
              <a:rPr lang="en-US" dirty="0" smtClean="0"/>
              <a:t>Technically, an event handler </a:t>
            </a:r>
            <a:r>
              <a:rPr lang="en-US" dirty="0"/>
              <a:t>“handles” an event.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attach an event handler to an event, </a:t>
            </a:r>
            <a:r>
              <a:rPr lang="en-US" dirty="0" smtClean="0"/>
              <a:t>specify </a:t>
            </a:r>
            <a:r>
              <a:rPr lang="en-US" dirty="0"/>
              <a:t>the object and the event that triggers the event handler.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Finally</a:t>
            </a:r>
            <a:r>
              <a:rPr lang="en-US" dirty="0"/>
              <a:t>, </a:t>
            </a:r>
            <a:r>
              <a:rPr lang="en-US" dirty="0" smtClean="0"/>
              <a:t>assign </a:t>
            </a:r>
            <a:r>
              <a:rPr lang="en-US" dirty="0"/>
              <a:t>the event handler function to </a:t>
            </a:r>
            <a:r>
              <a:rPr lang="en-US" dirty="0" smtClean="0"/>
              <a:t>the specific event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683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 Event Handler Example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29" y="1020620"/>
            <a:ext cx="8798195" cy="49896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Consider the following HTML button: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</a:t>
            </a:r>
            <a:r>
              <a:rPr lang="en-US" sz="2000" dirty="0">
                <a:latin typeface="Courier"/>
                <a:cs typeface="Courier"/>
              </a:rPr>
              <a:t>input type="button" 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     class</a:t>
            </a:r>
            <a:r>
              <a:rPr lang="en-US" sz="2000" dirty="0">
                <a:latin typeface="Courier"/>
                <a:cs typeface="Courier"/>
              </a:rPr>
              <a:t>="</a:t>
            </a:r>
            <a:r>
              <a:rPr lang="en-US" sz="2000" dirty="0" err="1">
                <a:latin typeface="Courier"/>
                <a:cs typeface="Courier"/>
              </a:rPr>
              <a:t>btn</a:t>
            </a:r>
            <a:r>
              <a:rPr lang="en-US" sz="2000" dirty="0">
                <a:latin typeface="Courier"/>
                <a:cs typeface="Courier"/>
              </a:rPr>
              <a:t>" 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     id</a:t>
            </a:r>
            <a:r>
              <a:rPr lang="en-US" sz="2000" dirty="0">
                <a:latin typeface="Courier"/>
                <a:cs typeface="Courier"/>
              </a:rPr>
              <a:t>="</a:t>
            </a:r>
            <a:r>
              <a:rPr lang="en-US" sz="2000" dirty="0" err="1" smtClean="0">
                <a:latin typeface="Courier"/>
                <a:cs typeface="Courier"/>
              </a:rPr>
              <a:t>computeBtn</a:t>
            </a:r>
            <a:r>
              <a:rPr lang="en-US" sz="2000" dirty="0" smtClean="0">
                <a:latin typeface="Courier"/>
                <a:cs typeface="Courier"/>
              </a:rPr>
              <a:t>" 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     value</a:t>
            </a:r>
            <a:r>
              <a:rPr lang="en-US" sz="2000" dirty="0">
                <a:latin typeface="Courier"/>
                <a:cs typeface="Courier"/>
              </a:rPr>
              <a:t>="Compute </a:t>
            </a:r>
            <a:r>
              <a:rPr lang="en-US" sz="2000" dirty="0" smtClean="0">
                <a:latin typeface="Courier"/>
                <a:cs typeface="Courier"/>
              </a:rPr>
              <a:t>It</a:t>
            </a:r>
            <a:r>
              <a:rPr lang="en-US" sz="2000" dirty="0">
                <a:latin typeface="Courier"/>
                <a:cs typeface="Courier"/>
              </a:rPr>
              <a:t>"</a:t>
            </a:r>
            <a:r>
              <a:rPr lang="en-US" sz="2000" dirty="0" smtClean="0">
                <a:latin typeface="Courier"/>
                <a:cs typeface="Courier"/>
              </a:rPr>
              <a:t>&gt;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400" dirty="0" smtClean="0"/>
              <a:t>An event listener can be assigned as follows: </a:t>
            </a:r>
            <a:endParaRPr lang="en-US" sz="2400" dirty="0"/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window.onload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= function() {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var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computeBtn</a:t>
            </a:r>
            <a:r>
              <a:rPr lang="en-US" sz="2000" dirty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document.getElementById</a:t>
            </a:r>
            <a:r>
              <a:rPr lang="en-US" sz="2000" dirty="0" smtClean="0">
                <a:latin typeface="Courier"/>
                <a:cs typeface="Courier"/>
              </a:rPr>
              <a:t>(</a:t>
            </a:r>
            <a:r>
              <a:rPr lang="en-US" sz="2000" dirty="0">
                <a:latin typeface="Courier"/>
                <a:cs typeface="Courier"/>
              </a:rPr>
              <a:t>"</a:t>
            </a:r>
            <a:r>
              <a:rPr lang="en-US" sz="2000" dirty="0" err="1" smtClean="0">
                <a:latin typeface="Courier"/>
                <a:cs typeface="Courier"/>
              </a:rPr>
              <a:t>computeBtn</a:t>
            </a:r>
            <a:r>
              <a:rPr lang="en-US" sz="2000" dirty="0" smtClean="0">
                <a:latin typeface="Courier"/>
                <a:cs typeface="Courier"/>
              </a:rPr>
              <a:t>")</a:t>
            </a:r>
            <a:r>
              <a:rPr lang="en-US" sz="2000" dirty="0">
                <a:latin typeface="Courier"/>
                <a:cs typeface="Courier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computeBtn.onclick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= </a:t>
            </a:r>
            <a:r>
              <a:rPr lang="en-US" sz="2000" dirty="0" err="1" smtClean="0">
                <a:latin typeface="Courier"/>
                <a:cs typeface="Courier"/>
              </a:rPr>
              <a:t>computeValue</a:t>
            </a:r>
            <a:r>
              <a:rPr lang="en-US" sz="2000" dirty="0" smtClean="0">
                <a:latin typeface="Courier"/>
                <a:cs typeface="Courier"/>
              </a:rPr>
              <a:t>(</a:t>
            </a:r>
            <a:r>
              <a:rPr lang="en-US" sz="2000" dirty="0"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}</a:t>
            </a:r>
          </a:p>
          <a:p>
            <a:pPr marL="0" indent="0">
              <a:buNone/>
            </a:pPr>
            <a:endParaRPr lang="en-US" sz="2400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175095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72"/>
            <a:ext cx="8229600" cy="7372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Practice: Miles Per Gallon Web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9272"/>
            <a:ext cx="8229600" cy="112145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Examine the mockup and carve </a:t>
            </a:r>
            <a:r>
              <a:rPr lang="en-US" dirty="0"/>
              <a:t>out </a:t>
            </a:r>
            <a:r>
              <a:rPr lang="en-US" dirty="0" smtClean="0"/>
              <a:t>divisions</a:t>
            </a:r>
            <a:r>
              <a:rPr lang="en-US" dirty="0"/>
              <a:t>. F</a:t>
            </a:r>
            <a:r>
              <a:rPr lang="en-US" dirty="0" smtClean="0"/>
              <a:t>ocus </a:t>
            </a:r>
            <a:r>
              <a:rPr lang="en-US" dirty="0"/>
              <a:t>will be on </a:t>
            </a:r>
            <a:r>
              <a:rPr lang="en-US" dirty="0" smtClean="0"/>
              <a:t>JavaScript, not </a:t>
            </a:r>
            <a:r>
              <a:rPr lang="en-US" dirty="0"/>
              <a:t>CSS. </a:t>
            </a:r>
          </a:p>
        </p:txBody>
      </p:sp>
      <p:pic>
        <p:nvPicPr>
          <p:cNvPr id="4" name="Picture 3" descr="Macintosh HD:Users:trishcornez:Desktop:CS222:WEEK 6 Intro to Javascript:Lab 6 ex 2 Miles Per Gallon:L6b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900" y="2579491"/>
            <a:ext cx="6777128" cy="40885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9353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372"/>
            <a:ext cx="9144000" cy="7372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Practice: Miles Per Gallon Web App HTML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0" y="102256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&lt;!DOCTYPE html&gt;</a:t>
            </a:r>
          </a:p>
          <a:p>
            <a:r>
              <a:rPr lang="en-US" sz="1400" dirty="0"/>
              <a:t>&lt;html </a:t>
            </a:r>
            <a:r>
              <a:rPr lang="en-US" sz="1400" dirty="0" err="1"/>
              <a:t>lang</a:t>
            </a:r>
            <a:r>
              <a:rPr lang="en-US" sz="1400" dirty="0"/>
              <a:t>="</a:t>
            </a:r>
            <a:r>
              <a:rPr lang="en-US" sz="1400" dirty="0" err="1"/>
              <a:t>en</a:t>
            </a:r>
            <a:r>
              <a:rPr lang="en-US" sz="1400" dirty="0"/>
              <a:t>" </a:t>
            </a:r>
            <a:r>
              <a:rPr lang="en-US" sz="1400" dirty="0" err="1"/>
              <a:t>dir</a:t>
            </a:r>
            <a:r>
              <a:rPr lang="en-US" sz="1400" dirty="0"/>
              <a:t>="</a:t>
            </a:r>
            <a:r>
              <a:rPr lang="en-US" sz="1400" dirty="0" err="1"/>
              <a:t>ltr</a:t>
            </a:r>
            <a:r>
              <a:rPr lang="en-US" sz="1400" dirty="0" smtClean="0"/>
              <a:t>"&gt;</a:t>
            </a:r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/>
              <a:t>&lt;head&gt;</a:t>
            </a:r>
          </a:p>
          <a:p>
            <a:r>
              <a:rPr lang="en-US" sz="1400" dirty="0"/>
              <a:t>&lt;meta charset="utf-8"&gt;</a:t>
            </a:r>
          </a:p>
          <a:p>
            <a:r>
              <a:rPr lang="en-US" sz="1400" dirty="0"/>
              <a:t>&lt;title&gt;Web App&lt;/title&gt;</a:t>
            </a:r>
          </a:p>
          <a:p>
            <a:r>
              <a:rPr lang="en-US" sz="1400" dirty="0"/>
              <a:t>&lt;link </a:t>
            </a:r>
            <a:r>
              <a:rPr lang="en-US" sz="1400" dirty="0" err="1"/>
              <a:t>rel</a:t>
            </a:r>
            <a:r>
              <a:rPr lang="en-US" sz="1400" dirty="0"/>
              <a:t>="stylesheet" </a:t>
            </a:r>
            <a:r>
              <a:rPr lang="en-US" sz="1400" dirty="0" err="1"/>
              <a:t>href</a:t>
            </a:r>
            <a:r>
              <a:rPr lang="en-US" sz="1400" dirty="0"/>
              <a:t>="http://code.jquery.com/mobile/1.4.5/jquery.mobile-1.4.5.min.css" /&gt;</a:t>
            </a:r>
          </a:p>
          <a:p>
            <a:r>
              <a:rPr lang="en-US" sz="1400" dirty="0"/>
              <a:t>&lt;script </a:t>
            </a:r>
            <a:r>
              <a:rPr lang="en-US" sz="1400" dirty="0" err="1"/>
              <a:t>src</a:t>
            </a:r>
            <a:r>
              <a:rPr lang="en-US" sz="1400" dirty="0"/>
              <a:t>="http://code.jquery.com/jquery-1.11.1.min.js"&gt;&lt;/script&gt;</a:t>
            </a:r>
          </a:p>
          <a:p>
            <a:r>
              <a:rPr lang="en-US" sz="1400" dirty="0"/>
              <a:t>&lt;script </a:t>
            </a:r>
            <a:r>
              <a:rPr lang="en-US" sz="1400" dirty="0" err="1"/>
              <a:t>src</a:t>
            </a:r>
            <a:r>
              <a:rPr lang="en-US" sz="1400" dirty="0"/>
              <a:t>="http://code.jquery.com/mobile/1.4.5/jquery.mobile-1.4.5.min.js"&gt;&lt;/script&gt;</a:t>
            </a:r>
          </a:p>
          <a:p>
            <a:r>
              <a:rPr lang="en-US" sz="1400" dirty="0"/>
              <a:t>&lt;link </a:t>
            </a:r>
            <a:r>
              <a:rPr lang="en-US" sz="1400" dirty="0" err="1"/>
              <a:t>rel</a:t>
            </a:r>
            <a:r>
              <a:rPr lang="en-US" sz="1400" dirty="0"/>
              <a:t>="stylesheet" </a:t>
            </a:r>
            <a:r>
              <a:rPr lang="en-US" sz="1400" dirty="0" err="1"/>
              <a:t>href</a:t>
            </a:r>
            <a:r>
              <a:rPr lang="en-US" sz="1400" dirty="0"/>
              <a:t>="</a:t>
            </a:r>
            <a:r>
              <a:rPr lang="en-US" sz="1400" dirty="0" err="1"/>
              <a:t>css</a:t>
            </a:r>
            <a:r>
              <a:rPr lang="en-US" sz="1400" dirty="0"/>
              <a:t>/main.css"&gt;&lt;script </a:t>
            </a:r>
            <a:r>
              <a:rPr lang="en-US" sz="1400" dirty="0" err="1"/>
              <a:t>src</a:t>
            </a:r>
            <a:r>
              <a:rPr lang="en-US" sz="1400" dirty="0"/>
              <a:t>="compute_mpg.js"&gt;&lt;/script&gt;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&lt;/head</a:t>
            </a:r>
            <a:r>
              <a:rPr lang="en-US" sz="1400" dirty="0" smtClean="0"/>
              <a:t>&gt;</a:t>
            </a:r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/>
              <a:t>&lt;body&gt;</a:t>
            </a:r>
          </a:p>
          <a:p>
            <a:endParaRPr lang="en-US" sz="1400" dirty="0"/>
          </a:p>
          <a:p>
            <a:r>
              <a:rPr lang="en-US" sz="1400" dirty="0"/>
              <a:t>&lt;/body&gt;</a:t>
            </a:r>
          </a:p>
          <a:p>
            <a:r>
              <a:rPr lang="en-US" sz="1400" dirty="0"/>
              <a:t>&lt;/html&gt;</a:t>
            </a:r>
            <a:endParaRPr lang="en-US" sz="1400" dirty="0"/>
          </a:p>
        </p:txBody>
      </p:sp>
      <p:sp>
        <p:nvSpPr>
          <p:cNvPr id="3" name="Rectangular Callout 2"/>
          <p:cNvSpPr/>
          <p:nvPr/>
        </p:nvSpPr>
        <p:spPr>
          <a:xfrm>
            <a:off x="5576341" y="1022560"/>
            <a:ext cx="2998033" cy="1705650"/>
          </a:xfrm>
          <a:prstGeom prst="wedgeRectCallout">
            <a:avLst>
              <a:gd name="adj1" fmla="val -62434"/>
              <a:gd name="adj2" fmla="val 3865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You may use </a:t>
            </a:r>
            <a:r>
              <a:rPr lang="en-US" sz="2400" dirty="0" err="1" smtClean="0">
                <a:solidFill>
                  <a:schemeClr val="tx1"/>
                </a:solidFill>
              </a:rPr>
              <a:t>jquery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CSS for web app format.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1951219" y="5246557"/>
            <a:ext cx="6623155" cy="452204"/>
          </a:xfrm>
          <a:prstGeom prst="wedgeRectCallout">
            <a:avLst>
              <a:gd name="adj1" fmla="val -71838"/>
              <a:gd name="adj2" fmla="val 375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Body elements will be added on the next slide.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769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6577" y="437944"/>
            <a:ext cx="3507698" cy="157154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Practice: Miles Per Gallon Web App </a:t>
            </a:r>
            <a:r>
              <a:rPr lang="en-US" sz="3200" dirty="0" smtClean="0"/>
              <a:t>HTML </a:t>
            </a:r>
            <a:br>
              <a:rPr lang="en-US" sz="3200" dirty="0" smtClean="0"/>
            </a:br>
            <a:r>
              <a:rPr lang="en-US" sz="3200" dirty="0" smtClean="0"/>
              <a:t>continued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824458" y="183110"/>
            <a:ext cx="831954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&lt;</a:t>
            </a:r>
            <a:r>
              <a:rPr lang="en-US" sz="1400" dirty="0"/>
              <a:t>body&gt;</a:t>
            </a:r>
          </a:p>
          <a:p>
            <a:r>
              <a:rPr lang="en-US" sz="1400" dirty="0"/>
              <a:t>&lt;div data-role="page"&gt;</a:t>
            </a:r>
          </a:p>
          <a:p>
            <a:endParaRPr lang="en-US" sz="1400" dirty="0"/>
          </a:p>
          <a:p>
            <a:r>
              <a:rPr lang="en-US" sz="1400" dirty="0"/>
              <a:t>  &lt;!--HEADER OF THE PAGE --&gt;</a:t>
            </a:r>
          </a:p>
          <a:p>
            <a:r>
              <a:rPr lang="en-US" sz="1400" dirty="0"/>
              <a:t>  &lt;div data-role="header"&gt;</a:t>
            </a:r>
          </a:p>
          <a:p>
            <a:r>
              <a:rPr lang="en-US" sz="1400" dirty="0"/>
              <a:t>    &lt;h1&gt; Calculate MPG&lt;/h1&gt;</a:t>
            </a:r>
          </a:p>
          <a:p>
            <a:r>
              <a:rPr lang="en-US" sz="1400" dirty="0"/>
              <a:t>&lt;/div&gt;</a:t>
            </a:r>
          </a:p>
          <a:p>
            <a:endParaRPr lang="en-US" sz="1400" dirty="0"/>
          </a:p>
          <a:p>
            <a:r>
              <a:rPr lang="en-US" sz="1400" dirty="0"/>
              <a:t>&lt;!--CONTENT PORTION OF THE PAGE --&gt;</a:t>
            </a:r>
          </a:p>
          <a:p>
            <a:r>
              <a:rPr lang="en-US" sz="1400" dirty="0"/>
              <a:t>&lt;div data-role="content"&gt;</a:t>
            </a:r>
          </a:p>
          <a:p>
            <a:r>
              <a:rPr lang="en-US" sz="1400" dirty="0"/>
              <a:t>  &lt;label for="</a:t>
            </a:r>
            <a:r>
              <a:rPr lang="en-US" sz="1400" dirty="0" err="1"/>
              <a:t>milesdriven</a:t>
            </a:r>
            <a:r>
              <a:rPr lang="en-US" sz="1400" dirty="0"/>
              <a:t>" class="</a:t>
            </a:r>
            <a:r>
              <a:rPr lang="en-US" sz="1400" dirty="0" err="1"/>
              <a:t>mlabel</a:t>
            </a:r>
            <a:r>
              <a:rPr lang="en-US" sz="1400" dirty="0"/>
              <a:t>"&gt;Miles Driven:&lt;/label&gt;</a:t>
            </a:r>
          </a:p>
          <a:p>
            <a:r>
              <a:rPr lang="en-US" sz="1400" dirty="0"/>
              <a:t>  &lt;input type="text" id="</a:t>
            </a:r>
            <a:r>
              <a:rPr lang="en-US" sz="1400" dirty="0" err="1"/>
              <a:t>milesdriven</a:t>
            </a:r>
            <a:r>
              <a:rPr lang="en-US" sz="1400" dirty="0"/>
              <a:t>" class="</a:t>
            </a:r>
            <a:r>
              <a:rPr lang="en-US" sz="1400" dirty="0" err="1"/>
              <a:t>mfield</a:t>
            </a:r>
            <a:r>
              <a:rPr lang="en-US" sz="1400" dirty="0"/>
              <a:t>"&gt;&lt;</a:t>
            </a:r>
            <a:r>
              <a:rPr lang="en-US" sz="1400" dirty="0" err="1"/>
              <a:t>br</a:t>
            </a:r>
            <a:r>
              <a:rPr lang="en-US" sz="1400" dirty="0"/>
              <a:t>&gt;</a:t>
            </a:r>
          </a:p>
          <a:p>
            <a:endParaRPr lang="en-US" sz="1400" dirty="0"/>
          </a:p>
          <a:p>
            <a:r>
              <a:rPr lang="en-US" sz="1400" dirty="0"/>
              <a:t>  &lt;label for="</a:t>
            </a:r>
            <a:r>
              <a:rPr lang="en-US" sz="1400" dirty="0" err="1"/>
              <a:t>ngallons</a:t>
            </a:r>
            <a:r>
              <a:rPr lang="en-US" sz="1400" dirty="0"/>
              <a:t>"&gt;Gallons of Gas Used:&lt;/label&gt;</a:t>
            </a:r>
          </a:p>
          <a:p>
            <a:r>
              <a:rPr lang="en-US" sz="1400" dirty="0"/>
              <a:t>  &lt;input type="text" id="</a:t>
            </a:r>
            <a:r>
              <a:rPr lang="en-US" sz="1400" dirty="0" err="1"/>
              <a:t>ngallons</a:t>
            </a:r>
            <a:r>
              <a:rPr lang="en-US" sz="1400" dirty="0"/>
              <a:t>"&gt;&lt;</a:t>
            </a:r>
            <a:r>
              <a:rPr lang="en-US" sz="1400" dirty="0" err="1"/>
              <a:t>br</a:t>
            </a:r>
            <a:r>
              <a:rPr lang="en-US" sz="1400" dirty="0"/>
              <a:t>&gt;</a:t>
            </a:r>
          </a:p>
          <a:p>
            <a:endParaRPr lang="en-US" sz="1400" dirty="0"/>
          </a:p>
          <a:p>
            <a:r>
              <a:rPr lang="en-US" sz="1400" dirty="0"/>
              <a:t>  &lt;label for="</a:t>
            </a:r>
            <a:r>
              <a:rPr lang="en-US" sz="1400" dirty="0" err="1"/>
              <a:t>milespergallon</a:t>
            </a:r>
            <a:r>
              <a:rPr lang="en-US" sz="1400" dirty="0"/>
              <a:t>"&gt;Miles Per Gallon:&lt;/label&gt;</a:t>
            </a:r>
          </a:p>
          <a:p>
            <a:r>
              <a:rPr lang="en-US" sz="1400" dirty="0"/>
              <a:t>  &lt;input type="text" id="</a:t>
            </a:r>
            <a:r>
              <a:rPr lang="en-US" sz="1400" dirty="0" err="1"/>
              <a:t>milespergallon</a:t>
            </a:r>
            <a:r>
              <a:rPr lang="en-US" sz="1400" dirty="0"/>
              <a:t>" disabled&gt;&lt;</a:t>
            </a:r>
            <a:r>
              <a:rPr lang="en-US" sz="1400" dirty="0" err="1"/>
              <a:t>br</a:t>
            </a:r>
            <a:r>
              <a:rPr lang="en-US" sz="1400" dirty="0"/>
              <a:t>&gt;</a:t>
            </a:r>
          </a:p>
          <a:p>
            <a:endParaRPr lang="en-US" sz="1400" dirty="0"/>
          </a:p>
          <a:p>
            <a:r>
              <a:rPr lang="en-US" sz="1400" dirty="0"/>
              <a:t>  &lt;label&gt;&amp;</a:t>
            </a:r>
            <a:r>
              <a:rPr lang="en-US" sz="1400" dirty="0" err="1"/>
              <a:t>nbsp</a:t>
            </a:r>
            <a:r>
              <a:rPr lang="en-US" sz="1400" dirty="0"/>
              <a:t>;&lt;/label&gt;</a:t>
            </a:r>
          </a:p>
          <a:p>
            <a:r>
              <a:rPr lang="en-US" sz="1400" dirty="0"/>
              <a:t>  &lt;input type="button" class="</a:t>
            </a:r>
            <a:r>
              <a:rPr lang="en-US" sz="1400" dirty="0" err="1"/>
              <a:t>btn</a:t>
            </a:r>
            <a:r>
              <a:rPr lang="en-US" sz="1400" dirty="0"/>
              <a:t>" id="calculate" value="Calculate MPG"&gt;&lt;</a:t>
            </a:r>
            <a:r>
              <a:rPr lang="en-US" sz="1400" dirty="0" err="1"/>
              <a:t>br</a:t>
            </a:r>
            <a:r>
              <a:rPr lang="en-US" sz="1400" dirty="0" smtClean="0"/>
              <a:t>&gt;</a:t>
            </a:r>
            <a:endParaRPr lang="en-US" sz="1400" dirty="0"/>
          </a:p>
          <a:p>
            <a:r>
              <a:rPr lang="en-US" sz="1400" dirty="0"/>
              <a:t>&lt;/div&gt;</a:t>
            </a:r>
          </a:p>
          <a:p>
            <a:endParaRPr lang="en-US" sz="1400" dirty="0"/>
          </a:p>
          <a:p>
            <a:r>
              <a:rPr lang="en-US" sz="1400" dirty="0"/>
              <a:t>&lt;!--FOOTER OF THE PAGE --&gt;</a:t>
            </a:r>
          </a:p>
          <a:p>
            <a:r>
              <a:rPr lang="en-US" sz="1400" dirty="0"/>
              <a:t>&lt;div data-role="footer"&gt;</a:t>
            </a:r>
          </a:p>
          <a:p>
            <a:r>
              <a:rPr lang="en-US" sz="1400" dirty="0"/>
              <a:t>  &lt;p&gt;&lt;</a:t>
            </a:r>
            <a:r>
              <a:rPr lang="en-US" sz="1400" dirty="0" err="1"/>
              <a:t>i</a:t>
            </a:r>
            <a:r>
              <a:rPr lang="en-US" sz="1400" dirty="0"/>
              <a:t>&gt;Solutions by Bobo&lt;</a:t>
            </a:r>
            <a:r>
              <a:rPr lang="en-US" sz="1400" dirty="0" err="1"/>
              <a:t>i</a:t>
            </a:r>
            <a:r>
              <a:rPr lang="en-US" sz="1400" dirty="0"/>
              <a:t>&gt;&lt;/p&gt;</a:t>
            </a:r>
          </a:p>
          <a:p>
            <a:r>
              <a:rPr lang="en-US" sz="1400" dirty="0"/>
              <a:t>  &lt;/div&gt;</a:t>
            </a:r>
          </a:p>
          <a:p>
            <a:endParaRPr lang="en-US" sz="1400" dirty="0"/>
          </a:p>
          <a:p>
            <a:r>
              <a:rPr lang="en-US" sz="1400" dirty="0"/>
              <a:t>&lt;/body&gt;</a:t>
            </a:r>
          </a:p>
          <a:p>
            <a:r>
              <a:rPr lang="en-US" sz="1400" dirty="0"/>
              <a:t>&lt;/html&gt;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38655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372"/>
            <a:ext cx="9144000" cy="7372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Practice: Miles Per Gallon Web App CSS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876989" y="1022560"/>
            <a:ext cx="6229563" cy="5909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h1 {</a:t>
            </a:r>
          </a:p>
          <a:p>
            <a:r>
              <a:rPr lang="en-US" dirty="0"/>
              <a:t>  padding: 0 2.75em .5em;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.content {</a:t>
            </a:r>
          </a:p>
          <a:p>
            <a:r>
              <a:rPr lang="en-US" dirty="0"/>
              <a:t>  width: 100%;</a:t>
            </a:r>
          </a:p>
          <a:p>
            <a:r>
              <a:rPr lang="en-US" dirty="0"/>
              <a:t>  padding-top: 20px;</a:t>
            </a:r>
          </a:p>
          <a:p>
            <a:r>
              <a:rPr lang="en-US" dirty="0"/>
              <a:t>  border: 1px solid gray;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label {</a:t>
            </a:r>
          </a:p>
          <a:p>
            <a:r>
              <a:rPr lang="en-US" dirty="0"/>
              <a:t>  float: left;</a:t>
            </a:r>
          </a:p>
          <a:p>
            <a:r>
              <a:rPr lang="en-US" dirty="0"/>
              <a:t>  width: 11em;</a:t>
            </a:r>
          </a:p>
          <a:p>
            <a:r>
              <a:rPr lang="en-US" dirty="0"/>
              <a:t>  text-align: right;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input {</a:t>
            </a:r>
          </a:p>
          <a:p>
            <a:r>
              <a:rPr lang="en-US" dirty="0"/>
              <a:t>  margin-left: 1em;</a:t>
            </a:r>
          </a:p>
          <a:p>
            <a:r>
              <a:rPr lang="en-US" dirty="0"/>
              <a:t>  margin-bottom: .5em;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923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372"/>
            <a:ext cx="9144000" cy="7372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Solution: Miles Per Gallon Web App JavaScript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588389" y="964828"/>
            <a:ext cx="8267011" cy="56323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/>
              <a:t>window.onload</a:t>
            </a:r>
            <a:r>
              <a:rPr lang="en-US" dirty="0"/>
              <a:t> = function() {</a:t>
            </a:r>
          </a:p>
          <a:p>
            <a:r>
              <a:rPr lang="en-US" dirty="0"/>
              <a:t>  /</a:t>
            </a:r>
            <a:r>
              <a:rPr lang="en-US" dirty="0" smtClean="0"/>
              <a:t>/ REGISTER </a:t>
            </a:r>
            <a:r>
              <a:rPr lang="en-US" dirty="0"/>
              <a:t>AN ON CLICK EVENT FOR THE CALULATE BUTTON</a:t>
            </a:r>
          </a:p>
          <a:p>
            <a:r>
              <a:rPr lang="en-US" dirty="0"/>
              <a:t>  </a:t>
            </a:r>
            <a:r>
              <a:rPr lang="en-US" dirty="0" smtClean="0"/>
              <a:t>       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calculateBtn</a:t>
            </a:r>
            <a:r>
              <a:rPr lang="en-US" dirty="0"/>
              <a:t> = </a:t>
            </a:r>
            <a:r>
              <a:rPr lang="en-US" dirty="0" err="1"/>
              <a:t>document.getElementById</a:t>
            </a:r>
            <a:r>
              <a:rPr lang="en-US" dirty="0"/>
              <a:t>("calculate");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/>
              <a:t>calculateBtn.onclick</a:t>
            </a:r>
            <a:r>
              <a:rPr lang="en-US" dirty="0"/>
              <a:t> = </a:t>
            </a:r>
            <a:r>
              <a:rPr lang="en-US" dirty="0" err="1"/>
              <a:t>processMPG</a:t>
            </a:r>
            <a:r>
              <a:rPr lang="en-US" dirty="0"/>
              <a:t>; </a:t>
            </a:r>
          </a:p>
          <a:p>
            <a:r>
              <a:rPr lang="en-US" dirty="0"/>
              <a:t>  /</a:t>
            </a:r>
            <a:r>
              <a:rPr lang="en-US" dirty="0" smtClean="0"/>
              <a:t>/ PLACE THE </a:t>
            </a:r>
            <a:r>
              <a:rPr lang="en-US" b="1" u="sng" dirty="0" smtClean="0"/>
              <a:t>FOCUS</a:t>
            </a:r>
            <a:r>
              <a:rPr lang="en-US" dirty="0" smtClean="0"/>
              <a:t> ON THE </a:t>
            </a:r>
            <a:r>
              <a:rPr lang="en-US" dirty="0"/>
              <a:t>MILES DRIVEN </a:t>
            </a:r>
            <a:r>
              <a:rPr lang="en-US" dirty="0" smtClean="0"/>
              <a:t>FIELD</a:t>
            </a:r>
          </a:p>
          <a:p>
            <a:r>
              <a:rPr lang="en-US" dirty="0" smtClean="0"/>
              <a:t>         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/>
              <a:t>milesDrivenField</a:t>
            </a:r>
            <a:r>
              <a:rPr lang="en-US" dirty="0"/>
              <a:t> = </a:t>
            </a:r>
            <a:r>
              <a:rPr lang="en-US" dirty="0" err="1"/>
              <a:t>document.getElementById</a:t>
            </a:r>
            <a:r>
              <a:rPr lang="en-US" dirty="0"/>
              <a:t>("</a:t>
            </a:r>
            <a:r>
              <a:rPr lang="en-US" dirty="0" err="1"/>
              <a:t>milesdriven</a:t>
            </a:r>
            <a:r>
              <a:rPr lang="en-US" dirty="0"/>
              <a:t>");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/>
              <a:t>milesDrivenField.focus</a:t>
            </a:r>
            <a:r>
              <a:rPr lang="en-US" dirty="0"/>
              <a:t>()</a:t>
            </a:r>
            <a:r>
              <a:rPr lang="en-US" dirty="0" smtClean="0"/>
              <a:t>;</a:t>
            </a:r>
            <a:endParaRPr lang="en-US" dirty="0"/>
          </a:p>
          <a:p>
            <a:r>
              <a:rPr lang="en-US" dirty="0" smtClean="0"/>
              <a:t>}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processMPG</a:t>
            </a:r>
            <a:r>
              <a:rPr lang="en-US" dirty="0"/>
              <a:t> = function() {</a:t>
            </a:r>
          </a:p>
          <a:p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smtClean="0">
                <a:solidFill>
                  <a:srgbClr val="FF0000"/>
                </a:solidFill>
              </a:rPr>
              <a:t>/ TASK </a:t>
            </a:r>
            <a:r>
              <a:rPr lang="en-US" dirty="0">
                <a:solidFill>
                  <a:srgbClr val="FF0000"/>
                </a:solidFill>
              </a:rPr>
              <a:t>1: COLLECT THE INPUT FOR MILES DRIVEN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/</a:t>
            </a:r>
            <a:r>
              <a:rPr lang="en-US" dirty="0" smtClean="0">
                <a:solidFill>
                  <a:srgbClr val="FF0000"/>
                </a:solidFill>
              </a:rPr>
              <a:t>/ TASK </a:t>
            </a:r>
            <a:r>
              <a:rPr lang="en-US" dirty="0">
                <a:solidFill>
                  <a:srgbClr val="FF0000"/>
                </a:solidFill>
              </a:rPr>
              <a:t>2: COLLECT THE INPUT FOR GALLONS USED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// TASK </a:t>
            </a:r>
            <a:r>
              <a:rPr lang="en-US" dirty="0">
                <a:solidFill>
                  <a:srgbClr val="FF0000"/>
                </a:solidFill>
              </a:rPr>
              <a:t>3: VALIDATE THE </a:t>
            </a:r>
            <a:r>
              <a:rPr lang="en-US" dirty="0" smtClean="0">
                <a:solidFill>
                  <a:srgbClr val="FF0000"/>
                </a:solidFill>
              </a:rPr>
              <a:t>INPUT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// TASK </a:t>
            </a:r>
            <a:r>
              <a:rPr lang="en-US" dirty="0">
                <a:solidFill>
                  <a:srgbClr val="FF0000"/>
                </a:solidFill>
              </a:rPr>
              <a:t>4: </a:t>
            </a:r>
            <a:r>
              <a:rPr lang="en-US" dirty="0" smtClean="0">
                <a:solidFill>
                  <a:srgbClr val="FF0000"/>
                </a:solidFill>
              </a:rPr>
              <a:t>COMPUTE AND DISPLAY  </a:t>
            </a:r>
            <a:r>
              <a:rPr lang="en-US" dirty="0">
                <a:solidFill>
                  <a:srgbClr val="FF0000"/>
                </a:solidFill>
              </a:rPr>
              <a:t>MILES PER GALLON</a:t>
            </a:r>
          </a:p>
          <a:p>
            <a:r>
              <a:rPr lang="en-US" dirty="0"/>
              <a:t>    </a:t>
            </a:r>
            <a:endParaRPr lang="en-US" dirty="0" smtClean="0"/>
          </a:p>
          <a:p>
            <a:r>
              <a:rPr lang="en-US" dirty="0" smtClean="0"/>
              <a:t>  </a:t>
            </a:r>
            <a:r>
              <a:rPr lang="en-US" dirty="0"/>
              <a:t>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703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96217"/>
            <a:ext cx="9144000" cy="737225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 Modify the JavaScript</a:t>
            </a:r>
            <a:br>
              <a:rPr lang="en-US" sz="3200" dirty="0" smtClean="0"/>
            </a:br>
            <a:r>
              <a:rPr lang="en-US" sz="3200" dirty="0" smtClean="0"/>
              <a:t>* Include an</a:t>
            </a:r>
            <a:r>
              <a:rPr lang="en-US" sz="3200" dirty="0"/>
              <a:t> </a:t>
            </a:r>
            <a:r>
              <a:rPr lang="en-US" sz="3200" dirty="0" smtClean="0"/>
              <a:t>alias function for returning an element Id</a:t>
            </a:r>
          </a:p>
        </p:txBody>
      </p:sp>
      <p:sp>
        <p:nvSpPr>
          <p:cNvPr id="6" name="Rectangle 5"/>
          <p:cNvSpPr/>
          <p:nvPr/>
        </p:nvSpPr>
        <p:spPr>
          <a:xfrm>
            <a:off x="588389" y="2985424"/>
            <a:ext cx="8267011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/>
              <a:t>var</a:t>
            </a:r>
            <a:r>
              <a:rPr lang="en-US" dirty="0"/>
              <a:t> $ = function (id) {</a:t>
            </a:r>
          </a:p>
          <a:p>
            <a:r>
              <a:rPr lang="en-US" dirty="0"/>
              <a:t>  return </a:t>
            </a:r>
            <a:r>
              <a:rPr lang="en-US" dirty="0" err="1"/>
              <a:t>document.getElementById</a:t>
            </a:r>
            <a:r>
              <a:rPr lang="en-US" dirty="0"/>
              <a:t>(id);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98139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JavaScript </a:t>
            </a:r>
            <a:r>
              <a:rPr lang="en-US" b="1" i="1" dirty="0" smtClean="0"/>
              <a:t>document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i="1" dirty="0"/>
              <a:t>d</a:t>
            </a:r>
            <a:r>
              <a:rPr lang="en-US" b="1" i="1" dirty="0" smtClean="0"/>
              <a:t>ocument</a:t>
            </a:r>
            <a:r>
              <a:rPr lang="en-US" dirty="0" smtClean="0"/>
              <a:t> is </a:t>
            </a:r>
            <a:r>
              <a:rPr lang="en-US" dirty="0"/>
              <a:t>the object that lets you work with the Document Object Model (DOM) that </a:t>
            </a:r>
            <a:r>
              <a:rPr lang="en-US" dirty="0" smtClean="0"/>
              <a:t>represents HTML </a:t>
            </a:r>
            <a:r>
              <a:rPr lang="en-US" dirty="0"/>
              <a:t>elements of </a:t>
            </a:r>
            <a:r>
              <a:rPr lang="en-US" dirty="0" smtClean="0"/>
              <a:t>a page</a:t>
            </a:r>
            <a:r>
              <a:rPr lang="en-US" dirty="0"/>
              <a:t>.  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</a:t>
            </a:r>
            <a:endParaRPr lang="en-US" dirty="0"/>
          </a:p>
          <a:p>
            <a:r>
              <a:rPr lang="en-US" b="1" dirty="0" err="1"/>
              <a:t>document.open</a:t>
            </a:r>
            <a:r>
              <a:rPr lang="en-US" b="1" dirty="0"/>
              <a:t>() </a:t>
            </a:r>
            <a:r>
              <a:rPr lang="en-US" dirty="0"/>
              <a:t>will open/load a document for writing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err="1"/>
              <a:t>document.write</a:t>
            </a:r>
            <a:r>
              <a:rPr lang="en-US" b="1" dirty="0"/>
              <a:t>() </a:t>
            </a:r>
            <a:r>
              <a:rPr lang="en-US" dirty="0"/>
              <a:t>will write to a document that has been loaded.  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2808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Handler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Option 1: In a JavaScript file, attach an </a:t>
            </a:r>
            <a:r>
              <a:rPr lang="en-US" sz="2400" dirty="0" err="1" smtClean="0"/>
              <a:t>onclick</a:t>
            </a:r>
            <a:r>
              <a:rPr lang="en-US" sz="2400" dirty="0" smtClean="0"/>
              <a:t>() listener to the DOM element:</a:t>
            </a:r>
          </a:p>
          <a:p>
            <a:pPr marL="0" indent="0">
              <a:buNone/>
            </a:pPr>
            <a:r>
              <a:rPr lang="en-US" sz="1800" dirty="0" err="1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window.onload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= function() {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  </a:t>
            </a:r>
            <a:r>
              <a:rPr lang="en-US" sz="1800" dirty="0" err="1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var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myBtn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document.getElementById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(</a:t>
            </a:r>
            <a:r>
              <a:rPr lang="en-US" sz="1800" i="1" dirty="0" err="1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buttonIdName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  </a:t>
            </a:r>
            <a:r>
              <a:rPr lang="en-US" sz="1800" dirty="0" err="1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myBtn.onclick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= </a:t>
            </a:r>
            <a:r>
              <a:rPr lang="en-US" sz="1800" dirty="0" err="1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eventHandlerName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400" dirty="0"/>
              <a:t>Option </a:t>
            </a:r>
            <a:r>
              <a:rPr lang="en-US" sz="2400" dirty="0" smtClean="0"/>
              <a:t>2: Attach a listener directly in HTML</a:t>
            </a:r>
            <a:endParaRPr lang="en-US" sz="2400" dirty="0"/>
          </a:p>
          <a:p>
            <a:pPr marL="0" indent="0">
              <a:buNone/>
            </a:pPr>
            <a:r>
              <a:rPr lang="en-US" sz="1800" dirty="0">
                <a:solidFill>
                  <a:srgbClr val="17375E"/>
                </a:solidFill>
                <a:latin typeface="Courier New"/>
                <a:cs typeface="Courier New"/>
              </a:rPr>
              <a:t>&lt;button </a:t>
            </a:r>
            <a:r>
              <a:rPr lang="en-US" sz="1800" dirty="0" err="1">
                <a:solidFill>
                  <a:srgbClr val="17375E"/>
                </a:solidFill>
                <a:latin typeface="Courier New"/>
                <a:cs typeface="Courier New"/>
              </a:rPr>
              <a:t>onclick</a:t>
            </a:r>
            <a:r>
              <a:rPr lang="en-US" sz="1800" dirty="0">
                <a:solidFill>
                  <a:srgbClr val="17375E"/>
                </a:solidFill>
                <a:latin typeface="Courier New"/>
                <a:cs typeface="Courier New"/>
              </a:rPr>
              <a:t>="</a:t>
            </a:r>
            <a:r>
              <a:rPr lang="en-US" sz="1800" dirty="0" err="1">
                <a:solidFill>
                  <a:srgbClr val="17375E"/>
                </a:solidFill>
                <a:latin typeface="Courier New"/>
                <a:cs typeface="Courier New"/>
              </a:rPr>
              <a:t>eventHandlerName</a:t>
            </a:r>
            <a:r>
              <a:rPr lang="en-US" sz="1800" dirty="0">
                <a:solidFill>
                  <a:srgbClr val="17375E"/>
                </a:solidFill>
                <a:latin typeface="Courier New"/>
                <a:cs typeface="Courier New"/>
              </a:rPr>
              <a:t>();"&gt;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17375E"/>
                </a:solidFill>
                <a:latin typeface="Courier New"/>
                <a:cs typeface="Courier New"/>
              </a:rPr>
              <a:t>     </a:t>
            </a:r>
            <a:r>
              <a:rPr lang="en-US" sz="1800" dirty="0" smtClean="0">
                <a:solidFill>
                  <a:srgbClr val="17375E"/>
                </a:solidFill>
                <a:latin typeface="Courier New"/>
                <a:cs typeface="Courier New"/>
              </a:rPr>
              <a:t>Compute 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17375E"/>
                </a:solidFill>
                <a:latin typeface="Courier New"/>
                <a:cs typeface="Courier New"/>
              </a:rPr>
              <a:t>&lt;/button&gt;</a:t>
            </a:r>
            <a:endParaRPr lang="en-US" sz="1800" dirty="0">
              <a:solidFill>
                <a:srgbClr val="17375E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47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$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$ </a:t>
            </a:r>
            <a:r>
              <a:rPr lang="en-US" dirty="0"/>
              <a:t>is </a:t>
            </a:r>
            <a:r>
              <a:rPr lang="en-US" dirty="0" smtClean="0"/>
              <a:t>a </a:t>
            </a:r>
            <a:r>
              <a:rPr lang="en-US" dirty="0"/>
              <a:t>valid JavaScript identifier.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$ was intended to be used for machine-generated variables (such as $0001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dirty="0"/>
              <a:t>The $ represents a jQuery Function, and is actually a shorthand alias for jQuery.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$ </a:t>
            </a:r>
            <a:r>
              <a:rPr lang="en-US" dirty="0"/>
              <a:t>symbol is not reserved, and may be used as a variable name.)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$ </a:t>
            </a:r>
            <a:r>
              <a:rPr lang="en-US" dirty="0"/>
              <a:t>is typically used as a selector (i.e. a function that returns a set of elements found in the DOM).</a:t>
            </a:r>
          </a:p>
        </p:txBody>
      </p:sp>
    </p:spTree>
    <p:extLst>
      <p:ext uri="{BB962C8B-B14F-4D97-AF65-F5344CB8AC3E}">
        <p14:creationId xmlns:p14="http://schemas.microsoft.com/office/powerpoint/2010/main" val="136734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3412"/>
            <a:ext cx="9144000" cy="75990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Review: Building content with JavaScript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7608"/>
            <a:ext cx="8229600" cy="5519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&lt;!DOCTYPE html&gt;</a:t>
            </a:r>
          </a:p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/>
              <a:t>&lt;head&gt;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/>
              <a:t>&lt;meta charset="utf-8"&gt;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/>
              <a:t>&lt;title</a:t>
            </a:r>
            <a:r>
              <a:rPr lang="en-US" dirty="0" smtClean="0"/>
              <a:t>&gt;Practice JavaScript&lt;</a:t>
            </a:r>
            <a:r>
              <a:rPr lang="en-US" dirty="0"/>
              <a:t>/title&gt;</a:t>
            </a:r>
          </a:p>
          <a:p>
            <a:pPr marL="0" indent="0">
              <a:buNone/>
            </a:pPr>
            <a:r>
              <a:rPr lang="en-US" dirty="0" smtClean="0"/>
              <a:t>       &lt;</a:t>
            </a:r>
            <a:r>
              <a:rPr lang="en-US" dirty="0"/>
              <a:t>script </a:t>
            </a:r>
            <a:r>
              <a:rPr lang="en-US" dirty="0" err="1"/>
              <a:t>src</a:t>
            </a:r>
            <a:r>
              <a:rPr lang="en-US" dirty="0"/>
              <a:t>="</a:t>
            </a:r>
            <a:r>
              <a:rPr lang="en-US" dirty="0" err="1"/>
              <a:t>js</a:t>
            </a:r>
            <a:r>
              <a:rPr lang="en-US" dirty="0"/>
              <a:t>/</a:t>
            </a:r>
            <a:r>
              <a:rPr lang="en-US" dirty="0" err="1"/>
              <a:t>navigation.js</a:t>
            </a:r>
            <a:r>
              <a:rPr lang="en-US" dirty="0"/>
              <a:t>"&gt;&lt;/script&gt;</a:t>
            </a:r>
          </a:p>
          <a:p>
            <a:pPr marL="0" indent="0">
              <a:buNone/>
            </a:pPr>
            <a:r>
              <a:rPr lang="en-US" dirty="0"/>
              <a:t>&lt;/head&gt;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smtClean="0"/>
              <a:t>body&gt;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pPr marL="0" indent="0">
              <a:buNone/>
            </a:pPr>
            <a:r>
              <a:rPr lang="en-US" dirty="0"/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98646" y="1224744"/>
            <a:ext cx="1700682" cy="5847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HTML</a:t>
            </a:r>
            <a:endParaRPr lang="en-US" sz="3200" dirty="0"/>
          </a:p>
        </p:txBody>
      </p:sp>
      <p:sp>
        <p:nvSpPr>
          <p:cNvPr id="7" name="Oval Callout 6"/>
          <p:cNvSpPr/>
          <p:nvPr/>
        </p:nvSpPr>
        <p:spPr>
          <a:xfrm>
            <a:off x="4489801" y="4331964"/>
            <a:ext cx="3809528" cy="2154643"/>
          </a:xfrm>
          <a:prstGeom prst="wedgeEllipseCallout">
            <a:avLst>
              <a:gd name="adj1" fmla="val -48354"/>
              <a:gd name="adj2" fmla="val -7503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The JavaScript file is located in the </a:t>
            </a:r>
            <a:r>
              <a:rPr lang="en-US" sz="2800" b="1" dirty="0" err="1" smtClean="0"/>
              <a:t>js</a:t>
            </a:r>
            <a:r>
              <a:rPr lang="en-US" sz="2800" dirty="0" smtClean="0"/>
              <a:t> folder.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0496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3412"/>
            <a:ext cx="9144000" cy="75990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Methods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7608"/>
            <a:ext cx="8229600" cy="5519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One </a:t>
            </a:r>
            <a:r>
              <a:rPr lang="en-US" dirty="0"/>
              <a:t>of the most important methods using in JavaScript is </a:t>
            </a:r>
            <a:r>
              <a:rPr lang="en-US" dirty="0" err="1"/>
              <a:t>is</a:t>
            </a:r>
            <a:r>
              <a:rPr lang="en-US" dirty="0"/>
              <a:t> </a:t>
            </a:r>
            <a:r>
              <a:rPr lang="en-US" b="1" dirty="0" err="1"/>
              <a:t>getElementById</a:t>
            </a:r>
            <a:r>
              <a:rPr lang="en-US" dirty="0"/>
              <a:t>().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second important method is </a:t>
            </a:r>
            <a:r>
              <a:rPr lang="en-US" b="1" dirty="0" err="1"/>
              <a:t>parseInt</a:t>
            </a:r>
            <a:r>
              <a:rPr lang="en-US" dirty="0"/>
              <a:t>() and </a:t>
            </a:r>
            <a:r>
              <a:rPr lang="en-US" b="1" dirty="0" err="1"/>
              <a:t>parseFloat</a:t>
            </a:r>
            <a:r>
              <a:rPr lang="en-US" dirty="0"/>
              <a:t>().  These are available through the window object.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16683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dirty="0" smtClean="0"/>
              <a:t>Accessing Document Objects using JavaScript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0393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 </a:t>
            </a:r>
            <a:r>
              <a:rPr lang="en-US" b="1" dirty="0" err="1"/>
              <a:t>getElementById</a:t>
            </a:r>
            <a:r>
              <a:rPr lang="en-US" dirty="0"/>
              <a:t>(</a:t>
            </a:r>
            <a:r>
              <a:rPr lang="en-US" dirty="0" smtClean="0"/>
              <a:t>)</a:t>
            </a:r>
            <a:r>
              <a:rPr lang="en-US" dirty="0"/>
              <a:t> </a:t>
            </a:r>
            <a:r>
              <a:rPr lang="en-US" dirty="0" smtClean="0"/>
              <a:t>is used to retrieve the </a:t>
            </a:r>
            <a:r>
              <a:rPr lang="en-US" dirty="0"/>
              <a:t>object that represents an HTML element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b="1" dirty="0" err="1"/>
              <a:t>getElementById</a:t>
            </a:r>
            <a:r>
              <a:rPr lang="en-US" dirty="0"/>
              <a:t>() </a:t>
            </a:r>
            <a:r>
              <a:rPr lang="en-US" dirty="0" smtClean="0"/>
              <a:t>requires the id for the element as the parameter.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xample</a:t>
            </a:r>
            <a:r>
              <a:rPr lang="en-US" dirty="0"/>
              <a:t>: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4865921"/>
            <a:ext cx="849972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00050" lvl="1" indent="0">
              <a:buNone/>
            </a:pPr>
            <a:r>
              <a:rPr lang="en-US" sz="2400" dirty="0" err="1">
                <a:latin typeface="Courier"/>
                <a:cs typeface="Courier"/>
              </a:rPr>
              <a:t>var</a:t>
            </a:r>
            <a:r>
              <a:rPr lang="en-US" sz="2400" dirty="0">
                <a:latin typeface="Courier"/>
                <a:cs typeface="Courier"/>
              </a:rPr>
              <a:t> name = </a:t>
            </a:r>
            <a:r>
              <a:rPr lang="en-US" sz="2400" dirty="0" err="1">
                <a:latin typeface="Courier"/>
                <a:cs typeface="Courier"/>
              </a:rPr>
              <a:t>document.getElementById</a:t>
            </a:r>
            <a:r>
              <a:rPr lang="en-US" sz="2400" dirty="0">
                <a:latin typeface="Courier"/>
                <a:cs typeface="Courier"/>
              </a:rPr>
              <a:t>(“name”);    </a:t>
            </a:r>
          </a:p>
        </p:txBody>
      </p:sp>
    </p:spTree>
    <p:extLst>
      <p:ext uri="{BB962C8B-B14F-4D97-AF65-F5344CB8AC3E}">
        <p14:creationId xmlns:p14="http://schemas.microsoft.com/office/powerpoint/2010/main" val="4073230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dirty="0" smtClean="0"/>
              <a:t>Parsing input from the User in JavaScript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0393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b="1" dirty="0" err="1"/>
              <a:t>parseInt</a:t>
            </a:r>
            <a:r>
              <a:rPr lang="en-US" dirty="0"/>
              <a:t>() and </a:t>
            </a:r>
            <a:r>
              <a:rPr lang="en-US" b="1" dirty="0" err="1"/>
              <a:t>parseFloat</a:t>
            </a:r>
            <a:r>
              <a:rPr lang="en-US" dirty="0"/>
              <a:t>(</a:t>
            </a:r>
            <a:r>
              <a:rPr lang="en-US" dirty="0" smtClean="0"/>
              <a:t>) are used to convert a </a:t>
            </a:r>
            <a:r>
              <a:rPr lang="en-US" dirty="0"/>
              <a:t>string to an integer or a float.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If a string cannot be converted to a numeric value, these methods will return </a:t>
            </a:r>
            <a:r>
              <a:rPr lang="en-US" b="1" dirty="0" err="1"/>
              <a:t>NaN</a:t>
            </a:r>
            <a:r>
              <a:rPr lang="en-US" dirty="0"/>
              <a:t> (Not a Number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271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dirty="0" smtClean="0"/>
              <a:t>JavaScript Functions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011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JavaScript provides for two kinds of functions: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Function expression</a:t>
            </a:r>
            <a:r>
              <a:rPr lang="en-US" dirty="0"/>
              <a:t>: 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variable is assigned the value returned by a </a:t>
            </a:r>
            <a:r>
              <a:rPr lang="en-US" dirty="0" smtClean="0"/>
              <a:t>function expression.  </a:t>
            </a:r>
            <a:r>
              <a:rPr lang="en-US" dirty="0"/>
              <a:t>These functions are not given a name, they are often referred to as anonymous functions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Function declaration</a:t>
            </a:r>
            <a:r>
              <a:rPr lang="en-US" dirty="0"/>
              <a:t>: 	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Function declarations are equivalent to methods in Java.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29" y="274638"/>
            <a:ext cx="8798195" cy="74598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 Function Expression Example 1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29" y="1600200"/>
            <a:ext cx="8798195" cy="44101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The following </a:t>
            </a:r>
            <a:r>
              <a:rPr lang="en-US" sz="2400" b="1" dirty="0" smtClean="0"/>
              <a:t>function </a:t>
            </a:r>
            <a:r>
              <a:rPr lang="en-US" sz="2400" b="1" dirty="0"/>
              <a:t>expression</a:t>
            </a:r>
            <a:r>
              <a:rPr lang="en-US" sz="2400" dirty="0"/>
              <a:t> returns a DOM element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     </a:t>
            </a:r>
            <a:r>
              <a:rPr lang="en-US" sz="2800" dirty="0" smtClean="0"/>
              <a:t>  </a:t>
            </a:r>
            <a:r>
              <a:rPr lang="en-US" sz="2400" dirty="0" err="1" smtClean="0">
                <a:latin typeface="Courier"/>
                <a:cs typeface="Courier"/>
              </a:rPr>
              <a:t>var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>
                <a:latin typeface="Courier"/>
                <a:cs typeface="Courier"/>
              </a:rPr>
              <a:t>$ = function (id) {</a:t>
            </a:r>
          </a:p>
          <a:p>
            <a:pPr marL="0" indent="0">
              <a:buNone/>
            </a:pPr>
            <a:r>
              <a:rPr lang="en-US" sz="2400" dirty="0">
                <a:latin typeface="Courier"/>
                <a:cs typeface="Courier"/>
              </a:rPr>
              <a:t>    </a:t>
            </a:r>
            <a:r>
              <a:rPr lang="en-US" sz="2400" dirty="0" smtClean="0">
                <a:latin typeface="Courier"/>
                <a:cs typeface="Courier"/>
              </a:rPr>
              <a:t>   return </a:t>
            </a:r>
            <a:r>
              <a:rPr lang="en-US" sz="2400" dirty="0" err="1">
                <a:latin typeface="Courier"/>
                <a:cs typeface="Courier"/>
              </a:rPr>
              <a:t>document.getElementById</a:t>
            </a:r>
            <a:r>
              <a:rPr lang="en-US" sz="2400" dirty="0">
                <a:latin typeface="Courier"/>
                <a:cs typeface="Courier"/>
              </a:rPr>
              <a:t>(id);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 }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400" dirty="0"/>
              <a:t>A statement that calls the $ function might be: 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   </a:t>
            </a:r>
            <a:r>
              <a:rPr lang="en-US" sz="2400" dirty="0" err="1" smtClean="0">
                <a:latin typeface="Courier"/>
                <a:cs typeface="Courier"/>
              </a:rPr>
              <a:t>var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>
                <a:latin typeface="Courier"/>
                <a:cs typeface="Courier"/>
              </a:rPr>
              <a:t>address = $(“</a:t>
            </a:r>
            <a:r>
              <a:rPr lang="en-US" sz="2400" dirty="0" err="1">
                <a:latin typeface="Courier"/>
                <a:cs typeface="Courier"/>
              </a:rPr>
              <a:t>email_address</a:t>
            </a:r>
            <a:r>
              <a:rPr lang="en-US" sz="2400" dirty="0">
                <a:latin typeface="Courier"/>
                <a:cs typeface="Courier"/>
              </a:rPr>
              <a:t>”).value</a:t>
            </a:r>
            <a:r>
              <a:rPr lang="en-US" sz="2400" dirty="0" smtClean="0">
                <a:latin typeface="Courier"/>
                <a:cs typeface="Courier"/>
              </a:rPr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NOTE:    $ has no specific </a:t>
            </a:r>
            <a:r>
              <a:rPr lang="en-US" sz="2000" dirty="0" smtClean="0"/>
              <a:t>meaning</a:t>
            </a:r>
            <a:r>
              <a:rPr lang="en-US" sz="2000" dirty="0"/>
              <a:t> </a:t>
            </a:r>
            <a:r>
              <a:rPr lang="en-US" sz="2000" dirty="0" smtClean="0"/>
              <a:t>and is used  </a:t>
            </a:r>
            <a:r>
              <a:rPr lang="en-US" sz="2000" dirty="0"/>
              <a:t>to access anonymous functionality.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2883596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1079</TotalTime>
  <Words>1243</Words>
  <Application>Microsoft Office PowerPoint</Application>
  <PresentationFormat>On-screen Show (4:3)</PresentationFormat>
  <Paragraphs>240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Courier</vt:lpstr>
      <vt:lpstr>Courier New</vt:lpstr>
      <vt:lpstr>Office Theme</vt:lpstr>
      <vt:lpstr>JavaScript Basics</vt:lpstr>
      <vt:lpstr>Review JavaScript document</vt:lpstr>
      <vt:lpstr>Review $</vt:lpstr>
      <vt:lpstr>Review: Building content with JavaScript</vt:lpstr>
      <vt:lpstr>Methods</vt:lpstr>
      <vt:lpstr>Accessing Document Objects using JavaScript</vt:lpstr>
      <vt:lpstr>Parsing input from the User in JavaScript</vt:lpstr>
      <vt:lpstr>JavaScript Functions</vt:lpstr>
      <vt:lpstr> Function Expression Example 1</vt:lpstr>
      <vt:lpstr> Function Expression Example 2</vt:lpstr>
      <vt:lpstr> Function Definition Example 1</vt:lpstr>
      <vt:lpstr>JavaScript EventHandlers</vt:lpstr>
      <vt:lpstr> Event Handler Example</vt:lpstr>
      <vt:lpstr>Practice: Miles Per Gallon Web App</vt:lpstr>
      <vt:lpstr>Practice: Miles Per Gallon Web App HTML</vt:lpstr>
      <vt:lpstr>Practice: Miles Per Gallon Web App HTML  continued</vt:lpstr>
      <vt:lpstr>Practice: Miles Per Gallon Web App CSS</vt:lpstr>
      <vt:lpstr>Solution: Miles Per Gallon Web App JavaScript</vt:lpstr>
      <vt:lpstr> Modify the JavaScript * Include an alias function for returning an element Id</vt:lpstr>
      <vt:lpstr>Event Handler Options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 Basics</dc:title>
  <dc:creator>Trish</dc:creator>
  <cp:lastModifiedBy>Cornez, Trish</cp:lastModifiedBy>
  <cp:revision>60</cp:revision>
  <dcterms:created xsi:type="dcterms:W3CDTF">2018-01-26T02:24:10Z</dcterms:created>
  <dcterms:modified xsi:type="dcterms:W3CDTF">2019-10-03T16:54:30Z</dcterms:modified>
</cp:coreProperties>
</file>