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5" r:id="rId4"/>
    <p:sldId id="259" r:id="rId5"/>
    <p:sldId id="258" r:id="rId6"/>
    <p:sldId id="282" r:id="rId7"/>
    <p:sldId id="283" r:id="rId8"/>
    <p:sldId id="284" r:id="rId9"/>
    <p:sldId id="262" r:id="rId10"/>
    <p:sldId id="260" r:id="rId11"/>
    <p:sldId id="264" r:id="rId12"/>
    <p:sldId id="261" r:id="rId13"/>
    <p:sldId id="265" r:id="rId14"/>
    <p:sldId id="263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71" autoAdjust="0"/>
  </p:normalViewPr>
  <p:slideViewPr>
    <p:cSldViewPr snapToGrid="0" snapToObjects="1">
      <p:cViewPr varScale="1">
        <p:scale>
          <a:sx n="76" d="100"/>
          <a:sy n="76" d="100"/>
        </p:scale>
        <p:origin x="-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5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6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3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9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3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2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9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6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8C28-113D-3141-AD88-2EDF1B8B7B4A}" type="datetimeFigureOut">
              <a:rPr lang="en-US" smtClean="0"/>
              <a:t>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3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185" y="422312"/>
            <a:ext cx="7772400" cy="1470025"/>
          </a:xfrm>
        </p:spPr>
        <p:txBody>
          <a:bodyPr/>
          <a:lstStyle/>
          <a:p>
            <a:r>
              <a:rPr lang="en-US" dirty="0" smtClean="0"/>
              <a:t>JavaScript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02293"/>
            <a:ext cx="6400800" cy="3536507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Topics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Overview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Syntactic Characteristics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JavaScript </a:t>
            </a:r>
            <a:r>
              <a:rPr lang="en-US" dirty="0"/>
              <a:t>- Practice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Functions in JavaScript - Practice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82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049"/>
            <a:ext cx="8229600" cy="6889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2962"/>
            <a:ext cx="8229600" cy="5323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Show the output displayed for the following:</a:t>
            </a:r>
          </a:p>
          <a:p>
            <a:pPr marL="0" indent="0">
              <a:buNone/>
            </a:pPr>
            <a:endParaRPr lang="en-US" dirty="0" smtClean="0"/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25;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j = "25";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k = 2 + "5";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l = "2" + "5";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== j);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(j == k);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== k);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(k == l);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03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049"/>
            <a:ext cx="8229600" cy="6889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2962"/>
            <a:ext cx="8229600" cy="5323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Solution</a:t>
            </a:r>
          </a:p>
          <a:p>
            <a:pPr marL="0" indent="0">
              <a:buNone/>
            </a:pPr>
            <a:endParaRPr lang="en-US" dirty="0" smtClean="0"/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25;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j = "25";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k = 2 + "5";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l = "2" + "5";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== j);			true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(j == k); 		true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== k); 		true</a:t>
            </a:r>
          </a:p>
          <a:p>
            <a:pPr marL="800100" lvl="2" indent="0">
              <a:buNone/>
            </a:pPr>
            <a:r>
              <a:rPr lang="en-US" dirty="0" err="1" smtClean="0"/>
              <a:t>document.write</a:t>
            </a:r>
            <a:r>
              <a:rPr lang="en-US" dirty="0" smtClean="0"/>
              <a:t>(k == l); 		true</a:t>
            </a:r>
          </a:p>
        </p:txBody>
      </p:sp>
    </p:spTree>
    <p:extLst>
      <p:ext uri="{BB962C8B-B14F-4D97-AF65-F5344CB8AC3E}">
        <p14:creationId xmlns:p14="http://schemas.microsoft.com/office/powerpoint/2010/main" val="216658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049"/>
            <a:ext cx="8229600" cy="6889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2962"/>
            <a:ext cx="8229600" cy="5323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Locate errors:</a:t>
            </a:r>
          </a:p>
          <a:p>
            <a:pPr marL="0" indent="0">
              <a:buNone/>
            </a:pPr>
            <a:endParaRPr lang="en-US" dirty="0" smtClean="0"/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words = 'These </a:t>
            </a:r>
            <a:r>
              <a:rPr lang="en-US" dirty="0" err="1" smtClean="0"/>
              <a:t>french</a:t>
            </a:r>
            <a:r>
              <a:rPr lang="en-US" dirty="0" smtClean="0"/>
              <a:t> fries are cold.";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isBad</a:t>
            </a:r>
            <a:r>
              <a:rPr lang="en-US" dirty="0" smtClean="0"/>
              <a:t> = "false";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$fun = "</a:t>
            </a:r>
            <a:r>
              <a:rPr lang="en-US" dirty="0" err="1" smtClean="0"/>
              <a:t>Bobo</a:t>
            </a:r>
            <a:r>
              <a:rPr lang="en-US" dirty="0" smtClean="0"/>
              <a:t> went for swim."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60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489"/>
            <a:ext cx="8229600" cy="1224097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Practice 2 </a:t>
            </a:r>
            <a:br>
              <a:rPr lang="en-US" dirty="0" smtClean="0"/>
            </a:b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91" y="2517529"/>
            <a:ext cx="6799043" cy="2270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words = 'These </a:t>
            </a:r>
            <a:r>
              <a:rPr lang="en-US" dirty="0" err="1" smtClean="0"/>
              <a:t>french</a:t>
            </a:r>
            <a:r>
              <a:rPr lang="en-US" dirty="0" smtClean="0"/>
              <a:t> fries are cold.";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isBad</a:t>
            </a:r>
            <a:r>
              <a:rPr lang="en-US" dirty="0" smtClean="0"/>
              <a:t> = "false";</a:t>
            </a:r>
          </a:p>
          <a:p>
            <a:pPr marL="800100" lvl="2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$fun = "</a:t>
            </a:r>
            <a:r>
              <a:rPr lang="en-US" dirty="0" err="1" smtClean="0"/>
              <a:t>Bobo</a:t>
            </a:r>
            <a:r>
              <a:rPr lang="en-US" dirty="0" smtClean="0"/>
              <a:t> went for swim."</a:t>
            </a:r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2712588" y="1087958"/>
            <a:ext cx="2409299" cy="1394852"/>
          </a:xfrm>
          <a:prstGeom prst="wedgeRectCallout">
            <a:avLst>
              <a:gd name="adj1" fmla="val -48127"/>
              <a:gd name="adj2" fmla="val 9605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elimit strings with two double quotes or two single quotes.  Don’t mix them.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6437081" y="3219226"/>
            <a:ext cx="2409299" cy="1394852"/>
          </a:xfrm>
          <a:prstGeom prst="wedgeRectCallout">
            <a:avLst>
              <a:gd name="adj1" fmla="val -158245"/>
              <a:gd name="adj2" fmla="val -63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Don’t put double quotes around a reserved word</a:t>
            </a:r>
            <a:r>
              <a:rPr lang="en-US" dirty="0" smtClean="0">
                <a:effectLst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1672333" y="5067981"/>
            <a:ext cx="2409299" cy="806256"/>
          </a:xfrm>
          <a:prstGeom prst="wedgeRectCallout">
            <a:avLst>
              <a:gd name="adj1" fmla="val -50951"/>
              <a:gd name="adj2" fmla="val -1267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dirty="0"/>
              <a:t>It’s okay to use $ to begin a variable.  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5410200" y="5181600"/>
            <a:ext cx="2409299" cy="692637"/>
          </a:xfrm>
          <a:prstGeom prst="wedgeRectCallout">
            <a:avLst>
              <a:gd name="adj1" fmla="val -56598"/>
              <a:gd name="adj2" fmla="val -15944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 smtClean="0"/>
              <a:t>Missing </a:t>
            </a:r>
            <a:r>
              <a:rPr lang="en-US" dirty="0"/>
              <a:t>semicolon.</a:t>
            </a:r>
          </a:p>
        </p:txBody>
      </p:sp>
    </p:spTree>
    <p:extLst>
      <p:ext uri="{BB962C8B-B14F-4D97-AF65-F5344CB8AC3E}">
        <p14:creationId xmlns:p14="http://schemas.microsoft.com/office/powerpoint/2010/main" val="376052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5624" y="4173192"/>
            <a:ext cx="7233568" cy="22907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412"/>
            <a:ext cx="9144000" cy="7599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Practice 1: Building content with JavaScript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7608"/>
            <a:ext cx="8229600" cy="30014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Write the HTML, and JavaScript to produce the webpage shown below.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body tag should be empty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JavaScript to compute the date and time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Format date and time exactly as shown in the image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See the next slide for the HTML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49740" y="4321840"/>
            <a:ext cx="8229600" cy="2300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 smtClean="0"/>
              <a:t>The year is 2018</a:t>
            </a:r>
          </a:p>
          <a:p>
            <a:pPr marL="0" indent="0">
              <a:buFont typeface="Arial"/>
              <a:buNone/>
            </a:pPr>
            <a:r>
              <a:rPr lang="en-US" sz="2400" dirty="0" smtClean="0"/>
              <a:t>It is Tuesday: Day 30 of January in the year 2018</a:t>
            </a:r>
          </a:p>
          <a:p>
            <a:pPr marL="0" indent="0">
              <a:buFont typeface="Arial"/>
              <a:buNone/>
            </a:pPr>
            <a:r>
              <a:rPr lang="en-US" sz="2400" dirty="0" smtClean="0"/>
              <a:t>The time is 10:05am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4652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412"/>
            <a:ext cx="9144000" cy="7599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Practice 1: Building content with JavaScript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7608"/>
            <a:ext cx="8229600" cy="5519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/>
              <a:t>&lt;meta charset="utf-8"&gt;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/>
              <a:t>&lt;title</a:t>
            </a:r>
            <a:r>
              <a:rPr lang="en-US" dirty="0" smtClean="0"/>
              <a:t>&gt;Practice JavaScript&lt;</a:t>
            </a:r>
            <a:r>
              <a:rPr lang="en-US" dirty="0"/>
              <a:t>/title&gt;</a:t>
            </a:r>
          </a:p>
          <a:p>
            <a:pPr marL="0" indent="0">
              <a:buNone/>
            </a:pPr>
            <a:r>
              <a:rPr lang="en-US" dirty="0" smtClean="0"/>
              <a:t>       &lt;</a:t>
            </a:r>
            <a:r>
              <a:rPr lang="en-US" dirty="0"/>
              <a:t>script </a:t>
            </a:r>
            <a:r>
              <a:rPr lang="en-US" dirty="0" err="1"/>
              <a:t>src</a:t>
            </a:r>
            <a:r>
              <a:rPr lang="en-US" dirty="0"/>
              <a:t>="</a:t>
            </a:r>
            <a:r>
              <a:rPr lang="en-US" dirty="0" err="1"/>
              <a:t>js</a:t>
            </a:r>
            <a:r>
              <a:rPr lang="en-US" dirty="0"/>
              <a:t>/</a:t>
            </a:r>
            <a:r>
              <a:rPr lang="en-US" dirty="0" err="1"/>
              <a:t>navigation.js</a:t>
            </a:r>
            <a:r>
              <a:rPr lang="en-US" dirty="0"/>
              <a:t>"&gt;&lt;/script&gt;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body&gt;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98646" y="1224744"/>
            <a:ext cx="1700682" cy="584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HTML</a:t>
            </a:r>
            <a:endParaRPr lang="en-US" sz="3200" dirty="0"/>
          </a:p>
        </p:txBody>
      </p:sp>
      <p:sp>
        <p:nvSpPr>
          <p:cNvPr id="7" name="Oval Callout 6"/>
          <p:cNvSpPr/>
          <p:nvPr/>
        </p:nvSpPr>
        <p:spPr>
          <a:xfrm>
            <a:off x="4489801" y="4331964"/>
            <a:ext cx="3809528" cy="2154643"/>
          </a:xfrm>
          <a:prstGeom prst="wedgeEllipseCallout">
            <a:avLst>
              <a:gd name="adj1" fmla="val -48354"/>
              <a:gd name="adj2" fmla="val -7503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JavaScript file is located in the </a:t>
            </a:r>
            <a:r>
              <a:rPr lang="en-US" sz="2800" b="1" dirty="0" err="1" smtClean="0"/>
              <a:t>js</a:t>
            </a:r>
            <a:r>
              <a:rPr lang="en-US" sz="2800" dirty="0" smtClean="0"/>
              <a:t> folder.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4966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412"/>
            <a:ext cx="9144000" cy="7599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Practice 1         </a:t>
            </a:r>
            <a:r>
              <a:rPr lang="en-US" sz="3600" dirty="0" err="1" smtClean="0"/>
              <a:t>navigation.js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60" y="967608"/>
            <a:ext cx="8686800" cy="551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// TASK 1: GET THE COMPREHENSIVE DATE INFO</a:t>
            </a:r>
          </a:p>
          <a:p>
            <a:pPr marL="0" indent="0">
              <a:buNone/>
            </a:pPr>
            <a:r>
              <a:rPr lang="en-US" sz="2400" dirty="0" err="1" smtClean="0"/>
              <a:t>var</a:t>
            </a:r>
            <a:r>
              <a:rPr lang="en-US" sz="2400" dirty="0" smtClean="0"/>
              <a:t> date = new Date();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// TASK 2: USE </a:t>
            </a:r>
            <a:r>
              <a:rPr lang="en-US" sz="2400" b="1" dirty="0" smtClean="0"/>
              <a:t>date</a:t>
            </a:r>
            <a:r>
              <a:rPr lang="en-US" sz="2400" dirty="0"/>
              <a:t> </a:t>
            </a:r>
            <a:r>
              <a:rPr lang="en-US" sz="2400" dirty="0" smtClean="0"/>
              <a:t>TO COMPUTE TIME INFORMATION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// TASK 3: USE </a:t>
            </a:r>
            <a:r>
              <a:rPr lang="en-US" sz="2400" b="1" dirty="0" smtClean="0"/>
              <a:t>date</a:t>
            </a:r>
            <a:r>
              <a:rPr lang="en-US" sz="2400" dirty="0" smtClean="0"/>
              <a:t> TO COMPUTE DAY, WEEKDAY, ETC.</a:t>
            </a:r>
          </a:p>
          <a:p>
            <a:pPr marL="0" indent="0">
              <a:buNone/>
            </a:pPr>
            <a:r>
              <a:rPr lang="en-US" sz="2400" dirty="0" smtClean="0"/>
              <a:t>//               TIP: Use a switch statement for specific values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// TASK 4: OUTPUT CONTENT TO THE WEBPAGE.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5555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Accessing Document Objects using JavaScript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0393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b="1" dirty="0" err="1"/>
              <a:t>getElementById</a:t>
            </a:r>
            <a:r>
              <a:rPr lang="en-US" dirty="0"/>
              <a:t>(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smtClean="0"/>
              <a:t>is used to retrieve the </a:t>
            </a:r>
            <a:r>
              <a:rPr lang="en-US" dirty="0"/>
              <a:t>object that represents an HTML element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b="1" dirty="0" err="1"/>
              <a:t>getElementById</a:t>
            </a:r>
            <a:r>
              <a:rPr lang="en-US" dirty="0"/>
              <a:t>() </a:t>
            </a:r>
            <a:r>
              <a:rPr lang="en-US" dirty="0" smtClean="0"/>
              <a:t>requires the id for the element as the parameter.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xample</a:t>
            </a:r>
            <a:r>
              <a:rPr lang="en-US" dirty="0"/>
              <a:t>: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865921"/>
            <a:ext cx="849972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00050" lvl="1" indent="0">
              <a:buNone/>
            </a:pPr>
            <a:r>
              <a:rPr lang="en-US" sz="2400" dirty="0" err="1">
                <a:latin typeface="Courier"/>
                <a:cs typeface="Courier"/>
              </a:rPr>
              <a:t>var</a:t>
            </a:r>
            <a:r>
              <a:rPr lang="en-US" sz="2400" dirty="0">
                <a:latin typeface="Courier"/>
                <a:cs typeface="Courier"/>
              </a:rPr>
              <a:t> name = </a:t>
            </a:r>
            <a:r>
              <a:rPr lang="en-US" sz="2400" dirty="0" err="1">
                <a:latin typeface="Courier"/>
                <a:cs typeface="Courier"/>
              </a:rPr>
              <a:t>document.getElementById</a:t>
            </a:r>
            <a:r>
              <a:rPr lang="en-US" sz="2400" dirty="0">
                <a:latin typeface="Courier"/>
                <a:cs typeface="Courier"/>
              </a:rPr>
              <a:t>(“name”);    </a:t>
            </a:r>
          </a:p>
        </p:txBody>
      </p:sp>
    </p:spTree>
    <p:extLst>
      <p:ext uri="{BB962C8B-B14F-4D97-AF65-F5344CB8AC3E}">
        <p14:creationId xmlns:p14="http://schemas.microsoft.com/office/powerpoint/2010/main" val="4073230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Parsing input from the User in JavaScript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0393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dirty="0" err="1"/>
              <a:t>parseInt</a:t>
            </a:r>
            <a:r>
              <a:rPr lang="en-US" dirty="0"/>
              <a:t>() and </a:t>
            </a:r>
            <a:r>
              <a:rPr lang="en-US" b="1" dirty="0" err="1"/>
              <a:t>parseFloat</a:t>
            </a:r>
            <a:r>
              <a:rPr lang="en-US" dirty="0"/>
              <a:t>(</a:t>
            </a:r>
            <a:r>
              <a:rPr lang="en-US" dirty="0" smtClean="0"/>
              <a:t>) are used to they a </a:t>
            </a:r>
            <a:r>
              <a:rPr lang="en-US" dirty="0"/>
              <a:t>string to an integer or a float.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If a string cannot be converted to a numeric value, these methods will return </a:t>
            </a:r>
            <a:r>
              <a:rPr lang="en-US" b="1" dirty="0" err="1"/>
              <a:t>NaN</a:t>
            </a:r>
            <a:r>
              <a:rPr lang="en-US" dirty="0"/>
              <a:t> (Not a Number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271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JavaScript Functions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01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JavaScript provides for two kinds of functions: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Function expression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variable is assigned the value returned by a </a:t>
            </a:r>
            <a:r>
              <a:rPr lang="en-US" dirty="0" smtClean="0"/>
              <a:t>function expression.  </a:t>
            </a:r>
            <a:r>
              <a:rPr lang="en-US" dirty="0"/>
              <a:t>These functions are not given a name, they are often referred to as anonymous functions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Function declaration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Function declarations are equivalent to methods in Java.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7044"/>
            <a:ext cx="8229600" cy="5429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5956"/>
            <a:ext cx="8229600" cy="575210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JavaScript is used to create </a:t>
            </a:r>
            <a:r>
              <a:rPr lang="en-US" dirty="0"/>
              <a:t>interactive content.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objective behind the development of JavaScript is client-side development.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JavaScript </a:t>
            </a:r>
            <a:r>
              <a:rPr lang="en-US" dirty="0"/>
              <a:t>was originally developed by Netscape in the mid 1990s.  It was originally called </a:t>
            </a:r>
            <a:r>
              <a:rPr lang="en-US" i="1" dirty="0" err="1"/>
              <a:t>ActionScript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JavaScript is the </a:t>
            </a:r>
            <a:r>
              <a:rPr lang="en-US" dirty="0"/>
              <a:t>main tool </a:t>
            </a:r>
            <a:r>
              <a:rPr lang="en-US" dirty="0" smtClean="0"/>
              <a:t>for </a:t>
            </a:r>
            <a:r>
              <a:rPr lang="en-US" dirty="0"/>
              <a:t>create interactive content on the Internet.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48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Expression Example 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b="1" dirty="0"/>
              <a:t>expression</a:t>
            </a:r>
            <a:r>
              <a:rPr lang="en-US" sz="2400" dirty="0"/>
              <a:t> returns a DOM element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</a:t>
            </a:r>
            <a:r>
              <a:rPr lang="en-US" sz="2800" dirty="0" smtClean="0"/>
              <a:t>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$ = function (id) {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    </a:t>
            </a:r>
            <a:r>
              <a:rPr lang="en-US" sz="2400" dirty="0" smtClean="0">
                <a:latin typeface="Courier"/>
                <a:cs typeface="Courier"/>
              </a:rPr>
              <a:t>   return </a:t>
            </a:r>
            <a:r>
              <a:rPr lang="en-US" sz="2400" dirty="0" err="1">
                <a:latin typeface="Courier"/>
                <a:cs typeface="Courier"/>
              </a:rPr>
              <a:t>document.getElementById</a:t>
            </a:r>
            <a:r>
              <a:rPr lang="en-US" sz="2400" dirty="0">
                <a:latin typeface="Courier"/>
                <a:cs typeface="Courier"/>
              </a:rPr>
              <a:t>(id);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}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the $ 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address = $(“</a:t>
            </a:r>
            <a:r>
              <a:rPr lang="en-US" sz="2400" dirty="0" err="1">
                <a:latin typeface="Courier"/>
                <a:cs typeface="Courier"/>
              </a:rPr>
              <a:t>email_address</a:t>
            </a:r>
            <a:r>
              <a:rPr lang="en-US" sz="2400" dirty="0">
                <a:latin typeface="Courier"/>
                <a:cs typeface="Courier"/>
              </a:rPr>
              <a:t>”).value</a:t>
            </a:r>
            <a:r>
              <a:rPr lang="en-US" sz="2400" dirty="0" smtClean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NOTE:    $ has no specific </a:t>
            </a:r>
            <a:r>
              <a:rPr lang="en-US" sz="2000" dirty="0" smtClean="0"/>
              <a:t>meaning</a:t>
            </a:r>
            <a:r>
              <a:rPr lang="en-US" sz="2000" dirty="0"/>
              <a:t> </a:t>
            </a:r>
            <a:r>
              <a:rPr lang="en-US" sz="2000" dirty="0" smtClean="0"/>
              <a:t>and is used  </a:t>
            </a:r>
            <a:r>
              <a:rPr lang="en-US" sz="2000" dirty="0"/>
              <a:t>to access anonymous functionality.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2883596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Expression Example 2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b="1" dirty="0"/>
              <a:t>expression</a:t>
            </a:r>
            <a:r>
              <a:rPr lang="en-US" sz="2400" dirty="0"/>
              <a:t> returns a DOM element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en-US" sz="2000" dirty="0" smtClean="0"/>
              <a:t>   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displayYear</a:t>
            </a:r>
            <a:r>
              <a:rPr lang="en-US" sz="2000" dirty="0">
                <a:latin typeface="Courier"/>
                <a:cs typeface="Courier"/>
              </a:rPr>
              <a:t> = function ()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today = new Date();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</a:t>
            </a:r>
            <a:r>
              <a:rPr lang="en-US" sz="2000" dirty="0" smtClean="0">
                <a:latin typeface="Courier"/>
                <a:cs typeface="Courier"/>
              </a:rPr>
              <a:t>  alert </a:t>
            </a:r>
            <a:r>
              <a:rPr lang="en-US" sz="2000" dirty="0">
                <a:latin typeface="Courier"/>
                <a:cs typeface="Courier"/>
              </a:rPr>
              <a:t>(“The y</a:t>
            </a:r>
            <a:r>
              <a:rPr lang="en-US" sz="2000" dirty="0" smtClean="0">
                <a:latin typeface="Courier"/>
                <a:cs typeface="Courier"/>
              </a:rPr>
              <a:t>ear </a:t>
            </a:r>
            <a:r>
              <a:rPr lang="en-US" sz="2000" dirty="0">
                <a:latin typeface="Courier"/>
                <a:cs typeface="Courier"/>
              </a:rPr>
              <a:t>is </a:t>
            </a:r>
            <a:r>
              <a:rPr lang="en-US" sz="2000" dirty="0" smtClean="0">
                <a:latin typeface="Courier"/>
                <a:cs typeface="Courier"/>
              </a:rPr>
              <a:t>“+</a:t>
            </a:r>
            <a:r>
              <a:rPr lang="en-US" sz="2000" dirty="0" err="1" smtClean="0">
                <a:latin typeface="Courier"/>
                <a:cs typeface="Courier"/>
              </a:rPr>
              <a:t>today.getFullYear</a:t>
            </a:r>
            <a:r>
              <a:rPr lang="en-US" sz="2000" dirty="0">
                <a:latin typeface="Courier"/>
                <a:cs typeface="Courier"/>
              </a:rPr>
              <a:t>());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 }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the $ 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</a:t>
            </a:r>
            <a:r>
              <a:rPr lang="en-US" sz="2400" dirty="0" err="1" smtClean="0">
                <a:latin typeface="Courier"/>
                <a:cs typeface="Courier"/>
              </a:rPr>
              <a:t>displayYear</a:t>
            </a:r>
            <a:r>
              <a:rPr lang="en-US" sz="2400" dirty="0" smtClean="0">
                <a:latin typeface="Courier"/>
                <a:cs typeface="Courier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077510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Definition Example 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dirty="0" smtClean="0"/>
              <a:t>returns the smallest integer value 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</a:t>
            </a:r>
            <a:r>
              <a:rPr lang="en-US" sz="2800" dirty="0" smtClean="0">
                <a:latin typeface="Courier"/>
                <a:cs typeface="Courier"/>
              </a:rPr>
              <a:t>  </a:t>
            </a:r>
            <a:r>
              <a:rPr lang="en-US" sz="2400" dirty="0" smtClean="0">
                <a:latin typeface="Courier"/>
                <a:cs typeface="Courier"/>
              </a:rPr>
              <a:t>Function </a:t>
            </a:r>
            <a:r>
              <a:rPr lang="en-US" sz="2400" dirty="0">
                <a:latin typeface="Courier"/>
                <a:cs typeface="Courier"/>
              </a:rPr>
              <a:t>smallest (x, y) {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     </a:t>
            </a:r>
            <a:r>
              <a:rPr lang="en-US" sz="2400" dirty="0" smtClean="0">
                <a:latin typeface="Courier"/>
                <a:cs typeface="Courier"/>
              </a:rPr>
              <a:t>         return </a:t>
            </a:r>
            <a:r>
              <a:rPr lang="en-US" sz="2400" dirty="0">
                <a:latin typeface="Courier"/>
                <a:cs typeface="Courier"/>
              </a:rPr>
              <a:t>(x &lt; y) ? x: y;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  }</a:t>
            </a: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</a:t>
            </a:r>
            <a:r>
              <a:rPr lang="en-US" sz="2400" dirty="0" smtClean="0"/>
              <a:t>the </a:t>
            </a:r>
            <a:r>
              <a:rPr lang="en-US" sz="2400" dirty="0"/>
              <a:t>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min = smallest(x, y);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234155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</a:t>
            </a:r>
            <a:r>
              <a:rPr lang="en-US" dirty="0" err="1" smtClean="0"/>
              <a:t>EventHandlers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event handler is a </a:t>
            </a:r>
            <a:r>
              <a:rPr lang="en-US" dirty="0" smtClean="0"/>
              <a:t>function that</a:t>
            </a:r>
            <a:r>
              <a:rPr lang="en-US" dirty="0"/>
              <a:t> </a:t>
            </a:r>
            <a:r>
              <a:rPr lang="en-US" dirty="0" smtClean="0"/>
              <a:t>will execute </a:t>
            </a:r>
            <a:r>
              <a:rPr lang="en-US" dirty="0"/>
              <a:t>when an event  is </a:t>
            </a:r>
            <a:r>
              <a:rPr lang="en-US" dirty="0" smtClean="0"/>
              <a:t>triggered.</a:t>
            </a:r>
          </a:p>
          <a:p>
            <a:r>
              <a:rPr lang="en-US" dirty="0" smtClean="0"/>
              <a:t>Technically, an event handler </a:t>
            </a:r>
            <a:r>
              <a:rPr lang="en-US" dirty="0"/>
              <a:t>“handles” an event.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attach an event handler to an event, </a:t>
            </a:r>
            <a:r>
              <a:rPr lang="en-US" dirty="0" smtClean="0"/>
              <a:t>specify </a:t>
            </a:r>
            <a:r>
              <a:rPr lang="en-US" dirty="0"/>
              <a:t>the object and the event that triggers the event handler.  </a:t>
            </a:r>
            <a:endParaRPr lang="en-US" dirty="0" smtClean="0"/>
          </a:p>
          <a:p>
            <a:r>
              <a:rPr lang="en-US" dirty="0" smtClean="0"/>
              <a:t>Finally</a:t>
            </a:r>
            <a:r>
              <a:rPr lang="en-US" dirty="0"/>
              <a:t>, </a:t>
            </a:r>
            <a:r>
              <a:rPr lang="en-US" dirty="0" smtClean="0"/>
              <a:t>assign </a:t>
            </a:r>
            <a:r>
              <a:rPr lang="en-US" dirty="0"/>
              <a:t>the event handler function to </a:t>
            </a:r>
            <a:r>
              <a:rPr lang="en-US" dirty="0" smtClean="0"/>
              <a:t>the specific event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83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Event Handler Example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020620"/>
            <a:ext cx="8798195" cy="4989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Consider the following HTML button: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>
                <a:latin typeface="Courier"/>
                <a:cs typeface="Courier"/>
              </a:rPr>
              <a:t>input type="button"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class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err="1">
                <a:latin typeface="Courier"/>
                <a:cs typeface="Courier"/>
              </a:rPr>
              <a:t>btn</a:t>
            </a:r>
            <a:r>
              <a:rPr lang="en-US" sz="2000" dirty="0">
                <a:latin typeface="Courier"/>
                <a:cs typeface="Courier"/>
              </a:rPr>
              <a:t>"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id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err="1" smtClean="0">
                <a:latin typeface="Courier"/>
                <a:cs typeface="Courier"/>
              </a:rPr>
              <a:t>computeBtn</a:t>
            </a:r>
            <a:r>
              <a:rPr lang="en-US" sz="2000" dirty="0" smtClean="0">
                <a:latin typeface="Courier"/>
                <a:cs typeface="Courier"/>
              </a:rPr>
              <a:t>"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value</a:t>
            </a:r>
            <a:r>
              <a:rPr lang="en-US" sz="2000" dirty="0">
                <a:latin typeface="Courier"/>
                <a:cs typeface="Courier"/>
              </a:rPr>
              <a:t>="Compute </a:t>
            </a:r>
            <a:r>
              <a:rPr lang="en-US" sz="2000" dirty="0" smtClean="0">
                <a:latin typeface="Courier"/>
                <a:cs typeface="Courier"/>
              </a:rPr>
              <a:t>It</a:t>
            </a:r>
            <a:r>
              <a:rPr lang="en-US" sz="2000" dirty="0">
                <a:latin typeface="Courier"/>
                <a:cs typeface="Courier"/>
              </a:rPr>
              <a:t>"</a:t>
            </a:r>
            <a:r>
              <a:rPr lang="en-US" sz="2000" dirty="0" smtClean="0">
                <a:latin typeface="Courier"/>
                <a:cs typeface="Courier"/>
              </a:rPr>
              <a:t>&gt;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 smtClean="0"/>
              <a:t>An event listener can be assigned as follows: </a:t>
            </a:r>
            <a:endParaRPr lang="en-US" sz="2400" dirty="0"/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window.onload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= function()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computeBtn</a:t>
            </a:r>
            <a:r>
              <a:rPr lang="en-US" sz="2000" dirty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document.getElementById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>
                <a:latin typeface="Courier"/>
                <a:cs typeface="Courier"/>
              </a:rPr>
              <a:t>"</a:t>
            </a:r>
            <a:r>
              <a:rPr lang="en-US" sz="2000" dirty="0" err="1" smtClean="0">
                <a:latin typeface="Courier"/>
                <a:cs typeface="Courier"/>
              </a:rPr>
              <a:t>computeBtn</a:t>
            </a:r>
            <a:r>
              <a:rPr lang="en-US" sz="2000" dirty="0" smtClean="0">
                <a:latin typeface="Courier"/>
                <a:cs typeface="Courier"/>
              </a:rPr>
              <a:t>")</a:t>
            </a:r>
            <a:r>
              <a:rPr lang="en-US" sz="2000" dirty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computeBtn.onclick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= </a:t>
            </a:r>
            <a:r>
              <a:rPr lang="en-US" sz="2000" dirty="0" err="1" smtClean="0">
                <a:latin typeface="Courier"/>
                <a:cs typeface="Courier"/>
              </a:rPr>
              <a:t>computeValue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175095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72"/>
            <a:ext cx="8229600" cy="737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Practice: Miles Per Gallon Web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272"/>
            <a:ext cx="8229600" cy="11214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Examine the mockup and carve </a:t>
            </a:r>
            <a:r>
              <a:rPr lang="en-US" dirty="0"/>
              <a:t>out </a:t>
            </a:r>
            <a:r>
              <a:rPr lang="en-US" dirty="0" smtClean="0"/>
              <a:t>divisions</a:t>
            </a:r>
            <a:r>
              <a:rPr lang="en-US" dirty="0"/>
              <a:t>. F</a:t>
            </a:r>
            <a:r>
              <a:rPr lang="en-US" dirty="0" smtClean="0"/>
              <a:t>ocus </a:t>
            </a:r>
            <a:r>
              <a:rPr lang="en-US" dirty="0"/>
              <a:t>will be on </a:t>
            </a:r>
            <a:r>
              <a:rPr lang="en-US" dirty="0" smtClean="0"/>
              <a:t>JavaScript, not </a:t>
            </a:r>
            <a:r>
              <a:rPr lang="en-US" dirty="0"/>
              <a:t>CSS. </a:t>
            </a:r>
          </a:p>
        </p:txBody>
      </p:sp>
      <p:pic>
        <p:nvPicPr>
          <p:cNvPr id="4" name="Picture 3" descr="Macintosh HD:Users:trishcornez:Desktop:CS222:WEEK 6 Intro to Javascript:Lab 6 ex 2 Miles Per Gallon:L6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900" y="2579491"/>
            <a:ext cx="6777128" cy="4088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9353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Practice: Miles Per Gallon Web App HTML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0" y="1022560"/>
            <a:ext cx="9144000" cy="569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&lt;body&gt;</a:t>
            </a:r>
          </a:p>
          <a:p>
            <a:r>
              <a:rPr lang="en-US" sz="1400" dirty="0"/>
              <a:t>  &lt;div&gt;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&lt;</a:t>
            </a:r>
            <a:r>
              <a:rPr lang="en-US" sz="1400" dirty="0"/>
              <a:t>div class</a:t>
            </a:r>
            <a:r>
              <a:rPr lang="en-US" sz="1400" dirty="0" smtClean="0"/>
              <a:t>=”header"</a:t>
            </a:r>
            <a:r>
              <a:rPr lang="en-US" sz="1400" dirty="0"/>
              <a:t>&gt;</a:t>
            </a:r>
          </a:p>
          <a:p>
            <a:r>
              <a:rPr lang="en-US" sz="1400" dirty="0" smtClean="0"/>
              <a:t>                    </a:t>
            </a:r>
            <a:r>
              <a:rPr lang="en-US" sz="1400" dirty="0"/>
              <a:t>&lt;h1&gt;Calculate MPG&lt;/h1&gt;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</a:t>
            </a:r>
            <a:r>
              <a:rPr lang="en-US" sz="1400" dirty="0"/>
              <a:t>&lt;/div&gt;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 smtClean="0"/>
              <a:t>          </a:t>
            </a:r>
            <a:r>
              <a:rPr lang="en-US" sz="1400" dirty="0"/>
              <a:t>&lt;div class="content"&gt;</a:t>
            </a:r>
          </a:p>
          <a:p>
            <a:r>
              <a:rPr lang="en-US" sz="1400" dirty="0"/>
              <a:t>  </a:t>
            </a:r>
            <a:r>
              <a:rPr lang="en-US" sz="1400" dirty="0" smtClean="0"/>
              <a:t>                 </a:t>
            </a:r>
            <a:r>
              <a:rPr lang="en-US" sz="1400" dirty="0"/>
              <a:t>&lt;label for="</a:t>
            </a:r>
            <a:r>
              <a:rPr lang="en-US" sz="1400" dirty="0" err="1"/>
              <a:t>milesdriven</a:t>
            </a:r>
            <a:r>
              <a:rPr lang="en-US" sz="1400" dirty="0"/>
              <a:t>" class="</a:t>
            </a:r>
            <a:r>
              <a:rPr lang="en-US" sz="1400" dirty="0" err="1"/>
              <a:t>mlabel</a:t>
            </a:r>
            <a:r>
              <a:rPr lang="en-US" sz="1400" dirty="0"/>
              <a:t>"&gt;Miles Driven:&lt;/label&gt;</a:t>
            </a:r>
          </a:p>
          <a:p>
            <a:r>
              <a:rPr lang="en-US" sz="1400" dirty="0"/>
              <a:t>  </a:t>
            </a:r>
            <a:r>
              <a:rPr lang="en-US" sz="1400" dirty="0" smtClean="0"/>
              <a:t>                </a:t>
            </a:r>
            <a:r>
              <a:rPr lang="en-US" sz="1400" dirty="0"/>
              <a:t>&lt;input type="text" id="</a:t>
            </a:r>
            <a:r>
              <a:rPr lang="en-US" sz="1400" dirty="0" err="1"/>
              <a:t>milesdriven</a:t>
            </a:r>
            <a:r>
              <a:rPr lang="en-US" sz="1400" dirty="0"/>
              <a:t>" class="</a:t>
            </a:r>
            <a:r>
              <a:rPr lang="en-US" sz="1400" dirty="0" err="1"/>
              <a:t>mfield</a:t>
            </a:r>
            <a:r>
              <a:rPr lang="en-US" sz="1400" dirty="0"/>
              <a:t>"&gt;&lt;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</a:t>
            </a:r>
            <a:r>
              <a:rPr lang="en-US" sz="1400" dirty="0"/>
              <a:t>&lt;label for="</a:t>
            </a:r>
            <a:r>
              <a:rPr lang="en-US" sz="1400" dirty="0" err="1"/>
              <a:t>ngallons</a:t>
            </a:r>
            <a:r>
              <a:rPr lang="en-US" sz="1400" dirty="0"/>
              <a:t>"&gt;Gallons of Gas Used:&lt;/label&gt;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</a:t>
            </a:r>
            <a:r>
              <a:rPr lang="en-US" sz="1400" dirty="0"/>
              <a:t>&lt;input type="text" id="</a:t>
            </a:r>
            <a:r>
              <a:rPr lang="en-US" sz="1400" dirty="0" err="1"/>
              <a:t>ngallons</a:t>
            </a:r>
            <a:r>
              <a:rPr lang="en-US" sz="1400" dirty="0"/>
              <a:t>"&gt;&lt;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   </a:t>
            </a:r>
            <a:r>
              <a:rPr lang="en-US" sz="1400" dirty="0" smtClean="0"/>
              <a:t>               </a:t>
            </a:r>
            <a:r>
              <a:rPr lang="en-US" sz="1400" dirty="0"/>
              <a:t>&lt;label for="</a:t>
            </a:r>
            <a:r>
              <a:rPr lang="en-US" sz="1400" dirty="0" err="1"/>
              <a:t>milespergallon</a:t>
            </a:r>
            <a:r>
              <a:rPr lang="en-US" sz="1400" dirty="0"/>
              <a:t>"&gt;Miles Per Gallon:&lt;/label&gt;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</a:t>
            </a:r>
            <a:r>
              <a:rPr lang="en-US" sz="1400" dirty="0"/>
              <a:t>&lt;input type="text" id="</a:t>
            </a:r>
            <a:r>
              <a:rPr lang="en-US" sz="1400" dirty="0" err="1"/>
              <a:t>milespergallon</a:t>
            </a:r>
            <a:r>
              <a:rPr lang="en-US" sz="1400" dirty="0"/>
              <a:t>" disabled&gt;&lt;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</a:t>
            </a:r>
            <a:r>
              <a:rPr lang="en-US" sz="1400" dirty="0"/>
              <a:t>&lt;label&gt;&amp;</a:t>
            </a:r>
            <a:r>
              <a:rPr lang="en-US" sz="1400" dirty="0" err="1"/>
              <a:t>nbsp</a:t>
            </a:r>
            <a:r>
              <a:rPr lang="en-US" sz="1400" dirty="0"/>
              <a:t>;&lt;/label&gt;</a:t>
            </a:r>
          </a:p>
          <a:p>
            <a:r>
              <a:rPr lang="en-US" sz="1400" dirty="0" smtClean="0"/>
              <a:t>                 </a:t>
            </a:r>
            <a:r>
              <a:rPr lang="en-US" sz="1400" dirty="0"/>
              <a:t>&lt;input type="button" class="</a:t>
            </a:r>
            <a:r>
              <a:rPr lang="en-US" sz="1400" dirty="0" err="1"/>
              <a:t>btn</a:t>
            </a:r>
            <a:r>
              <a:rPr lang="en-US" sz="1400" dirty="0"/>
              <a:t>" id="calculate" value="Calculate MPG"&gt;&lt;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r>
              <a:rPr lang="en-US" sz="1400" dirty="0" smtClean="0"/>
              <a:t>          </a:t>
            </a:r>
            <a:r>
              <a:rPr lang="en-US" sz="1400" dirty="0"/>
              <a:t>&lt;/div&gt;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 smtClean="0"/>
              <a:t>       &lt;</a:t>
            </a:r>
            <a:r>
              <a:rPr lang="en-US" sz="1400" dirty="0"/>
              <a:t>div class</a:t>
            </a:r>
            <a:r>
              <a:rPr lang="en-US" sz="1400" dirty="0" smtClean="0"/>
              <a:t>=”footer"</a:t>
            </a:r>
            <a:r>
              <a:rPr lang="en-US" sz="1400" dirty="0"/>
              <a:t>&gt;</a:t>
            </a:r>
          </a:p>
          <a:p>
            <a:r>
              <a:rPr lang="en-US" sz="1400" dirty="0" smtClean="0"/>
              <a:t>                 </a:t>
            </a:r>
            <a:r>
              <a:rPr lang="en-US" sz="1400" dirty="0"/>
              <a:t>&lt;p&gt;&lt;</a:t>
            </a:r>
            <a:r>
              <a:rPr lang="en-US" sz="1400" dirty="0" err="1"/>
              <a:t>i</a:t>
            </a:r>
            <a:r>
              <a:rPr lang="en-US" sz="1400" dirty="0"/>
              <a:t>&gt;Solutions by </a:t>
            </a:r>
            <a:r>
              <a:rPr lang="en-US" sz="1400" dirty="0" err="1"/>
              <a:t>Bobo</a:t>
            </a:r>
            <a:r>
              <a:rPr lang="en-US" sz="1400" dirty="0"/>
              <a:t>&lt;</a:t>
            </a:r>
            <a:r>
              <a:rPr lang="en-US" sz="1400" dirty="0" err="1"/>
              <a:t>i</a:t>
            </a:r>
            <a:r>
              <a:rPr lang="en-US" sz="1400" dirty="0"/>
              <a:t>&gt;&lt;/p&gt;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</a:t>
            </a:r>
            <a:r>
              <a:rPr lang="en-US" sz="1400" dirty="0"/>
              <a:t>&lt;/div&gt;</a:t>
            </a:r>
          </a:p>
          <a:p>
            <a:r>
              <a:rPr lang="en-US" sz="1400" dirty="0"/>
              <a:t>&lt;/div&gt;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1665769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Practice: Miles Per Gallon Web App CSS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76989" y="1022560"/>
            <a:ext cx="6229563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h1 {</a:t>
            </a:r>
          </a:p>
          <a:p>
            <a:r>
              <a:rPr lang="en-US" dirty="0"/>
              <a:t>  padding: 0 2.75em .5em;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.content {</a:t>
            </a:r>
          </a:p>
          <a:p>
            <a:r>
              <a:rPr lang="en-US" dirty="0"/>
              <a:t>  width: 100%;</a:t>
            </a:r>
          </a:p>
          <a:p>
            <a:r>
              <a:rPr lang="en-US" dirty="0"/>
              <a:t>  padding-top: 20px;</a:t>
            </a:r>
          </a:p>
          <a:p>
            <a:r>
              <a:rPr lang="en-US" dirty="0"/>
              <a:t>  border: 1px solid gray;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label {</a:t>
            </a:r>
          </a:p>
          <a:p>
            <a:r>
              <a:rPr lang="en-US" dirty="0"/>
              <a:t>  float: left;</a:t>
            </a:r>
          </a:p>
          <a:p>
            <a:r>
              <a:rPr lang="en-US" dirty="0"/>
              <a:t>  width: 11em;</a:t>
            </a:r>
          </a:p>
          <a:p>
            <a:r>
              <a:rPr lang="en-US" dirty="0"/>
              <a:t>  text-align: right;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input {</a:t>
            </a:r>
          </a:p>
          <a:p>
            <a:r>
              <a:rPr lang="en-US" dirty="0"/>
              <a:t>  margin-left: 1em;</a:t>
            </a:r>
          </a:p>
          <a:p>
            <a:r>
              <a:rPr lang="en-US" dirty="0"/>
              <a:t>  margin-bottom: .5em;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23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Solution: Miles Per Gallon Web App JavaScript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588389" y="964828"/>
            <a:ext cx="8267011" cy="56323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window.onload</a:t>
            </a:r>
            <a:r>
              <a:rPr lang="en-US" dirty="0"/>
              <a:t> = function() {</a:t>
            </a:r>
          </a:p>
          <a:p>
            <a:r>
              <a:rPr lang="en-US" dirty="0"/>
              <a:t>  /</a:t>
            </a:r>
            <a:r>
              <a:rPr lang="en-US" dirty="0" smtClean="0"/>
              <a:t>/ REGISTER </a:t>
            </a:r>
            <a:r>
              <a:rPr lang="en-US" dirty="0"/>
              <a:t>AN ON CLICK EVENT FOR THE CALULATE BUTTON</a:t>
            </a:r>
          </a:p>
          <a:p>
            <a:r>
              <a:rPr lang="en-US" dirty="0"/>
              <a:t>  </a:t>
            </a:r>
            <a:r>
              <a:rPr lang="en-US" dirty="0" smtClean="0"/>
              <a:t>       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calculateBtn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("calculate");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/>
              <a:t>calculateBtn.onclick</a:t>
            </a:r>
            <a:r>
              <a:rPr lang="en-US" dirty="0"/>
              <a:t> = </a:t>
            </a:r>
            <a:r>
              <a:rPr lang="en-US" dirty="0" err="1"/>
              <a:t>processMPG</a:t>
            </a:r>
            <a:r>
              <a:rPr lang="en-US" dirty="0"/>
              <a:t>; </a:t>
            </a:r>
          </a:p>
          <a:p>
            <a:r>
              <a:rPr lang="en-US" dirty="0"/>
              <a:t>  /</a:t>
            </a:r>
            <a:r>
              <a:rPr lang="en-US" dirty="0" smtClean="0"/>
              <a:t>/ PLACE THE </a:t>
            </a:r>
            <a:r>
              <a:rPr lang="en-US" b="1" u="sng" dirty="0" smtClean="0"/>
              <a:t>FOCUS</a:t>
            </a:r>
            <a:r>
              <a:rPr lang="en-US" dirty="0" smtClean="0"/>
              <a:t> ON THE </a:t>
            </a:r>
            <a:r>
              <a:rPr lang="en-US" dirty="0"/>
              <a:t>MILES DRIVEN </a:t>
            </a:r>
            <a:r>
              <a:rPr lang="en-US" dirty="0" smtClean="0"/>
              <a:t>FIELD</a:t>
            </a:r>
          </a:p>
          <a:p>
            <a:r>
              <a:rPr lang="en-US" dirty="0" smtClean="0"/>
              <a:t>        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/>
              <a:t>milesDrivenField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</a:t>
            </a:r>
            <a:r>
              <a:rPr lang="en-US" dirty="0" err="1"/>
              <a:t>milesdriven</a:t>
            </a:r>
            <a:r>
              <a:rPr lang="en-US" dirty="0"/>
              <a:t>");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/>
              <a:t>milesDrivenField.focus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processMPG</a:t>
            </a:r>
            <a:r>
              <a:rPr lang="en-US" dirty="0"/>
              <a:t> = function() {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/ TASK </a:t>
            </a:r>
            <a:r>
              <a:rPr lang="en-US" dirty="0">
                <a:solidFill>
                  <a:srgbClr val="FF0000"/>
                </a:solidFill>
              </a:rPr>
              <a:t>1: COLLECT THE INPUT FOR MILES DRIVEN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/</a:t>
            </a:r>
            <a:r>
              <a:rPr lang="en-US" dirty="0" smtClean="0">
                <a:solidFill>
                  <a:srgbClr val="FF0000"/>
                </a:solidFill>
              </a:rPr>
              <a:t>/ TASK </a:t>
            </a:r>
            <a:r>
              <a:rPr lang="en-US" dirty="0">
                <a:solidFill>
                  <a:srgbClr val="FF0000"/>
                </a:solidFill>
              </a:rPr>
              <a:t>2: COLLECT THE INPUT FOR GALLONS USED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// TASK </a:t>
            </a:r>
            <a:r>
              <a:rPr lang="en-US" dirty="0">
                <a:solidFill>
                  <a:srgbClr val="FF0000"/>
                </a:solidFill>
              </a:rPr>
              <a:t>3: VALIDATE THE </a:t>
            </a:r>
            <a:r>
              <a:rPr lang="en-US" dirty="0" smtClean="0">
                <a:solidFill>
                  <a:srgbClr val="FF0000"/>
                </a:solidFill>
              </a:rPr>
              <a:t>INPUT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// TASK </a:t>
            </a:r>
            <a:r>
              <a:rPr lang="en-US" dirty="0">
                <a:solidFill>
                  <a:srgbClr val="FF0000"/>
                </a:solidFill>
              </a:rPr>
              <a:t>4: </a:t>
            </a:r>
            <a:r>
              <a:rPr lang="en-US" dirty="0" smtClean="0">
                <a:solidFill>
                  <a:srgbClr val="FF0000"/>
                </a:solidFill>
              </a:rPr>
              <a:t>COMPUTE AND DISPLAY  </a:t>
            </a:r>
            <a:r>
              <a:rPr lang="en-US" dirty="0">
                <a:solidFill>
                  <a:srgbClr val="FF0000"/>
                </a:solidFill>
              </a:rPr>
              <a:t>MILES PER GALLON</a:t>
            </a:r>
          </a:p>
          <a:p>
            <a:r>
              <a:rPr lang="en-US" dirty="0"/>
              <a:t>  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/>
              <a:t>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03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6217"/>
            <a:ext cx="9144000" cy="73722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 Modify the JavaScript</a:t>
            </a:r>
            <a:br>
              <a:rPr lang="en-US" sz="3200" dirty="0" smtClean="0"/>
            </a:br>
            <a:r>
              <a:rPr lang="en-US" sz="3200" dirty="0" smtClean="0"/>
              <a:t>* Include an</a:t>
            </a:r>
            <a:r>
              <a:rPr lang="en-US" sz="3200" dirty="0"/>
              <a:t> </a:t>
            </a:r>
            <a:r>
              <a:rPr lang="en-US" sz="3200" dirty="0" smtClean="0"/>
              <a:t>alias function for returning an element Id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389" y="2985424"/>
            <a:ext cx="8267011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var</a:t>
            </a:r>
            <a:r>
              <a:rPr lang="en-US" dirty="0"/>
              <a:t> $ = function (id) {</a:t>
            </a:r>
          </a:p>
          <a:p>
            <a:r>
              <a:rPr lang="en-US" dirty="0"/>
              <a:t>  return </a:t>
            </a:r>
            <a:r>
              <a:rPr lang="en-US" dirty="0" err="1"/>
              <a:t>document.getElementById</a:t>
            </a:r>
            <a:r>
              <a:rPr lang="en-US" dirty="0"/>
              <a:t>(id);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98139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Client-Side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Browsers convert </a:t>
            </a:r>
            <a:r>
              <a:rPr lang="en-US" dirty="0" smtClean="0"/>
              <a:t>HTML into </a:t>
            </a:r>
            <a:r>
              <a:rPr lang="en-US" dirty="0"/>
              <a:t>a JavaScript object called the Document Object Model (DOM).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smtClean="0"/>
              <a:t>JavaScript can be used to programmatic content to HTML.</a:t>
            </a:r>
          </a:p>
          <a:p>
            <a:endParaRPr lang="en-US" dirty="0"/>
          </a:p>
          <a:p>
            <a:r>
              <a:rPr lang="en-US" dirty="0" smtClean="0"/>
              <a:t>Create placeholders </a:t>
            </a:r>
            <a:r>
              <a:rPr lang="en-US" dirty="0"/>
              <a:t>in HTML and use JavaScript to replace the placeholders with real data using replace() and append().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28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Handler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Option 1: In a JavaScript file, attach an </a:t>
            </a:r>
            <a:r>
              <a:rPr lang="en-US" sz="2400" dirty="0" err="1" smtClean="0"/>
              <a:t>onclick</a:t>
            </a:r>
            <a:r>
              <a:rPr lang="en-US" sz="2400" dirty="0" smtClean="0"/>
              <a:t>() listener to the DOM element:</a:t>
            </a:r>
          </a:p>
          <a:p>
            <a:pPr marL="0" indent="0">
              <a:buNone/>
            </a:pP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window.onload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= function() {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var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myBtn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document.getElementById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(</a:t>
            </a:r>
            <a:r>
              <a:rPr lang="en-US" sz="1800" i="1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buttonIdName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myBtn.onclick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=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eventHandlerName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/>
              <a:t>Option </a:t>
            </a:r>
            <a:r>
              <a:rPr lang="en-US" sz="2400" dirty="0" smtClean="0"/>
              <a:t>2: Attach a listener directly in HTML</a:t>
            </a:r>
            <a:endParaRPr lang="en-US" sz="2400" dirty="0"/>
          </a:p>
          <a:p>
            <a:pPr marL="0" indent="0">
              <a:buNone/>
            </a:pP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&lt;button </a:t>
            </a:r>
            <a:r>
              <a:rPr lang="en-US" sz="1800" dirty="0" err="1">
                <a:solidFill>
                  <a:srgbClr val="17375E"/>
                </a:solidFill>
                <a:latin typeface="Courier New"/>
                <a:cs typeface="Courier New"/>
              </a:rPr>
              <a:t>onclick</a:t>
            </a: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="</a:t>
            </a:r>
            <a:r>
              <a:rPr lang="en-US" sz="1800" dirty="0" err="1">
                <a:solidFill>
                  <a:srgbClr val="17375E"/>
                </a:solidFill>
                <a:latin typeface="Courier New"/>
                <a:cs typeface="Courier New"/>
              </a:rPr>
              <a:t>eventHandlerName</a:t>
            </a: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();"&gt;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     </a:t>
            </a:r>
            <a:r>
              <a:rPr lang="en-US" sz="1800" dirty="0" smtClean="0">
                <a:solidFill>
                  <a:srgbClr val="17375E"/>
                </a:solidFill>
                <a:latin typeface="Courier New"/>
                <a:cs typeface="Courier New"/>
              </a:rPr>
              <a:t>Compute 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17375E"/>
                </a:solidFill>
                <a:latin typeface="Courier New"/>
                <a:cs typeface="Courier New"/>
              </a:rPr>
              <a:t>&lt;/button&gt;</a:t>
            </a:r>
            <a:endParaRPr lang="en-US" sz="1800" dirty="0">
              <a:solidFill>
                <a:srgbClr val="17375E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a variable can be used, it must be declared. </a:t>
            </a:r>
          </a:p>
          <a:p>
            <a:endParaRPr lang="en-US" dirty="0" smtClean="0"/>
          </a:p>
          <a:p>
            <a:r>
              <a:rPr lang="en-US" dirty="0" smtClean="0"/>
              <a:t>Variables are declared with the </a:t>
            </a:r>
            <a:r>
              <a:rPr lang="en-US" b="1" dirty="0" err="1" smtClean="0"/>
              <a:t>var</a:t>
            </a:r>
            <a:r>
              <a:rPr lang="en-US" dirty="0" smtClean="0"/>
              <a:t> keyword.</a:t>
            </a:r>
          </a:p>
          <a:p>
            <a:endParaRPr lang="en-US" dirty="0" smtClean="0"/>
          </a:p>
          <a:p>
            <a:pPr marL="1257300" lvl="3" indent="0">
              <a:buNone/>
            </a:pPr>
            <a:r>
              <a:rPr lang="en-US" sz="3200" dirty="0" err="1" smtClean="0"/>
              <a:t>var</a:t>
            </a:r>
            <a:r>
              <a:rPr lang="en-US" sz="3200" dirty="0" smtClean="0"/>
              <a:t> x;</a:t>
            </a:r>
          </a:p>
          <a:p>
            <a:pPr marL="1257300" lvl="3" indent="0">
              <a:buNone/>
            </a:pPr>
            <a:r>
              <a:rPr lang="en-US" sz="3200" dirty="0" err="1" smtClean="0"/>
              <a:t>var</a:t>
            </a:r>
            <a:r>
              <a:rPr lang="en-US" sz="3200" dirty="0" smtClean="0"/>
              <a:t> y;</a:t>
            </a:r>
          </a:p>
        </p:txBody>
      </p:sp>
    </p:spTree>
    <p:extLst>
      <p:ext uri="{BB962C8B-B14F-4D97-AF65-F5344CB8AC3E}">
        <p14:creationId xmlns:p14="http://schemas.microsoft.com/office/powerpoint/2010/main" val="373621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049"/>
            <a:ext cx="8229600" cy="5721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JavaScript is an </a:t>
            </a:r>
            <a:r>
              <a:rPr lang="en-US" b="1" dirty="0" err="1" smtClean="0"/>
              <a:t>untyped</a:t>
            </a:r>
            <a:r>
              <a:rPr lang="en-US" dirty="0" smtClean="0"/>
              <a:t>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2960"/>
            <a:ext cx="8229600" cy="58543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 err="1" smtClean="0"/>
              <a:t>datatype</a:t>
            </a:r>
            <a:r>
              <a:rPr lang="en-US" dirty="0" smtClean="0"/>
              <a:t> of a variable is not required when it is defined.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err="1" smtClean="0"/>
              <a:t>datatype</a:t>
            </a:r>
            <a:r>
              <a:rPr lang="en-US" dirty="0" smtClean="0"/>
              <a:t> of a variable can change during the execution of a program.</a:t>
            </a:r>
          </a:p>
          <a:p>
            <a:endParaRPr lang="en-US" dirty="0" smtClean="0"/>
          </a:p>
          <a:p>
            <a:r>
              <a:rPr lang="en-US" dirty="0" smtClean="0"/>
              <a:t>A variable can store the following data types:</a:t>
            </a:r>
          </a:p>
          <a:p>
            <a:pPr marL="400050" lvl="1" indent="0">
              <a:buNone/>
            </a:pPr>
            <a:r>
              <a:rPr lang="en-US" i="1" dirty="0" smtClean="0"/>
              <a:t>Numbers</a:t>
            </a:r>
          </a:p>
          <a:p>
            <a:pPr marL="400050" lvl="1" indent="0">
              <a:buNone/>
            </a:pPr>
            <a:r>
              <a:rPr lang="en-US" i="1" dirty="0" smtClean="0"/>
              <a:t>Strings</a:t>
            </a:r>
          </a:p>
          <a:p>
            <a:pPr marL="400050" lvl="1" indent="0">
              <a:buNone/>
            </a:pPr>
            <a:r>
              <a:rPr lang="en-US" i="1" dirty="0" smtClean="0"/>
              <a:t>Boolean</a:t>
            </a:r>
          </a:p>
          <a:p>
            <a:pPr marL="400050" lvl="1" indent="0">
              <a:buNone/>
            </a:pPr>
            <a:endParaRPr lang="en-US" dirty="0" smtClean="0"/>
          </a:p>
          <a:p>
            <a:r>
              <a:rPr lang="en-US" dirty="0" smtClean="0"/>
              <a:t>JavaScript also defines two trivial data types: </a:t>
            </a:r>
          </a:p>
          <a:p>
            <a:pPr marL="400050" lvl="1" indent="0">
              <a:buNone/>
            </a:pPr>
            <a:r>
              <a:rPr lang="en-US" i="1" dirty="0"/>
              <a:t>n</a:t>
            </a:r>
            <a:r>
              <a:rPr lang="en-US" i="1" dirty="0" smtClean="0"/>
              <a:t>ull</a:t>
            </a:r>
          </a:p>
          <a:p>
            <a:pPr marL="400050" lvl="1" indent="0">
              <a:buNone/>
            </a:pPr>
            <a:r>
              <a:rPr lang="en-US" i="1" dirty="0" smtClean="0"/>
              <a:t>undefined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JavaScript supports a composite data type known as </a:t>
            </a:r>
            <a:r>
              <a:rPr lang="en-US" b="1" i="1" dirty="0" smtClean="0"/>
              <a:t>object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5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JavaScript:  Dynamically Typed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JavaScript is dynamically typed.</a:t>
            </a:r>
          </a:p>
          <a:p>
            <a:r>
              <a:rPr lang="en-US" dirty="0" smtClean="0"/>
              <a:t>Declared variables are not bound to any one type.</a:t>
            </a:r>
          </a:p>
          <a:p>
            <a:r>
              <a:rPr lang="en-US" dirty="0" smtClean="0"/>
              <a:t>A variable in JavaScript can contain any type of data. </a:t>
            </a:r>
          </a:p>
          <a:p>
            <a:pPr marL="400050" lvl="1" indent="0">
              <a:buNone/>
            </a:pPr>
            <a:r>
              <a:rPr lang="en-US" dirty="0" smtClean="0"/>
              <a:t>Example:</a:t>
            </a:r>
          </a:p>
          <a:p>
            <a:pPr marL="800100" lvl="2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ar</a:t>
            </a:r>
            <a:r>
              <a:rPr lang="en-US" dirty="0" smtClean="0"/>
              <a:t> x;</a:t>
            </a:r>
            <a:endParaRPr lang="en-US" dirty="0"/>
          </a:p>
          <a:p>
            <a:pPr marL="800100" lvl="2" indent="0">
              <a:buNone/>
            </a:pPr>
            <a:r>
              <a:rPr lang="en-US" dirty="0"/>
              <a:t>x</a:t>
            </a:r>
            <a:r>
              <a:rPr lang="en-US" dirty="0" smtClean="0"/>
              <a:t> </a:t>
            </a:r>
            <a:r>
              <a:rPr lang="en-US" dirty="0"/>
              <a:t>= "25"</a:t>
            </a:r>
            <a:r>
              <a:rPr lang="en-US" dirty="0" smtClean="0"/>
              <a:t>;</a:t>
            </a:r>
          </a:p>
          <a:p>
            <a:pPr marL="800100" lvl="2" indent="0">
              <a:buNone/>
            </a:pPr>
            <a:r>
              <a:rPr lang="en-US" dirty="0" smtClean="0"/>
              <a:t>x = 25;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648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JavaScript: 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JavaScript requires Strings to be surrounded by quotes.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 are three types of quotes.</a:t>
            </a:r>
          </a:p>
          <a:p>
            <a:r>
              <a:rPr lang="en-US" dirty="0" smtClean="0"/>
              <a:t>Name them.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5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JavaScript: 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Three types of quotes:</a:t>
            </a:r>
          </a:p>
          <a:p>
            <a:r>
              <a:rPr lang="en-US" dirty="0" smtClean="0"/>
              <a:t>Double – Treated the same as Single</a:t>
            </a:r>
          </a:p>
          <a:p>
            <a:r>
              <a:rPr lang="en-US" dirty="0" smtClean="0"/>
              <a:t>Single – Treated the same as Double</a:t>
            </a:r>
          </a:p>
          <a:p>
            <a:r>
              <a:rPr lang="en-US" dirty="0" err="1" smtClean="0"/>
              <a:t>Backticks</a:t>
            </a:r>
            <a:r>
              <a:rPr lang="en-US" dirty="0" smtClean="0"/>
              <a:t> : allow us to embed variables and expressions into a String. Research this?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891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JavaScript </a:t>
            </a:r>
            <a:r>
              <a:rPr lang="en-US" b="1" i="1" dirty="0" smtClean="0"/>
              <a:t>document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/>
              <a:t>d</a:t>
            </a:r>
            <a:r>
              <a:rPr lang="en-US" b="1" i="1" dirty="0" smtClean="0"/>
              <a:t>ocument</a:t>
            </a:r>
            <a:r>
              <a:rPr lang="en-US" dirty="0" smtClean="0"/>
              <a:t> is </a:t>
            </a:r>
            <a:r>
              <a:rPr lang="en-US" dirty="0"/>
              <a:t>the object that lets you work with the Document Object Model (DOM) that </a:t>
            </a:r>
            <a:r>
              <a:rPr lang="en-US" dirty="0" smtClean="0"/>
              <a:t>represents HTML </a:t>
            </a:r>
            <a:r>
              <a:rPr lang="en-US" dirty="0"/>
              <a:t>elements of </a:t>
            </a:r>
            <a:r>
              <a:rPr lang="en-US" dirty="0" smtClean="0"/>
              <a:t>a page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/>
          </a:p>
          <a:p>
            <a:r>
              <a:rPr lang="en-US" b="1" dirty="0" err="1"/>
              <a:t>document.open</a:t>
            </a:r>
            <a:r>
              <a:rPr lang="en-US" b="1" dirty="0"/>
              <a:t>() </a:t>
            </a:r>
            <a:r>
              <a:rPr lang="en-US" dirty="0"/>
              <a:t>will open/load a document for writing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document.write</a:t>
            </a:r>
            <a:r>
              <a:rPr lang="en-US" b="1" dirty="0"/>
              <a:t>() </a:t>
            </a:r>
            <a:r>
              <a:rPr lang="en-US" dirty="0"/>
              <a:t>will write to a document that has been loaded.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Note: </a:t>
            </a:r>
            <a:r>
              <a:rPr lang="en-US" b="1" dirty="0" err="1" smtClean="0"/>
              <a:t>document.open</a:t>
            </a:r>
            <a:r>
              <a:rPr lang="en-US" b="1" dirty="0"/>
              <a:t>()</a:t>
            </a:r>
            <a:r>
              <a:rPr lang="en-US" dirty="0"/>
              <a:t> is not required if </a:t>
            </a:r>
            <a:r>
              <a:rPr lang="en-US" dirty="0" smtClean="0"/>
              <a:t>you’re </a:t>
            </a:r>
            <a:r>
              <a:rPr lang="en-US" dirty="0"/>
              <a:t>using the html page for </a:t>
            </a:r>
            <a:r>
              <a:rPr lang="en-US" dirty="0" smtClean="0"/>
              <a:t>writing.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80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1584</Words>
  <Application>Microsoft Macintosh PowerPoint</Application>
  <PresentationFormat>On-screen Show (4:3)</PresentationFormat>
  <Paragraphs>304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JavaScript Basics</vt:lpstr>
      <vt:lpstr>Overview</vt:lpstr>
      <vt:lpstr>JavaScript Client-Side Essentials</vt:lpstr>
      <vt:lpstr>JavaScript Variables</vt:lpstr>
      <vt:lpstr>JavaScript is an untyped language</vt:lpstr>
      <vt:lpstr>JavaScript:  Dynamically Typed</vt:lpstr>
      <vt:lpstr>JavaScript:  Strings</vt:lpstr>
      <vt:lpstr>JavaScript:  Strings</vt:lpstr>
      <vt:lpstr>JavaScript document</vt:lpstr>
      <vt:lpstr>Practice 1</vt:lpstr>
      <vt:lpstr>Practice 1</vt:lpstr>
      <vt:lpstr>Practice 2 </vt:lpstr>
      <vt:lpstr>Practice 2  Solution</vt:lpstr>
      <vt:lpstr>Practice 1: Building content with JavaScript</vt:lpstr>
      <vt:lpstr>Practice 1: Building content with JavaScript</vt:lpstr>
      <vt:lpstr>Practice 1         navigation.js</vt:lpstr>
      <vt:lpstr>Accessing Document Objects using JavaScript</vt:lpstr>
      <vt:lpstr>Parsing input from the User in JavaScript</vt:lpstr>
      <vt:lpstr>JavaScript Functions</vt:lpstr>
      <vt:lpstr> Function Expression Example 1</vt:lpstr>
      <vt:lpstr> Function Expression Example 2</vt:lpstr>
      <vt:lpstr> Function Definition Example 1</vt:lpstr>
      <vt:lpstr>JavaScript EventHandlers</vt:lpstr>
      <vt:lpstr> Event Handler Example</vt:lpstr>
      <vt:lpstr>Practice: Miles Per Gallon Web App</vt:lpstr>
      <vt:lpstr>Practice: Miles Per Gallon Web App HTML</vt:lpstr>
      <vt:lpstr>Practice: Miles Per Gallon Web App CSS</vt:lpstr>
      <vt:lpstr>Solution: Miles Per Gallon Web App JavaScript</vt:lpstr>
      <vt:lpstr> Modify the JavaScript * Include an alias function for returning an element Id</vt:lpstr>
      <vt:lpstr>Event Handler Options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 Basics</dc:title>
  <dc:creator>Trish</dc:creator>
  <cp:lastModifiedBy>Trish</cp:lastModifiedBy>
  <cp:revision>56</cp:revision>
  <dcterms:created xsi:type="dcterms:W3CDTF">2018-01-26T02:24:10Z</dcterms:created>
  <dcterms:modified xsi:type="dcterms:W3CDTF">2019-02-07T16:18:58Z</dcterms:modified>
</cp:coreProperties>
</file>