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2"/>
    <p:restoredTop sz="93208"/>
  </p:normalViewPr>
  <p:slideViewPr>
    <p:cSldViewPr snapToGrid="0" snapToObjects="1">
      <p:cViewPr>
        <p:scale>
          <a:sx n="60" d="100"/>
          <a:sy n="60" d="100"/>
        </p:scale>
        <p:origin x="16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2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0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0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0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3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3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8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5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1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2F9F1-167B-1647-8560-E488617CFC66}" type="datetimeFigureOut">
              <a:rPr lang="en-US" smtClean="0"/>
              <a:t>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AE449-2546-1446-AE09-967E2E64F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HTML5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3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HTML?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HTML stands for Hyper Text Markup Language.</a:t>
            </a:r>
          </a:p>
          <a:p>
            <a:endParaRPr lang="en-US" dirty="0" smtClean="0"/>
          </a:p>
          <a:p>
            <a:r>
              <a:rPr lang="en-US" dirty="0"/>
              <a:t>The purpose of HTML is to describe the general form and layout of documents to be displayed by a browser.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HTML documents can be created with a general-purpose text editor, even Microsoft word.  </a:t>
            </a:r>
            <a:endParaRPr lang="en-US" dirty="0" smtClean="0"/>
          </a:p>
          <a:p>
            <a:r>
              <a:rPr lang="en-US" dirty="0" smtClean="0"/>
              <a:t>HTML </a:t>
            </a:r>
            <a:r>
              <a:rPr lang="en-US" dirty="0"/>
              <a:t>has few syntactic rules and browsers </a:t>
            </a:r>
            <a:r>
              <a:rPr lang="en-US" dirty="0" smtClean="0"/>
              <a:t>often do </a:t>
            </a:r>
            <a:r>
              <a:rPr lang="en-US" dirty="0"/>
              <a:t>not enforce the rules it does have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22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HTML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As a markup language, HTML uses </a:t>
            </a:r>
            <a:r>
              <a:rPr lang="en-US" sz="3200" dirty="0"/>
              <a:t>tags to specify </a:t>
            </a:r>
            <a:r>
              <a:rPr lang="en-US" sz="3200" dirty="0" smtClean="0"/>
              <a:t>a content category. </a:t>
            </a:r>
          </a:p>
          <a:p>
            <a:r>
              <a:rPr lang="en-US" sz="3200" dirty="0" smtClean="0"/>
              <a:t> </a:t>
            </a:r>
            <a:endParaRPr lang="en-US" sz="3200" dirty="0"/>
          </a:p>
          <a:p>
            <a:r>
              <a:rPr lang="en-US" sz="3200" dirty="0"/>
              <a:t>Almost all </a:t>
            </a:r>
            <a:r>
              <a:rPr lang="en-US" sz="3200" dirty="0" smtClean="0"/>
              <a:t>tags </a:t>
            </a:r>
            <a:r>
              <a:rPr lang="en-US" sz="3200" dirty="0"/>
              <a:t>consist of a pair of syntactic markers that are used to </a:t>
            </a:r>
            <a:r>
              <a:rPr lang="en-US" sz="3200" dirty="0" smtClean="0"/>
              <a:t>format content or delimit </a:t>
            </a:r>
            <a:r>
              <a:rPr lang="en-US" sz="3200" dirty="0"/>
              <a:t>particular kinds of content. 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/>
              <a:t>The pair of tags and their content together are called an element</a:t>
            </a:r>
            <a:r>
              <a:rPr lang="en-US" sz="32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7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/>
              <a:t>&lt;p&gt; I like code </a:t>
            </a:r>
            <a:r>
              <a:rPr lang="en-US" sz="3600" b="1" dirty="0" err="1" smtClean="0"/>
              <a:t>french</a:t>
            </a:r>
            <a:r>
              <a:rPr lang="en-US" sz="3600" b="1" dirty="0" smtClean="0"/>
              <a:t> fries. &lt;/p&gt;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This is a</a:t>
            </a:r>
            <a:r>
              <a:rPr lang="en-US" sz="2800" dirty="0" smtClean="0"/>
              <a:t> </a:t>
            </a:r>
            <a:r>
              <a:rPr lang="en-US" sz="2800" dirty="0"/>
              <a:t>paragraph </a:t>
            </a:r>
            <a:r>
              <a:rPr lang="en-US" sz="2800" dirty="0" smtClean="0"/>
              <a:t>element.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It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identified by </a:t>
            </a:r>
            <a:r>
              <a:rPr lang="en-US" sz="2800" dirty="0"/>
              <a:t>an </a:t>
            </a:r>
            <a:r>
              <a:rPr lang="en-US" sz="2800" dirty="0" smtClean="0"/>
              <a:t>opening </a:t>
            </a:r>
            <a:r>
              <a:rPr lang="en-US" sz="2800" dirty="0"/>
              <a:t>tag of </a:t>
            </a:r>
            <a:r>
              <a:rPr lang="en-US" sz="2800" b="1" dirty="0"/>
              <a:t>&lt;p&gt;</a:t>
            </a:r>
            <a:r>
              <a:rPr lang="en-US" sz="2800" dirty="0"/>
              <a:t> and a closing tag </a:t>
            </a:r>
            <a:r>
              <a:rPr lang="en-US" sz="2800" b="1" dirty="0"/>
              <a:t>&lt;/p&gt;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5828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of HTML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000" b="1" dirty="0"/>
              <a:t>&lt;</a:t>
            </a:r>
            <a:r>
              <a:rPr lang="en-US" sz="4000" b="1" dirty="0" err="1"/>
              <a:t>img</a:t>
            </a:r>
            <a:r>
              <a:rPr lang="en-US" sz="4000" b="1" dirty="0"/>
              <a:t> </a:t>
            </a:r>
            <a:r>
              <a:rPr lang="en-US" sz="4000" b="1" dirty="0" err="1"/>
              <a:t>src</a:t>
            </a:r>
            <a:r>
              <a:rPr lang="en-US" sz="4000" b="1" dirty="0"/>
              <a:t>=”</a:t>
            </a:r>
            <a:r>
              <a:rPr lang="en-US" sz="4000" b="1" dirty="0" err="1"/>
              <a:t>logo.png</a:t>
            </a:r>
            <a:r>
              <a:rPr lang="en-US" sz="4000" b="1" dirty="0"/>
              <a:t>”/&gt;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Some tags include attribute </a:t>
            </a:r>
            <a:r>
              <a:rPr lang="en-US" dirty="0" smtClean="0"/>
              <a:t>specifications.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Attribute specifications</a:t>
            </a:r>
            <a:r>
              <a:rPr lang="en-US" dirty="0" smtClean="0"/>
              <a:t> provide additional </a:t>
            </a:r>
            <a:r>
              <a:rPr lang="en-US" dirty="0"/>
              <a:t>information for the browser. 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 </a:t>
            </a:r>
            <a:r>
              <a:rPr lang="en-US" b="1" dirty="0" err="1"/>
              <a:t>img</a:t>
            </a:r>
            <a:r>
              <a:rPr lang="en-US" dirty="0"/>
              <a:t> tag contains a </a:t>
            </a:r>
            <a:r>
              <a:rPr lang="en-US" b="1" dirty="0" err="1" smtClean="0"/>
              <a:t>scr</a:t>
            </a:r>
            <a:r>
              <a:rPr lang="en-US" dirty="0" smtClean="0"/>
              <a:t> (source) attribute </a:t>
            </a:r>
            <a:r>
              <a:rPr lang="en-US" dirty="0"/>
              <a:t>that specifies the location of the image content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this case, the closing tag is part of the opening tag.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8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450"/>
            <a:ext cx="10515600" cy="7762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Important Notes about HTML </a:t>
            </a:r>
            <a:r>
              <a:rPr lang="en-US" dirty="0" smtClean="0"/>
              <a:t>Tags and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2738"/>
            <a:ext cx="10515600" cy="51242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heading &lt;!</a:t>
            </a:r>
            <a:r>
              <a:rPr lang="en-US" dirty="0"/>
              <a:t>DOCTYPE html</a:t>
            </a:r>
            <a:r>
              <a:rPr lang="en-US" dirty="0" smtClean="0"/>
              <a:t>&gt; tag </a:t>
            </a:r>
            <a:r>
              <a:rPr lang="en-US" smtClean="0"/>
              <a:t>tells  </a:t>
            </a:r>
            <a:r>
              <a:rPr lang="en-US" smtClean="0"/>
              <a:t>a browser </a:t>
            </a:r>
            <a:r>
              <a:rPr lang="en-US" dirty="0" smtClean="0"/>
              <a:t>that </a:t>
            </a:r>
            <a:r>
              <a:rPr lang="en-US" dirty="0" smtClean="0"/>
              <a:t>this </a:t>
            </a:r>
            <a:r>
              <a:rPr lang="en-US" dirty="0" smtClean="0"/>
              <a:t>document is an HTML document.</a:t>
            </a:r>
          </a:p>
          <a:p>
            <a:r>
              <a:rPr lang="en-US" dirty="0" smtClean="0"/>
              <a:t>An &lt;html&gt; tag represents the root of an HTML document. </a:t>
            </a:r>
            <a:endParaRPr lang="en-US" dirty="0" smtClean="0"/>
          </a:p>
          <a:p>
            <a:r>
              <a:rPr lang="en-US" dirty="0" smtClean="0"/>
              <a:t>A single &lt;html&gt; tag </a:t>
            </a:r>
            <a:r>
              <a:rPr lang="en-US" dirty="0" smtClean="0"/>
              <a:t>represents</a:t>
            </a:r>
            <a:r>
              <a:rPr lang="en-US" dirty="0" smtClean="0"/>
              <a:t> </a:t>
            </a:r>
            <a:r>
              <a:rPr lang="en-US" dirty="0" smtClean="0"/>
              <a:t>the container for all other HTML elements.</a:t>
            </a:r>
          </a:p>
          <a:p>
            <a:r>
              <a:rPr lang="en-US" dirty="0"/>
              <a:t>Every HTML document </a:t>
            </a:r>
            <a:r>
              <a:rPr lang="en-US" dirty="0" smtClean="0"/>
              <a:t>also includes a &lt;head&gt; </a:t>
            </a:r>
            <a:r>
              <a:rPr lang="en-US" dirty="0"/>
              <a:t>and a </a:t>
            </a:r>
            <a:r>
              <a:rPr lang="en-US" dirty="0" smtClean="0"/>
              <a:t>&lt;body&gt; </a:t>
            </a:r>
            <a:r>
              <a:rPr lang="en-US" dirty="0" smtClean="0"/>
              <a:t>container.</a:t>
            </a:r>
          </a:p>
          <a:p>
            <a:r>
              <a:rPr lang="en-US" dirty="0" smtClean="0"/>
              <a:t>The &lt;body&gt; tag defines the main content of the HTML document.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&lt;head&gt; element is a container for metadata (data about data, such as styles and code scripts) and is placed between the &lt;html&gt; tag and the &lt;body&gt; tag. </a:t>
            </a:r>
          </a:p>
          <a:p>
            <a:r>
              <a:rPr lang="en-US" dirty="0" smtClean="0"/>
              <a:t>The &lt;title&gt; element defines the title of the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57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7535"/>
            <a:ext cx="10515600" cy="63433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 simple HTML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2111"/>
            <a:ext cx="10515600" cy="5156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&lt;!DOCTYPE 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&lt;head&gt;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&lt;title&gt; </a:t>
            </a:r>
            <a:r>
              <a:rPr lang="en-US" dirty="0" smtClean="0"/>
              <a:t>Bobo’s Web Page</a:t>
            </a:r>
            <a:r>
              <a:rPr lang="en-US" dirty="0" smtClean="0">
                <a:solidFill>
                  <a:srgbClr val="FF0000"/>
                </a:solidFill>
              </a:rPr>
              <a:t>&lt;/title&gt;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 smtClean="0"/>
              <a:t>	Bobo’s Web Page is currently under construction.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&lt;/html&gt;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501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Practice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1200150" lvl="1" indent="-742950">
              <a:buFont typeface="+mj-lt"/>
              <a:buAutoNum type="arabicPeriod"/>
            </a:pPr>
            <a:r>
              <a:rPr lang="en-US" sz="4000" dirty="0" smtClean="0"/>
              <a:t>Create </a:t>
            </a:r>
            <a:r>
              <a:rPr lang="en-US" sz="4000" dirty="0" smtClean="0"/>
              <a:t>a simple HTML </a:t>
            </a:r>
            <a:r>
              <a:rPr lang="en-US" sz="4000" dirty="0" smtClean="0"/>
              <a:t>document for the assignment page to be used in Assignment 0.</a:t>
            </a:r>
          </a:p>
          <a:p>
            <a:pPr marL="1200150" lvl="1" indent="-742950">
              <a:buFont typeface="+mj-lt"/>
              <a:buAutoNum type="arabicPeriod"/>
            </a:pPr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r>
              <a:rPr lang="en-US" sz="4000" dirty="0" smtClean="0"/>
              <a:t>Add your name to the top of the web page.</a:t>
            </a:r>
            <a:r>
              <a:rPr lang="en-US" sz="4000" dirty="0" smtClean="0"/>
              <a:t> </a:t>
            </a:r>
          </a:p>
          <a:p>
            <a:pPr marL="1200150" lvl="1" indent="-742950">
              <a:buFont typeface="+mj-lt"/>
              <a:buAutoNum type="arabicPeriod"/>
            </a:pPr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r>
              <a:rPr lang="en-US" sz="4000" dirty="0" smtClean="0"/>
              <a:t> Create a list </a:t>
            </a:r>
            <a:r>
              <a:rPr lang="en-US" sz="4000" dirty="0" smtClean="0"/>
              <a:t>of hyperlinks </a:t>
            </a:r>
            <a:r>
              <a:rPr lang="en-US" sz="4000" smtClean="0"/>
              <a:t>to </a:t>
            </a:r>
            <a:r>
              <a:rPr lang="en-US" sz="4000" smtClean="0"/>
              <a:t>future </a:t>
            </a:r>
            <a:r>
              <a:rPr lang="en-US" sz="4000" smtClean="0"/>
              <a:t>assignments </a:t>
            </a:r>
            <a:r>
              <a:rPr lang="en-US" sz="4000" dirty="0" smtClean="0"/>
              <a:t>for this course.</a:t>
            </a:r>
          </a:p>
        </p:txBody>
      </p:sp>
    </p:spTree>
    <p:extLst>
      <p:ext uri="{BB962C8B-B14F-4D97-AF65-F5344CB8AC3E}">
        <p14:creationId xmlns:p14="http://schemas.microsoft.com/office/powerpoint/2010/main" val="106394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401</Words>
  <Application>Microsoft Macintosh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Introduction to HTML5</vt:lpstr>
      <vt:lpstr>What is HTML?</vt:lpstr>
      <vt:lpstr>How does HTML work?</vt:lpstr>
      <vt:lpstr>Example 1</vt:lpstr>
      <vt:lpstr>Example 2 of HTML tags</vt:lpstr>
      <vt:lpstr>Important Notes about HTML Tags and Structure</vt:lpstr>
      <vt:lpstr>A simple HTML document</vt:lpstr>
      <vt:lpstr>Practice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HTML5</dc:title>
  <dc:creator>Trish Cornez</dc:creator>
  <cp:lastModifiedBy>Trish Cornez</cp:lastModifiedBy>
  <cp:revision>15</cp:revision>
  <dcterms:created xsi:type="dcterms:W3CDTF">2018-01-08T23:20:25Z</dcterms:created>
  <dcterms:modified xsi:type="dcterms:W3CDTF">2018-01-11T15:20:22Z</dcterms:modified>
</cp:coreProperties>
</file>