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84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BFBA-0CBF-4A43-95C4-F44040CA9894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C3ED3-A23C-4AAE-A844-CBA414720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93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BFBA-0CBF-4A43-95C4-F44040CA9894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C3ED3-A23C-4AAE-A844-CBA414720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569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BFBA-0CBF-4A43-95C4-F44040CA9894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C3ED3-A23C-4AAE-A844-CBA414720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BFBA-0CBF-4A43-95C4-F44040CA9894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C3ED3-A23C-4AAE-A844-CBA414720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10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BFBA-0CBF-4A43-95C4-F44040CA9894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C3ED3-A23C-4AAE-A844-CBA414720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36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BFBA-0CBF-4A43-95C4-F44040CA9894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C3ED3-A23C-4AAE-A844-CBA414720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8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BFBA-0CBF-4A43-95C4-F44040CA9894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C3ED3-A23C-4AAE-A844-CBA414720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00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BFBA-0CBF-4A43-95C4-F44040CA9894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C3ED3-A23C-4AAE-A844-CBA414720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09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BFBA-0CBF-4A43-95C4-F44040CA9894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C3ED3-A23C-4AAE-A844-CBA414720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56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BFBA-0CBF-4A43-95C4-F44040CA9894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C3ED3-A23C-4AAE-A844-CBA414720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BFBA-0CBF-4A43-95C4-F44040CA9894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C3ED3-A23C-4AAE-A844-CBA414720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21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CBFBA-0CBF-4A43-95C4-F44040CA9894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C3ED3-A23C-4AAE-A844-CBA414720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28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 to PHP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737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</a:t>
            </a:r>
            <a:r>
              <a:rPr lang="en-US" dirty="0"/>
              <a:t>PHP script starts with </a:t>
            </a:r>
            <a:r>
              <a:rPr lang="en-US" b="1" dirty="0"/>
              <a:t>&lt;?</a:t>
            </a:r>
            <a:r>
              <a:rPr lang="en-US" b="1" dirty="0" err="1"/>
              <a:t>php</a:t>
            </a:r>
            <a:r>
              <a:rPr lang="en-US" b="1" dirty="0"/>
              <a:t> </a:t>
            </a:r>
            <a:r>
              <a:rPr lang="en-US" dirty="0"/>
              <a:t>and ends with </a:t>
            </a:r>
            <a:r>
              <a:rPr lang="en-US" b="1" dirty="0"/>
              <a:t>?&gt;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 </a:t>
            </a:r>
          </a:p>
          <a:p>
            <a:pPr marL="457200" lvl="1" indent="0">
              <a:buNone/>
            </a:pPr>
            <a:r>
              <a:rPr lang="en-US" sz="2800" dirty="0"/>
              <a:t>&lt;?</a:t>
            </a:r>
            <a:r>
              <a:rPr lang="en-US" sz="2800" dirty="0" err="1" smtClean="0"/>
              <a:t>php</a:t>
            </a:r>
            <a:endParaRPr lang="en-US" sz="2800" dirty="0" smtClean="0"/>
          </a:p>
          <a:p>
            <a:pPr marL="457200" lvl="1" indent="0">
              <a:buNone/>
            </a:pP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// PHP code goes </a:t>
            </a:r>
            <a:r>
              <a:rPr lang="en-US" sz="2800" dirty="0" smtClean="0"/>
              <a:t>here</a:t>
            </a:r>
          </a:p>
          <a:p>
            <a:pPr marL="457200" lvl="1" indent="0">
              <a:buNone/>
            </a:pP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?&gt;</a:t>
            </a:r>
          </a:p>
          <a:p>
            <a:pPr marL="457200" lvl="1" indent="0">
              <a:buNone/>
            </a:pPr>
            <a:r>
              <a:rPr lang="en-US" sz="2800" dirty="0"/>
              <a:t> </a:t>
            </a:r>
          </a:p>
          <a:p>
            <a:r>
              <a:rPr lang="en-US" dirty="0" smtClean="0"/>
              <a:t>The </a:t>
            </a:r>
            <a:r>
              <a:rPr lang="en-US" dirty="0"/>
              <a:t>default file extension for PHP files is ".</a:t>
            </a:r>
            <a:r>
              <a:rPr lang="en-US" dirty="0" err="1"/>
              <a:t>php</a:t>
            </a:r>
            <a:r>
              <a:rPr lang="en-US" dirty="0"/>
              <a:t>".</a:t>
            </a:r>
          </a:p>
          <a:p>
            <a:r>
              <a:rPr lang="en-US" dirty="0"/>
              <a:t>A PHP file </a:t>
            </a:r>
            <a:r>
              <a:rPr lang="en-US" dirty="0" smtClean="0"/>
              <a:t>can contain PHP scripting code and HTML tags.</a:t>
            </a: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013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1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Singly quoted strings are treated </a:t>
            </a:r>
            <a:r>
              <a:rPr lang="en-US" dirty="0" smtClean="0"/>
              <a:t>literally.</a:t>
            </a:r>
          </a:p>
          <a:p>
            <a:endParaRPr lang="en-US" dirty="0" smtClean="0"/>
          </a:p>
          <a:p>
            <a:r>
              <a:rPr lang="en-US" dirty="0"/>
              <a:t>D</a:t>
            </a:r>
            <a:r>
              <a:rPr lang="en-US" dirty="0" smtClean="0"/>
              <a:t>oubly </a:t>
            </a:r>
            <a:r>
              <a:rPr lang="en-US" dirty="0"/>
              <a:t>quoted strings replace variables with their values as well as specially interpreting certain character sequences.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880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1: What output is produced?</a:t>
            </a:r>
            <a:endParaRPr lang="en-US" dirty="0"/>
          </a:p>
        </p:txBody>
      </p:sp>
      <p:pic>
        <p:nvPicPr>
          <p:cNvPr id="4" name="Picture 3" descr="http://bulldog2.redlands.edu/FacultyFolder/PatriciaCornez/cs222/L8a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83" y="1690688"/>
            <a:ext cx="10734119" cy="30772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8810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2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default, </a:t>
            </a:r>
            <a:r>
              <a:rPr lang="en-US" dirty="0" smtClean="0"/>
              <a:t>floating numbers will </a:t>
            </a:r>
            <a:r>
              <a:rPr lang="en-US" dirty="0"/>
              <a:t>print with the minimum number of decimal places needed.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302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2: What output is produced?</a:t>
            </a:r>
            <a:endParaRPr lang="en-US" dirty="0"/>
          </a:p>
        </p:txBody>
      </p:sp>
      <p:pic>
        <p:nvPicPr>
          <p:cNvPr id="5" name="Picture 4" descr="http://bulldog2.redlands.edu/FacultyFolder/PatriciaCornez/cs222/L8b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40" y="1690688"/>
            <a:ext cx="11806519" cy="22206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80004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3: What output is produced?</a:t>
            </a:r>
            <a:endParaRPr lang="en-US" dirty="0"/>
          </a:p>
        </p:txBody>
      </p:sp>
      <p:pic>
        <p:nvPicPr>
          <p:cNvPr id="4" name="Picture 3" descr="http://bulldog2.redlands.edu/FacultyFolder/PatriciaCornez/cs222/L8c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37" y="1645034"/>
            <a:ext cx="11456126" cy="35210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35148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4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PHP code can build an </a:t>
            </a:r>
            <a:r>
              <a:rPr lang="en-US" dirty="0"/>
              <a:t>XML message.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XML is Extensible Markup Language. Like HTML, it contains tags.</a:t>
            </a:r>
          </a:p>
          <a:p>
            <a:r>
              <a:rPr lang="en-US" b="1" dirty="0" smtClean="0"/>
              <a:t>HEREDOC</a:t>
            </a:r>
            <a:r>
              <a:rPr lang="en-US" dirty="0" smtClean="0"/>
              <a:t> </a:t>
            </a:r>
            <a:r>
              <a:rPr lang="en-US" dirty="0"/>
              <a:t>is a convenient way to quote a multi-line string.</a:t>
            </a:r>
          </a:p>
          <a:p>
            <a:r>
              <a:rPr lang="en-US" dirty="0"/>
              <a:t>Note that </a:t>
            </a:r>
            <a:r>
              <a:rPr lang="en-US" b="1" dirty="0"/>
              <a:t>&lt;&lt;&lt;</a:t>
            </a:r>
            <a:r>
              <a:rPr lang="en-US" dirty="0"/>
              <a:t> is the start of a string that uses the </a:t>
            </a:r>
            <a:r>
              <a:rPr lang="en-US" b="1" dirty="0"/>
              <a:t>HEREDOC</a:t>
            </a:r>
            <a:r>
              <a:rPr lang="en-US" dirty="0"/>
              <a:t> syntax.</a:t>
            </a:r>
          </a:p>
          <a:p>
            <a:r>
              <a:rPr lang="en-US" dirty="0"/>
              <a:t>After </a:t>
            </a:r>
            <a:r>
              <a:rPr lang="en-US" dirty="0" smtClean="0"/>
              <a:t>the </a:t>
            </a:r>
            <a:r>
              <a:rPr lang="en-US" b="1" dirty="0" smtClean="0"/>
              <a:t>&lt;&lt;&lt;</a:t>
            </a:r>
            <a:r>
              <a:rPr lang="en-US" dirty="0" smtClean="0"/>
              <a:t> </a:t>
            </a:r>
            <a:r>
              <a:rPr lang="en-US" dirty="0"/>
              <a:t>operator, an identifier is provided, then a newline. The string itself follows, and then the same identifier again to close the quotation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echo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b="1" dirty="0"/>
              <a:t>print</a:t>
            </a:r>
            <a:r>
              <a:rPr lang="en-US" dirty="0"/>
              <a:t> are both used to output data to the screen. </a:t>
            </a:r>
            <a:endParaRPr lang="en-US" dirty="0" smtClean="0"/>
          </a:p>
          <a:p>
            <a:r>
              <a:rPr lang="en-US" b="1" dirty="0" smtClean="0"/>
              <a:t>echo</a:t>
            </a:r>
            <a:r>
              <a:rPr lang="en-US" dirty="0" smtClean="0"/>
              <a:t> </a:t>
            </a:r>
            <a:r>
              <a:rPr lang="en-US" dirty="0"/>
              <a:t>has no return value </a:t>
            </a:r>
            <a:r>
              <a:rPr lang="en-US" b="1" dirty="0" smtClean="0"/>
              <a:t>print</a:t>
            </a:r>
            <a:r>
              <a:rPr lang="en-US" dirty="0" smtClean="0"/>
              <a:t> </a:t>
            </a:r>
            <a:r>
              <a:rPr lang="en-US" dirty="0"/>
              <a:t>print has a return value of 1 so it can be used in expressions. </a:t>
            </a:r>
            <a:r>
              <a:rPr lang="en-US" b="1" dirty="0" smtClean="0"/>
              <a:t>echo</a:t>
            </a:r>
            <a:r>
              <a:rPr lang="en-US" dirty="0" smtClean="0"/>
              <a:t> </a:t>
            </a:r>
            <a:r>
              <a:rPr lang="en-US" dirty="0"/>
              <a:t>can take multiple parameters (although such usage is rare) while </a:t>
            </a:r>
            <a:r>
              <a:rPr lang="en-US" b="1" dirty="0" smtClean="0"/>
              <a:t>print</a:t>
            </a:r>
            <a:r>
              <a:rPr lang="en-US" dirty="0" smtClean="0"/>
              <a:t> </a:t>
            </a:r>
            <a:r>
              <a:rPr lang="en-US" dirty="0"/>
              <a:t>can take one argument. </a:t>
            </a:r>
            <a:endParaRPr lang="en-US" dirty="0" smtClean="0"/>
          </a:p>
          <a:p>
            <a:r>
              <a:rPr lang="en-US" b="1" dirty="0" smtClean="0"/>
              <a:t>echo</a:t>
            </a:r>
            <a:r>
              <a:rPr lang="en-US" dirty="0" smtClean="0"/>
              <a:t> </a:t>
            </a:r>
            <a:r>
              <a:rPr lang="en-US" dirty="0"/>
              <a:t>is marginally faster than </a:t>
            </a:r>
            <a:r>
              <a:rPr lang="en-US" b="1" dirty="0" smtClean="0"/>
              <a:t>print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644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263537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Practice 4: What output is produced?</a:t>
            </a:r>
            <a:endParaRPr lang="en-US" dirty="0"/>
          </a:p>
        </p:txBody>
      </p:sp>
      <p:pic>
        <p:nvPicPr>
          <p:cNvPr id="4" name="Picture 3" descr="http://bulldog2.redlands.edu/FacultyFolder/PatriciaCornez/cs222/L8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680" y="228539"/>
            <a:ext cx="7894320" cy="662946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00297" y="2804605"/>
            <a:ext cx="37185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Note that </a:t>
            </a:r>
            <a:r>
              <a:rPr lang="en-US" b="1" dirty="0" smtClean="0"/>
              <a:t>&lt;&lt;&lt;</a:t>
            </a:r>
            <a:r>
              <a:rPr lang="en-US" dirty="0" smtClean="0"/>
              <a:t> is the start of a string that uses the </a:t>
            </a:r>
            <a:r>
              <a:rPr lang="en-US" b="1" dirty="0" smtClean="0"/>
              <a:t>HEREDOC</a:t>
            </a:r>
            <a:r>
              <a:rPr lang="en-US" dirty="0" smtClean="0"/>
              <a:t> syntax.</a:t>
            </a:r>
          </a:p>
          <a:p>
            <a:endParaRPr lang="en-US" dirty="0" smtClean="0"/>
          </a:p>
          <a:p>
            <a:r>
              <a:rPr lang="en-US" dirty="0" smtClean="0"/>
              <a:t>NOTE: </a:t>
            </a:r>
            <a:endParaRPr lang="en-US" dirty="0" smtClean="0"/>
          </a:p>
          <a:p>
            <a:r>
              <a:rPr lang="en-US" dirty="0" smtClean="0"/>
              <a:t>&lt;&lt;&lt;END starts  and END ends it. The same identifier must be used to close the quotation.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42508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5411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Practice 5: What output is produced?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199" y="5769874"/>
            <a:ext cx="80837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This example shows a variable defined outside a function.</a:t>
            </a:r>
            <a:endParaRPr lang="en-US" dirty="0" smtClean="0"/>
          </a:p>
        </p:txBody>
      </p:sp>
      <p:pic>
        <p:nvPicPr>
          <p:cNvPr id="5" name="Picture 4" descr="http://bulldog2.redlands.edu/FacultyFolder/PatriciaCornez/cs222/L8e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1444154"/>
            <a:ext cx="8917583" cy="39874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34989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5411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Practice 6: What output is produced?</a:t>
            </a:r>
            <a:endParaRPr lang="en-US" dirty="0"/>
          </a:p>
        </p:txBody>
      </p:sp>
      <p:pic>
        <p:nvPicPr>
          <p:cNvPr id="6" name="Picture 5" descr="http://bulldog2.redlands.edu/FacultyFolder/PatriciaCornez/cs222/L8f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91" y="1397726"/>
            <a:ext cx="10045337" cy="43432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828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 </a:t>
            </a:r>
            <a:r>
              <a:rPr lang="en-US" dirty="0"/>
              <a:t>to </a:t>
            </a:r>
            <a:r>
              <a:rPr lang="en-US" dirty="0" smtClean="0"/>
              <a:t>PHP</a:t>
            </a:r>
          </a:p>
          <a:p>
            <a:r>
              <a:rPr lang="en-US" dirty="0" smtClean="0"/>
              <a:t>syntax</a:t>
            </a:r>
          </a:p>
          <a:p>
            <a:r>
              <a:rPr lang="en-US" dirty="0"/>
              <a:t>P</a:t>
            </a:r>
            <a:r>
              <a:rPr lang="en-US" dirty="0" smtClean="0"/>
              <a:t>ractice </a:t>
            </a:r>
            <a:r>
              <a:rPr lang="en-US" dirty="0"/>
              <a:t>with basic functionality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243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7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contrast to local variables, a global variable can be accessed in any part of the program. </a:t>
            </a:r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in order to be modified, a global variable must be explicitly declared to be global in the function in which it is to be modified.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is </a:t>
            </a:r>
            <a:r>
              <a:rPr lang="en-US" dirty="0" smtClean="0"/>
              <a:t>accomplished by </a:t>
            </a:r>
            <a:r>
              <a:rPr lang="en-US" dirty="0"/>
              <a:t>placing the keyword GLOBAL in front of the variable that should be recognized as global. </a:t>
            </a:r>
            <a:endParaRPr lang="en-US" dirty="0" smtClean="0"/>
          </a:p>
          <a:p>
            <a:r>
              <a:rPr lang="en-US" dirty="0" smtClean="0"/>
              <a:t>Placing </a:t>
            </a:r>
            <a:r>
              <a:rPr lang="en-US" dirty="0"/>
              <a:t>this keyword in front of an already existing variable tells PHP to use the variable having that name.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9307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7: What output is produced?</a:t>
            </a:r>
            <a:endParaRPr lang="en-US" dirty="0"/>
          </a:p>
        </p:txBody>
      </p:sp>
      <p:pic>
        <p:nvPicPr>
          <p:cNvPr id="5" name="Picture 4" descr="http://bulldog2.redlands.edu/FacultyFolder/PatriciaCornez/cs222/L8g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" y="1372268"/>
            <a:ext cx="11079480" cy="43340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95406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8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contrast to </a:t>
            </a:r>
            <a:r>
              <a:rPr lang="en-US" dirty="0" smtClean="0"/>
              <a:t>variables </a:t>
            </a:r>
            <a:r>
              <a:rPr lang="en-US" dirty="0"/>
              <a:t>declared as function parameters, which are destroyed on the function's exit, a static variable will not lose its value when the function exits and will still hold that value should the function be called again.</a:t>
            </a:r>
          </a:p>
          <a:p>
            <a:r>
              <a:rPr lang="en-US" dirty="0"/>
              <a:t>You can declare a variable to be static simply by placing the keyword STATIC in front of the variable name.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003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8: What output is produced?</a:t>
            </a:r>
            <a:endParaRPr lang="en-US" dirty="0"/>
          </a:p>
        </p:txBody>
      </p:sp>
      <p:pic>
        <p:nvPicPr>
          <p:cNvPr id="4" name="Picture 3" descr="http://bulldog2.redlands.edu/FacultyFolder/PatriciaCornez/cs222/L8h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55" y="1467457"/>
            <a:ext cx="10058400" cy="50134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75998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9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array </a:t>
            </a:r>
            <a:r>
              <a:rPr lang="en-US" dirty="0" smtClean="0"/>
              <a:t>can store one </a:t>
            </a:r>
            <a:r>
              <a:rPr lang="en-US" dirty="0"/>
              <a:t>or more similar type of </a:t>
            </a:r>
            <a:r>
              <a:rPr lang="en-US" dirty="0" smtClean="0"/>
              <a:t>values.</a:t>
            </a:r>
            <a:endParaRPr lang="en-US" dirty="0"/>
          </a:p>
          <a:p>
            <a:r>
              <a:rPr lang="en-US" dirty="0" smtClean="0"/>
              <a:t>Multidimensional arrays contain </a:t>
            </a:r>
            <a:r>
              <a:rPr lang="en-US" dirty="0"/>
              <a:t>one or more arrays and values are accessed using multiple indices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1699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9: What output is produced?</a:t>
            </a:r>
            <a:endParaRPr lang="en-US" dirty="0"/>
          </a:p>
        </p:txBody>
      </p:sp>
      <p:pic>
        <p:nvPicPr>
          <p:cNvPr id="5" name="Picture 4" descr="http://bulldog2.redlands.edu/FacultyFolder/PatriciaCornez/cs222/L8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49978"/>
            <a:ext cx="9795797" cy="5028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28359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10: What output is produced?</a:t>
            </a:r>
            <a:endParaRPr lang="en-US" dirty="0"/>
          </a:p>
        </p:txBody>
      </p:sp>
      <p:pic>
        <p:nvPicPr>
          <p:cNvPr id="4" name="Picture 3" descr="http://bulldog2.redlands.edu/FacultyFolder/PatriciaCornez/cs222/L8j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03" y="1690688"/>
            <a:ext cx="11327972" cy="3547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5166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11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5292"/>
            <a:ext cx="10515600" cy="513370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concatenation operator ('.'), returns the concatenation of its right and left arguments. The concatenation compound assignment operator ('.='), appends the argument on the right side to the argument on the left side. 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Example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sz="2600" dirty="0"/>
              <a:t>&lt;?</a:t>
            </a:r>
            <a:r>
              <a:rPr lang="en-US" sz="2600" dirty="0" err="1"/>
              <a:t>php</a:t>
            </a:r>
            <a:endParaRPr lang="en-US" sz="2600" dirty="0"/>
          </a:p>
          <a:p>
            <a:pPr marL="457200" lvl="1" indent="0">
              <a:buNone/>
            </a:pPr>
            <a:r>
              <a:rPr lang="en-US" sz="2600" dirty="0"/>
              <a:t>$a = "Hello ";</a:t>
            </a:r>
          </a:p>
          <a:p>
            <a:pPr marL="457200" lvl="1" indent="0">
              <a:buNone/>
            </a:pPr>
            <a:r>
              <a:rPr lang="en-US" sz="2600" dirty="0"/>
              <a:t>$b = $a . "World!"; // now $b contains "Hello World!"</a:t>
            </a:r>
          </a:p>
          <a:p>
            <a:pPr marL="457200" lvl="1" indent="0">
              <a:buNone/>
            </a:pPr>
            <a:r>
              <a:rPr lang="en-US" sz="2600" dirty="0"/>
              <a:t> </a:t>
            </a:r>
          </a:p>
          <a:p>
            <a:pPr marL="457200" lvl="1" indent="0">
              <a:buNone/>
            </a:pPr>
            <a:r>
              <a:rPr lang="en-US" sz="2600" dirty="0"/>
              <a:t>$a = "Hello ";</a:t>
            </a:r>
          </a:p>
          <a:p>
            <a:pPr marL="457200" lvl="1" indent="0">
              <a:buNone/>
            </a:pPr>
            <a:r>
              <a:rPr lang="en-US" sz="2600" dirty="0"/>
              <a:t>$a .= "World!";     // now $a contains "Hello World!"</a:t>
            </a:r>
          </a:p>
          <a:p>
            <a:pPr marL="457200" lvl="1" indent="0">
              <a:buNone/>
            </a:pPr>
            <a:r>
              <a:rPr lang="en-US" sz="2600" dirty="0"/>
              <a:t>?&gt;</a:t>
            </a:r>
          </a:p>
          <a:p>
            <a:pPr marL="457200" lvl="1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8875726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11: What output is produced?</a:t>
            </a:r>
            <a:endParaRPr lang="en-US" dirty="0"/>
          </a:p>
        </p:txBody>
      </p:sp>
      <p:pic>
        <p:nvPicPr>
          <p:cNvPr id="4" name="Picture 3" descr="http://bulldog2.redlands.edu/FacultyFolder/PatriciaCornez/cs222/L8k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299" y="1690688"/>
            <a:ext cx="11449402" cy="20198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43127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12: What output is produced?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22366" y="1836059"/>
            <a:ext cx="1462452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$string1 = "Output";</a:t>
            </a:r>
            <a:endParaRPr lang="en-US" sz="32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32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string2 = "12345";</a:t>
            </a:r>
            <a:endParaRPr lang="en-US" sz="32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32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string3 = "456" + "87";</a:t>
            </a:r>
            <a:endParaRPr lang="en-US" sz="32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</a:t>
            </a:r>
            <a:r>
              <a:rPr lang="en-US" sz="32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$string1 . " " . $string3;</a:t>
            </a:r>
            <a:endParaRPr lang="en-US" sz="3200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373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PHP?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PHP is a web programming language.  </a:t>
            </a:r>
          </a:p>
          <a:p>
            <a:pPr lvl="0"/>
            <a:r>
              <a:rPr lang="en-US" dirty="0"/>
              <a:t>open-source</a:t>
            </a:r>
          </a:p>
          <a:p>
            <a:pPr lvl="0"/>
            <a:r>
              <a:rPr lang="en-US" dirty="0"/>
              <a:t>scripting language</a:t>
            </a:r>
          </a:p>
          <a:p>
            <a:pPr lvl="0"/>
            <a:r>
              <a:rPr lang="en-US" dirty="0" smtClean="0"/>
              <a:t>PHP scripts </a:t>
            </a:r>
            <a:r>
              <a:rPr lang="en-US" dirty="0"/>
              <a:t>are executed on the server.</a:t>
            </a:r>
          </a:p>
          <a:p>
            <a:pPr lvl="0"/>
            <a:r>
              <a:rPr lang="en-US" dirty="0" smtClean="0"/>
              <a:t>PHP </a:t>
            </a:r>
            <a:r>
              <a:rPr lang="en-US" dirty="0"/>
              <a:t>is an acronym for "PHP: Hypertext Preprocessor"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857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is PHP used?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a common </a:t>
            </a:r>
            <a:r>
              <a:rPr lang="en-US" dirty="0" smtClean="0"/>
              <a:t>server language and used in most back-end web programs.</a:t>
            </a:r>
            <a:endParaRPr lang="en-US" dirty="0"/>
          </a:p>
          <a:p>
            <a:pPr lvl="0"/>
            <a:r>
              <a:rPr lang="en-US" dirty="0"/>
              <a:t>It is at the core of the biggest blogging system on the web (WordPress</a:t>
            </a:r>
            <a:r>
              <a:rPr lang="en-US" dirty="0" smtClean="0"/>
              <a:t>).</a:t>
            </a:r>
            <a:endParaRPr lang="en-US" dirty="0"/>
          </a:p>
          <a:p>
            <a:pPr lvl="0"/>
            <a:r>
              <a:rPr lang="en-US" dirty="0"/>
              <a:t>Is used to run the largest social network (Facebook</a:t>
            </a:r>
            <a:r>
              <a:rPr lang="en-US" dirty="0" smtClean="0"/>
              <a:t>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78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PHP file?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PHP files can contain text, HTML, CSS, JavaScript, and PHP code</a:t>
            </a:r>
          </a:p>
          <a:p>
            <a:pPr lvl="0"/>
            <a:r>
              <a:rPr lang="en-US" dirty="0"/>
              <a:t>PHP code are executed on the server, and the result is returned to the browser as plain HTML</a:t>
            </a:r>
          </a:p>
          <a:p>
            <a:pPr lvl="0"/>
            <a:r>
              <a:rPr lang="en-US" dirty="0"/>
              <a:t>PHP files have extension ".</a:t>
            </a:r>
            <a:r>
              <a:rPr lang="en-US" dirty="0" err="1"/>
              <a:t>php</a:t>
            </a:r>
            <a:r>
              <a:rPr lang="en-US" dirty="0"/>
              <a:t>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394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PHP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/>
              <a:t>PHP can generate dynamic page content</a:t>
            </a:r>
          </a:p>
          <a:p>
            <a:pPr lvl="0"/>
            <a:r>
              <a:rPr lang="en-US" dirty="0"/>
              <a:t>PHP can create, open, read, write, delete, and close files on the </a:t>
            </a:r>
            <a:r>
              <a:rPr lang="en-US" dirty="0" smtClean="0"/>
              <a:t>server.</a:t>
            </a:r>
          </a:p>
          <a:p>
            <a:r>
              <a:rPr lang="en-US" dirty="0" smtClean="0"/>
              <a:t>PHP works with MySQL.</a:t>
            </a:r>
            <a:r>
              <a:rPr lang="en-US" dirty="0" smtClean="0"/>
              <a:t> PHP can add, delete, modify data in a database.</a:t>
            </a:r>
            <a:endParaRPr lang="en-US" dirty="0"/>
          </a:p>
          <a:p>
            <a:pPr lvl="0"/>
            <a:r>
              <a:rPr lang="en-US" dirty="0"/>
              <a:t>PHP can collect form data</a:t>
            </a:r>
          </a:p>
          <a:p>
            <a:pPr lvl="0"/>
            <a:r>
              <a:rPr lang="en-US" dirty="0"/>
              <a:t>PHP can send and receive cookies</a:t>
            </a:r>
          </a:p>
          <a:p>
            <a:pPr lvl="0"/>
            <a:r>
              <a:rPr lang="en-US" dirty="0"/>
              <a:t>PHP runs on various platforms (Windows, Linux, Unix, Mac OS X, etc.) </a:t>
            </a:r>
            <a:endParaRPr lang="en-US" dirty="0" smtClean="0"/>
          </a:p>
          <a:p>
            <a:pPr lvl="0"/>
            <a:r>
              <a:rPr lang="en-US" dirty="0" smtClean="0"/>
              <a:t>PHP </a:t>
            </a:r>
            <a:r>
              <a:rPr lang="en-US" dirty="0"/>
              <a:t>can be used to control </a:t>
            </a:r>
            <a:r>
              <a:rPr lang="en-US" dirty="0" smtClean="0"/>
              <a:t>user-access, such as a login.</a:t>
            </a:r>
            <a:endParaRPr lang="en-US" dirty="0"/>
          </a:p>
          <a:p>
            <a:pPr lvl="0"/>
            <a:r>
              <a:rPr lang="en-US" dirty="0"/>
              <a:t>PHP can encrypt </a:t>
            </a:r>
            <a:r>
              <a:rPr lang="en-US" dirty="0" smtClean="0"/>
              <a:t>data.</a:t>
            </a:r>
            <a:endParaRPr lang="en-US" dirty="0"/>
          </a:p>
          <a:p>
            <a:pPr lvl="0"/>
            <a:r>
              <a:rPr lang="en-US" dirty="0" smtClean="0"/>
              <a:t>PHP can output HTML, XML, images and media content, and PDF files.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553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PHP?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PHP is compatible with almost all servers used today (Apache, IIS, etc.)</a:t>
            </a:r>
          </a:p>
          <a:p>
            <a:pPr lvl="0"/>
            <a:r>
              <a:rPr lang="en-US" dirty="0"/>
              <a:t>PHP supports a wide range of databases</a:t>
            </a:r>
          </a:p>
          <a:p>
            <a:pPr lvl="0"/>
            <a:r>
              <a:rPr lang="en-US" dirty="0"/>
              <a:t>PHP runs efficiently on the server side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053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5309"/>
            <a:ext cx="10515600" cy="65377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needed to work with PHP?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3476"/>
            <a:ext cx="10515600" cy="589452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In order to develop and run PHP Web pages, three vital components </a:t>
            </a:r>
            <a:r>
              <a:rPr lang="en-US" dirty="0" smtClean="0"/>
              <a:t>are needed.</a:t>
            </a:r>
            <a:endParaRPr lang="en-US" dirty="0"/>
          </a:p>
          <a:p>
            <a:pPr lvl="0"/>
            <a:r>
              <a:rPr lang="en-US" dirty="0"/>
              <a:t>Web Server - PHP will work with virtually all Web Server </a:t>
            </a:r>
            <a:r>
              <a:rPr lang="en-US" dirty="0" smtClean="0"/>
              <a:t>software.</a:t>
            </a:r>
          </a:p>
          <a:p>
            <a:pPr lvl="0"/>
            <a:endParaRPr lang="en-US" dirty="0" smtClean="0"/>
          </a:p>
          <a:p>
            <a:r>
              <a:rPr lang="en-US" dirty="0" smtClean="0"/>
              <a:t>Database </a:t>
            </a:r>
            <a:r>
              <a:rPr lang="en-US" dirty="0"/>
              <a:t>- PHP will work with virtually all database software, including Oracle and </a:t>
            </a:r>
            <a:r>
              <a:rPr lang="en-US" dirty="0" smtClean="0"/>
              <a:t>Sybase, </a:t>
            </a:r>
            <a:r>
              <a:rPr lang="en-US" dirty="0"/>
              <a:t>but most commonly </a:t>
            </a:r>
            <a:r>
              <a:rPr lang="en-US" dirty="0" smtClean="0"/>
              <a:t>MySQL </a:t>
            </a:r>
            <a:r>
              <a:rPr lang="en-US" dirty="0"/>
              <a:t>database.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PHP </a:t>
            </a:r>
            <a:r>
              <a:rPr lang="en-US" dirty="0"/>
              <a:t>Parser - In order to process PHP script instructions, a parser must be installed to generate HTML output that can be sent to the Web Browser. </a:t>
            </a:r>
            <a:endParaRPr lang="en-US" dirty="0" smtClean="0"/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For </a:t>
            </a:r>
            <a:r>
              <a:rPr lang="en-US" dirty="0"/>
              <a:t>initial testing, </a:t>
            </a:r>
            <a:r>
              <a:rPr lang="en-US" dirty="0" smtClean="0"/>
              <a:t>online resources such as a sandbox can be used. </a:t>
            </a:r>
          </a:p>
          <a:p>
            <a:pPr marL="0" lvl="0" indent="0">
              <a:buNone/>
            </a:pPr>
            <a:r>
              <a:rPr lang="en-US" dirty="0" smtClean="0"/>
              <a:t>For complex testing, download </a:t>
            </a:r>
            <a:r>
              <a:rPr lang="en-US" dirty="0"/>
              <a:t>WAMP or MAMP.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524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Testing of PHP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For full </a:t>
            </a:r>
            <a:r>
              <a:rPr lang="en-US" dirty="0" smtClean="0"/>
              <a:t>testing of PHP code, use </a:t>
            </a:r>
            <a:r>
              <a:rPr lang="en-US" dirty="0"/>
              <a:t>a web host with PHP and MySQL support, such as  </a:t>
            </a:r>
            <a:r>
              <a:rPr lang="en-US" dirty="0" err="1"/>
              <a:t>GoDaddy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your server has activated support for PHP you do not need to do anything. </a:t>
            </a: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r>
              <a:rPr lang="en-US" sz="2800" dirty="0" smtClean="0"/>
              <a:t>create .</a:t>
            </a:r>
            <a:r>
              <a:rPr lang="en-US" sz="2800" dirty="0" err="1"/>
              <a:t>php</a:t>
            </a:r>
            <a:r>
              <a:rPr lang="en-US" sz="2800" dirty="0"/>
              <a:t> files, </a:t>
            </a:r>
            <a:endParaRPr lang="en-US" sz="2800" dirty="0" smtClean="0"/>
          </a:p>
          <a:p>
            <a:pPr marL="914400" lvl="1" indent="-457200">
              <a:buFont typeface="+mj-lt"/>
              <a:buAutoNum type="alphaLcParenR"/>
            </a:pPr>
            <a:r>
              <a:rPr lang="en-US" sz="2800" dirty="0" smtClean="0"/>
              <a:t>place .</a:t>
            </a:r>
            <a:r>
              <a:rPr lang="en-US" sz="2800" dirty="0" err="1" smtClean="0"/>
              <a:t>php</a:t>
            </a:r>
            <a:r>
              <a:rPr lang="en-US" sz="2800" dirty="0" smtClean="0"/>
              <a:t> files </a:t>
            </a:r>
            <a:r>
              <a:rPr lang="en-US" sz="2800" dirty="0"/>
              <a:t>in your web </a:t>
            </a:r>
            <a:r>
              <a:rPr lang="en-US" sz="2800" dirty="0" smtClean="0"/>
              <a:t>directory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3000" dirty="0" smtClean="0"/>
              <a:t>The server </a:t>
            </a:r>
            <a:r>
              <a:rPr lang="en-US" sz="3000" dirty="0"/>
              <a:t>will automatically parse them for you. </a:t>
            </a:r>
            <a:endParaRPr lang="en-US" sz="3000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NOTE: You </a:t>
            </a:r>
            <a:r>
              <a:rPr lang="en-US" dirty="0"/>
              <a:t>do not need to compile </a:t>
            </a:r>
            <a:r>
              <a:rPr lang="en-US" dirty="0" smtClean="0"/>
              <a:t>or </a:t>
            </a:r>
            <a:r>
              <a:rPr lang="en-US" dirty="0"/>
              <a:t>install any extra tools. </a:t>
            </a:r>
            <a:r>
              <a:rPr lang="en-US" dirty="0" smtClean="0"/>
              <a:t>PHP </a:t>
            </a:r>
            <a:r>
              <a:rPr lang="en-US" dirty="0"/>
              <a:t>is </a:t>
            </a:r>
            <a:r>
              <a:rPr lang="en-US" dirty="0" smtClean="0"/>
              <a:t>freely available and </a:t>
            </a:r>
            <a:r>
              <a:rPr lang="en-US" dirty="0"/>
              <a:t>most web hosts offer PHP support.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305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1108</Words>
  <Application>Microsoft Office PowerPoint</Application>
  <PresentationFormat>Widescreen</PresentationFormat>
  <Paragraphs>123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Calibri</vt:lpstr>
      <vt:lpstr>Calibri Light</vt:lpstr>
      <vt:lpstr>Cambria</vt:lpstr>
      <vt:lpstr>Courier New</vt:lpstr>
      <vt:lpstr>MS Mincho</vt:lpstr>
      <vt:lpstr>Times New Roman</vt:lpstr>
      <vt:lpstr>Office Theme</vt:lpstr>
      <vt:lpstr>Intro to PHP</vt:lpstr>
      <vt:lpstr>Topics</vt:lpstr>
      <vt:lpstr>What is PHP?</vt:lpstr>
      <vt:lpstr>Where is PHP used?</vt:lpstr>
      <vt:lpstr>What is a PHP file?</vt:lpstr>
      <vt:lpstr>What can PHP do?</vt:lpstr>
      <vt:lpstr>Why PHP?</vt:lpstr>
      <vt:lpstr>What is needed to work with PHP?</vt:lpstr>
      <vt:lpstr>Full Testing of PHP Code</vt:lpstr>
      <vt:lpstr>PHP Syntax</vt:lpstr>
      <vt:lpstr>Practice 1 Notes</vt:lpstr>
      <vt:lpstr>Practice 1: What output is produced?</vt:lpstr>
      <vt:lpstr>Practice 2 Notes</vt:lpstr>
      <vt:lpstr>Practice 2: What output is produced?</vt:lpstr>
      <vt:lpstr>Practice 3: What output is produced?</vt:lpstr>
      <vt:lpstr>Practice 4 Notes</vt:lpstr>
      <vt:lpstr>Practice 4: What output is produced?</vt:lpstr>
      <vt:lpstr>Practice 5: What output is produced?</vt:lpstr>
      <vt:lpstr>Practice 6: What output is produced?</vt:lpstr>
      <vt:lpstr>Practice 7 Notes</vt:lpstr>
      <vt:lpstr>Practice 7: What output is produced?</vt:lpstr>
      <vt:lpstr>Practice 8 Notes</vt:lpstr>
      <vt:lpstr>Practice 8: What output is produced?</vt:lpstr>
      <vt:lpstr>Practice 9 Notes</vt:lpstr>
      <vt:lpstr>Practice 9: What output is produced?</vt:lpstr>
      <vt:lpstr>Practice 10: What output is produced?</vt:lpstr>
      <vt:lpstr>Practice 11 Notes</vt:lpstr>
      <vt:lpstr>Practice 11: What output is produced?</vt:lpstr>
      <vt:lpstr>Practice 12: What output is produced?</vt:lpstr>
    </vt:vector>
  </TitlesOfParts>
  <Company>UofR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PHP</dc:title>
  <dc:creator>Cornez, Trish</dc:creator>
  <cp:lastModifiedBy>Cornez, Trish</cp:lastModifiedBy>
  <cp:revision>18</cp:revision>
  <dcterms:created xsi:type="dcterms:W3CDTF">2018-03-12T16:20:54Z</dcterms:created>
  <dcterms:modified xsi:type="dcterms:W3CDTF">2018-03-12T19:11:15Z</dcterms:modified>
</cp:coreProperties>
</file>