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15A4-B2BD-4915-824E-524CE7553F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94F2-5621-48F8-AF1F-9FA17524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8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15A4-B2BD-4915-824E-524CE7553F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94F2-5621-48F8-AF1F-9FA17524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15A4-B2BD-4915-824E-524CE7553F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94F2-5621-48F8-AF1F-9FA17524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6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15A4-B2BD-4915-824E-524CE7553F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94F2-5621-48F8-AF1F-9FA17524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15A4-B2BD-4915-824E-524CE7553F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94F2-5621-48F8-AF1F-9FA17524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6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15A4-B2BD-4915-824E-524CE7553F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94F2-5621-48F8-AF1F-9FA17524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5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15A4-B2BD-4915-824E-524CE7553F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94F2-5621-48F8-AF1F-9FA17524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4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15A4-B2BD-4915-824E-524CE7553F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94F2-5621-48F8-AF1F-9FA17524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15A4-B2BD-4915-824E-524CE7553F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94F2-5621-48F8-AF1F-9FA17524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8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15A4-B2BD-4915-824E-524CE7553F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94F2-5621-48F8-AF1F-9FA17524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0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E15A4-B2BD-4915-824E-524CE7553F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194F2-5621-48F8-AF1F-9FA17524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6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E15A4-B2BD-4915-824E-524CE7553FD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194F2-5621-48F8-AF1F-9FA175242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4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CSS – Cascading Style Sheet</a:t>
            </a:r>
            <a:br>
              <a:rPr lang="en-US" dirty="0" smtClean="0"/>
            </a:br>
            <a:r>
              <a:rPr lang="en-US" dirty="0" smtClean="0"/>
              <a:t>DOM – Document Object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3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20" y="291950"/>
            <a:ext cx="10515600" cy="846804"/>
          </a:xfrm>
        </p:spPr>
        <p:txBody>
          <a:bodyPr/>
          <a:lstStyle/>
          <a:p>
            <a:r>
              <a:rPr lang="en-US" dirty="0" smtClean="0"/>
              <a:t>CSS ID Class Selector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551" y="1954971"/>
            <a:ext cx="7709338" cy="1987553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US" sz="2600" dirty="0" smtClean="0"/>
              <a:t>#fun </a:t>
            </a:r>
            <a:r>
              <a:rPr lang="en-US" sz="2600" dirty="0"/>
              <a:t>{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dirty="0"/>
              <a:t>padding-left: 15px;</a:t>
            </a:r>
          </a:p>
          <a:p>
            <a:pPr marL="0" indent="0">
              <a:buNone/>
            </a:pPr>
            <a:r>
              <a:rPr lang="en-US" dirty="0"/>
              <a:t>	padding-bottom: 5px;</a:t>
            </a:r>
          </a:p>
          <a:p>
            <a:pPr marL="0" indent="0">
              <a:buNone/>
            </a:pPr>
            <a:r>
              <a:rPr lang="en-US" dirty="0"/>
              <a:t>	border: 5px #DE325E dotted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sz="2600" dirty="0" smtClean="0"/>
              <a:t>       }</a:t>
            </a:r>
            <a:endParaRPr lang="en-US" sz="2600" dirty="0"/>
          </a:p>
        </p:txBody>
      </p:sp>
      <p:sp>
        <p:nvSpPr>
          <p:cNvPr id="6" name="Rounded Rectangular Callout 21"/>
          <p:cNvSpPr>
            <a:spLocks noChangeArrowheads="1"/>
          </p:cNvSpPr>
          <p:nvPr/>
        </p:nvSpPr>
        <p:spPr bwMode="auto">
          <a:xfrm>
            <a:off x="1957552" y="5500899"/>
            <a:ext cx="8841828" cy="981794"/>
          </a:xfrm>
          <a:prstGeom prst="wedgeRoundRectCallout">
            <a:avLst>
              <a:gd name="adj1" fmla="val -24923"/>
              <a:gd name="adj2" fmla="val -74258"/>
              <a:gd name="adj3" fmla="val 16667"/>
            </a:avLst>
          </a:prstGeom>
          <a:noFill/>
          <a:ln w="9525">
            <a:solidFill>
              <a:srgbClr val="4579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&lt;h1 class="birthday" id=”fun”&gt;My Sister’s Birthday is fun &lt;/h1&gt;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956439"/>
            <a:ext cx="9341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 ID Selector can be used to identify a specific style.  In this case, the style identified by “fun” is applied to the HTML element.  You can apply multiple styles to an HTML </a:t>
            </a:r>
            <a:r>
              <a:rPr lang="en-US" dirty="0" smtClean="0"/>
              <a:t>element.</a:t>
            </a:r>
            <a:endParaRPr lang="en-US" dirty="0"/>
          </a:p>
        </p:txBody>
      </p:sp>
      <p:pic>
        <p:nvPicPr>
          <p:cNvPr id="7" name="Picture 6" descr="Macintosh HD:Users:trishcornez:Desktop:Screen Shot 2016-01-23 at 11.51.35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70" y="4199473"/>
            <a:ext cx="9313099" cy="1044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79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786" y="2493470"/>
            <a:ext cx="4427483" cy="1325563"/>
          </a:xfrm>
        </p:spPr>
        <p:txBody>
          <a:bodyPr>
            <a:noAutofit/>
          </a:bodyPr>
          <a:lstStyle/>
          <a:p>
            <a:r>
              <a:rPr lang="en-US" sz="8000" dirty="0" smtClean="0"/>
              <a:t>DOM</a:t>
            </a:r>
            <a:br>
              <a:rPr lang="en-US" sz="8000" dirty="0" smtClean="0"/>
            </a:br>
            <a:r>
              <a:rPr lang="en-US" sz="8000" dirty="0" smtClean="0"/>
              <a:t>HTML</a:t>
            </a:r>
            <a:br>
              <a:rPr lang="en-US" sz="8000" dirty="0" smtClean="0"/>
            </a:br>
            <a:r>
              <a:rPr lang="en-US" sz="8000" dirty="0" smtClean="0"/>
              <a:t>CSS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16999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Document Object Model (DOM) is a programming interface (API) for HTML, XML and SVG documents. </a:t>
            </a:r>
            <a:endParaRPr lang="en-US" dirty="0" smtClean="0"/>
          </a:p>
          <a:p>
            <a:r>
              <a:rPr lang="en-US" dirty="0" smtClean="0"/>
              <a:t>DOM </a:t>
            </a:r>
            <a:r>
              <a:rPr lang="en-US" dirty="0"/>
              <a:t>defines the logical structure of documents and the way a document is accessed and manipulated.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HTML you write is parsed by the browser and turned into the DOM.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HTML5 document is represented structurally as a tree.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5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62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HTML File Example</a:t>
            </a:r>
            <a:endParaRPr lang="en-US" dirty="0"/>
          </a:p>
        </p:txBody>
      </p:sp>
      <p:pic>
        <p:nvPicPr>
          <p:cNvPr id="6" name="Picture 5" descr="Macintosh HD:Users:trishcornez:Desktop:Screen Shot 2015-10-26 at 9.03.38 A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53" y="243106"/>
            <a:ext cx="5365006" cy="409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cintosh HD:Users:trishcornez:Desktop:CS222:WEEK 3 - Intro to CSS and Dom:Lab 3:l3preli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5" y="634722"/>
            <a:ext cx="6488992" cy="61286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61640" y="5533697"/>
            <a:ext cx="6892159" cy="48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NOTE: &lt;div&gt; is used to structure the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6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62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DOM Example</a:t>
            </a:r>
            <a:endParaRPr lang="en-US" dirty="0"/>
          </a:p>
        </p:txBody>
      </p:sp>
      <p:pic>
        <p:nvPicPr>
          <p:cNvPr id="5" name="Picture 4" descr="Macintosh HD:Users:trishcornez:Desktop:CS222:WEEK 3 - Intro to CSS and Dom:DOM Hierarchy.ps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0"/>
          <a:stretch/>
        </p:blipFill>
        <p:spPr bwMode="auto">
          <a:xfrm>
            <a:off x="294289" y="1432177"/>
            <a:ext cx="8029904" cy="53374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6" name="Picture 5" descr="Macintosh HD:Users:trishcornez:Desktop:Screen Shot 2015-10-26 at 9.03.38 A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53" y="243106"/>
            <a:ext cx="5365006" cy="4094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08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Uses a tree-like structure to represent the document.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structure can be accessed from programs so that </a:t>
            </a:r>
            <a:r>
              <a:rPr lang="en-US" dirty="0" smtClean="0"/>
              <a:t>document elements can be altered.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The DOM provides a representation of the document as a structured group of nodes and objects that have properties and methods.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DOM works with </a:t>
            </a:r>
            <a:r>
              <a:rPr lang="en-US" dirty="0" err="1" smtClean="0"/>
              <a:t>Javascript</a:t>
            </a:r>
            <a:r>
              <a:rPr lang="en-US" dirty="0" smtClean="0"/>
              <a:t> by allowing nodes to employ event handlers.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Though </a:t>
            </a:r>
            <a:r>
              <a:rPr lang="en-US" dirty="0" smtClean="0"/>
              <a:t>accessed </a:t>
            </a:r>
            <a:r>
              <a:rPr lang="en-US" dirty="0"/>
              <a:t>using JavaScript, the DOM itself is not a part of the JavaScript </a:t>
            </a:r>
            <a:r>
              <a:rPr lang="en-US" dirty="0" smtClean="0"/>
              <a:t>language</a:t>
            </a:r>
            <a:r>
              <a:rPr lang="en-US" dirty="0"/>
              <a:t>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617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Wikipedia’s DOM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Chrome’s </a:t>
            </a:r>
            <a:r>
              <a:rPr lang="en-US" dirty="0"/>
              <a:t>Developer </a:t>
            </a:r>
            <a:r>
              <a:rPr lang="en-US" dirty="0" smtClean="0"/>
              <a:t>Tools</a:t>
            </a:r>
            <a:r>
              <a:rPr lang="en-US" dirty="0"/>
              <a:t> </a:t>
            </a:r>
            <a:r>
              <a:rPr lang="en-US" dirty="0" smtClean="0"/>
              <a:t>to examine how HTML classifies page content.</a:t>
            </a:r>
          </a:p>
          <a:p>
            <a:r>
              <a:rPr lang="en-US" dirty="0" smtClean="0"/>
              <a:t>DOM is shown in </a:t>
            </a:r>
            <a:r>
              <a:rPr lang="en-US" b="1" i="1" dirty="0" smtClean="0"/>
              <a:t>Elements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Tasks: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/>
              <a:t>Mouse over </a:t>
            </a:r>
            <a:r>
              <a:rPr lang="en-US" sz="2600" dirty="0"/>
              <a:t>the lines or elements in the </a:t>
            </a:r>
            <a:r>
              <a:rPr lang="en-US" sz="2600" dirty="0" smtClean="0"/>
              <a:t>structure. 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/>
              <a:t>Notice </a:t>
            </a:r>
            <a:r>
              <a:rPr lang="en-US" sz="2600" dirty="0"/>
              <a:t>that parts of the page </a:t>
            </a:r>
            <a:r>
              <a:rPr lang="en-US" sz="2600" dirty="0" smtClean="0"/>
              <a:t>become </a:t>
            </a:r>
            <a:r>
              <a:rPr lang="en-US" sz="2600" dirty="0"/>
              <a:t>highlighted. </a:t>
            </a:r>
            <a:endParaRPr lang="en-US" sz="2600" dirty="0"/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/>
              <a:t>Explore element sub-structures. </a:t>
            </a:r>
            <a:r>
              <a:rPr lang="en-US" sz="2600" dirty="0"/>
              <a:t> </a:t>
            </a:r>
            <a:endParaRPr lang="en-US" sz="2600" dirty="0"/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/>
              <a:t>D</a:t>
            </a:r>
            <a:r>
              <a:rPr lang="en-US" sz="2600" dirty="0" smtClean="0"/>
              <a:t>raw </a:t>
            </a:r>
            <a:r>
              <a:rPr lang="en-US" sz="2600" dirty="0"/>
              <a:t>the structure.  </a:t>
            </a:r>
            <a:r>
              <a:rPr lang="en-US" sz="2600" dirty="0" smtClean="0"/>
              <a:t> Restrict your attention to the entry form located at the bottom portion of the page.</a:t>
            </a:r>
            <a:endParaRPr lang="en-US" sz="2600" dirty="0"/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/>
              <a:t>Try making changes within </a:t>
            </a:r>
            <a:r>
              <a:rPr lang="en-US" sz="2600" b="1" i="1" dirty="0" smtClean="0"/>
              <a:t>Styles</a:t>
            </a:r>
            <a:r>
              <a:rPr lang="en-US" sz="2600" dirty="0" smtClean="0"/>
              <a:t>.  For example, alter the background color.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/>
              <a:t>Change </a:t>
            </a:r>
            <a:r>
              <a:rPr lang="en-US" sz="2600" dirty="0"/>
              <a:t>the color of the language labels to a bright </a:t>
            </a:r>
            <a:r>
              <a:rPr lang="en-US" sz="2600" dirty="0" smtClean="0"/>
              <a:t>green.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/>
              <a:t>Try changing the logo to another image.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dirty="0" smtClean="0"/>
              <a:t>Alter spacing for text.</a:t>
            </a:r>
            <a:endParaRPr lang="en-US" sz="2600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5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CSS Selectors </a:t>
            </a: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Rely on subdivisions in web pages.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Introduction to </a:t>
            </a:r>
            <a:r>
              <a:rPr lang="en-US" dirty="0" smtClean="0"/>
              <a:t>DOM. Examine </a:t>
            </a:r>
            <a:r>
              <a:rPr lang="en-US" dirty="0"/>
              <a:t>the relationship between DOM, HTML, and CSS.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Practice by </a:t>
            </a:r>
            <a:r>
              <a:rPr lang="en-US" dirty="0"/>
              <a:t>e</a:t>
            </a:r>
            <a:r>
              <a:rPr lang="en-US" dirty="0" smtClean="0"/>
              <a:t>xploring DOM </a:t>
            </a:r>
            <a:r>
              <a:rPr lang="en-US" dirty="0"/>
              <a:t>Structure in Chrome Dev Tools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MockUp</a:t>
            </a:r>
            <a:r>
              <a:rPr lang="en-US" dirty="0"/>
              <a:t> Practice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Analyze digital </a:t>
            </a:r>
            <a:r>
              <a:rPr lang="en-US" dirty="0"/>
              <a:t>design mockups. </a:t>
            </a: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Break down </a:t>
            </a:r>
            <a:r>
              <a:rPr lang="en-US" dirty="0"/>
              <a:t>the design into page </a:t>
            </a:r>
            <a:r>
              <a:rPr lang="en-US" dirty="0" smtClean="0"/>
              <a:t>elements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I</a:t>
            </a:r>
            <a:r>
              <a:rPr lang="en-US" dirty="0" smtClean="0"/>
              <a:t>mplement page elements </a:t>
            </a:r>
            <a:r>
              <a:rPr lang="en-US" dirty="0"/>
              <a:t>in HTML and CSS.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1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Selectors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Selectors </a:t>
            </a:r>
            <a:r>
              <a:rPr lang="en-US" dirty="0" smtClean="0"/>
              <a:t>are style rules </a:t>
            </a:r>
            <a:r>
              <a:rPr lang="en-US" dirty="0" smtClean="0"/>
              <a:t>that can be applied </a:t>
            </a:r>
            <a:r>
              <a:rPr lang="en-US" dirty="0" smtClean="0"/>
              <a:t>to </a:t>
            </a:r>
            <a:r>
              <a:rPr lang="en-US" dirty="0" smtClean="0"/>
              <a:t>specific HTML </a:t>
            </a:r>
            <a:r>
              <a:rPr lang="en-US" dirty="0" smtClean="0"/>
              <a:t>tags.</a:t>
            </a:r>
          </a:p>
          <a:p>
            <a:endParaRPr lang="en-US" dirty="0"/>
          </a:p>
          <a:p>
            <a:r>
              <a:rPr lang="en-US" dirty="0" smtClean="0"/>
              <a:t>Categories of Selectors: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Default </a:t>
            </a:r>
            <a:r>
              <a:rPr lang="en-US" dirty="0" smtClean="0"/>
              <a:t>Selector : Will be applied to all specified tags.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Explicit </a:t>
            </a:r>
            <a:r>
              <a:rPr lang="en-US" dirty="0" smtClean="0"/>
              <a:t>Selectors : Used to apply a rule from an explicit class selector.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Static class </a:t>
            </a:r>
            <a:r>
              <a:rPr lang="en-US" dirty="0" smtClean="0"/>
              <a:t>Selectors: A static class Selector can be used to classify a generic HTML tag.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ID </a:t>
            </a:r>
            <a:r>
              <a:rPr lang="en-US" dirty="0" smtClean="0"/>
              <a:t>Selectors: Used to select a specific style.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5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409"/>
            <a:ext cx="10515600" cy="4546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CSS 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8162"/>
            <a:ext cx="10515600" cy="60098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/>
              <a:t>&lt;!DOCTYPE html&gt;</a:t>
            </a:r>
          </a:p>
          <a:p>
            <a:pPr marL="0" indent="0">
              <a:buNone/>
            </a:pPr>
            <a:r>
              <a:rPr lang="en-US" sz="7200" dirty="0"/>
              <a:t>&lt;html&gt;</a:t>
            </a:r>
          </a:p>
          <a:p>
            <a:pPr marL="0" indent="0">
              <a:buNone/>
            </a:pPr>
            <a:r>
              <a:rPr lang="en-US" sz="7200" dirty="0"/>
              <a:t>  &lt;head&gt;</a:t>
            </a:r>
          </a:p>
          <a:p>
            <a:pPr marL="0" indent="0">
              <a:buNone/>
            </a:pPr>
            <a:r>
              <a:rPr lang="en-US" sz="7200" dirty="0"/>
              <a:t>    &lt;title&gt;CS222 Lab 1c&lt;/title&gt;</a:t>
            </a:r>
          </a:p>
          <a:p>
            <a:pPr marL="0" indent="0">
              <a:buNone/>
            </a:pPr>
            <a:r>
              <a:rPr lang="en-US" sz="7200" dirty="0"/>
              <a:t>    &lt;link </a:t>
            </a:r>
            <a:r>
              <a:rPr lang="en-US" sz="7200" dirty="0" err="1"/>
              <a:t>rel</a:t>
            </a:r>
            <a:r>
              <a:rPr lang="en-US" sz="7200" dirty="0"/>
              <a:t>="stylesheet" type="text/</a:t>
            </a:r>
            <a:r>
              <a:rPr lang="en-US" sz="7200" dirty="0" err="1"/>
              <a:t>css</a:t>
            </a:r>
            <a:r>
              <a:rPr lang="en-US" sz="7200" dirty="0"/>
              <a:t>" </a:t>
            </a:r>
            <a:r>
              <a:rPr lang="en-US" sz="7200" dirty="0" err="1"/>
              <a:t>href</a:t>
            </a:r>
            <a:r>
              <a:rPr lang="en-US" sz="7200" dirty="0"/>
              <a:t>="./</a:t>
            </a:r>
            <a:r>
              <a:rPr lang="en-US" sz="7200" dirty="0" err="1"/>
              <a:t>css</a:t>
            </a:r>
            <a:r>
              <a:rPr lang="en-US" sz="7200" dirty="0"/>
              <a:t>/style1.css"&gt;</a:t>
            </a:r>
          </a:p>
          <a:p>
            <a:pPr marL="0" indent="0">
              <a:buNone/>
            </a:pPr>
            <a:r>
              <a:rPr lang="en-US" sz="7200" dirty="0"/>
              <a:t>  &lt;/head&gt;</a:t>
            </a:r>
          </a:p>
          <a:p>
            <a:pPr marL="0" indent="0">
              <a:buNone/>
            </a:pPr>
            <a:r>
              <a:rPr lang="en-US" sz="7200" dirty="0"/>
              <a:t>  &lt;body&gt;</a:t>
            </a:r>
          </a:p>
          <a:p>
            <a:pPr marL="0" indent="0">
              <a:buNone/>
            </a:pPr>
            <a:r>
              <a:rPr lang="en-US" sz="7200" dirty="0"/>
              <a:t>    &lt;div id="content"&gt;</a:t>
            </a:r>
          </a:p>
          <a:p>
            <a:pPr marL="0" indent="0">
              <a:buNone/>
            </a:pPr>
            <a:r>
              <a:rPr lang="en-US" sz="7200" dirty="0"/>
              <a:t>		</a:t>
            </a:r>
          </a:p>
          <a:p>
            <a:pPr marL="0" indent="0">
              <a:buNone/>
            </a:pPr>
            <a:r>
              <a:rPr lang="en-US" sz="7200" dirty="0"/>
              <a:t>        &lt;h1&gt;Hello Everyone!&lt;/h1</a:t>
            </a:r>
            <a:r>
              <a:rPr lang="en-US" sz="7200" dirty="0" smtClean="0"/>
              <a:t>&gt;</a:t>
            </a:r>
            <a:r>
              <a:rPr lang="en-US" sz="7200" dirty="0"/>
              <a:t>	</a:t>
            </a:r>
          </a:p>
          <a:p>
            <a:pPr marL="0" indent="0">
              <a:buNone/>
            </a:pPr>
            <a:r>
              <a:rPr lang="en-US" sz="7200" dirty="0"/>
              <a:t>        &lt;h1&gt;Hello Everyone &lt;/h1</a:t>
            </a:r>
            <a:r>
              <a:rPr lang="en-US" sz="7200" dirty="0" smtClean="0"/>
              <a:t>&gt;</a:t>
            </a:r>
            <a:r>
              <a:rPr lang="en-US" sz="7200" dirty="0"/>
              <a:t>	</a:t>
            </a:r>
          </a:p>
          <a:p>
            <a:pPr marL="0" indent="0">
              <a:buNone/>
            </a:pPr>
            <a:r>
              <a:rPr lang="en-US" sz="7200" dirty="0"/>
              <a:t>        &lt;h1&gt;Very Sorry&lt;/h1</a:t>
            </a:r>
            <a:r>
              <a:rPr lang="en-US" sz="7200" dirty="0" smtClean="0"/>
              <a:t>&gt;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        &lt;h1&gt;My Sister's Birthday&lt;/h1</a:t>
            </a:r>
            <a:r>
              <a:rPr lang="en-US" sz="7200" dirty="0" smtClean="0"/>
              <a:t>&gt;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        &lt;h1&gt; My Sister's Birthday is Fun&lt;/h1&gt;</a:t>
            </a:r>
          </a:p>
          <a:p>
            <a:pPr marL="0" indent="0">
              <a:buNone/>
            </a:pPr>
            <a:r>
              <a:rPr lang="en-US" sz="7200" dirty="0"/>
              <a:t> </a:t>
            </a:r>
          </a:p>
          <a:p>
            <a:pPr marL="0" indent="0">
              <a:buNone/>
            </a:pPr>
            <a:r>
              <a:rPr lang="en-US" sz="7200" dirty="0"/>
              <a:t>    &lt;/div&gt;</a:t>
            </a:r>
          </a:p>
          <a:p>
            <a:pPr marL="0" indent="0">
              <a:buNone/>
            </a:pPr>
            <a:r>
              <a:rPr lang="en-US" sz="7200" dirty="0"/>
              <a:t> </a:t>
            </a:r>
          </a:p>
          <a:p>
            <a:pPr marL="0" indent="0">
              <a:buNone/>
            </a:pPr>
            <a:r>
              <a:rPr lang="en-US" sz="7200" dirty="0"/>
              <a:t>  &lt;/body&gt;</a:t>
            </a:r>
          </a:p>
          <a:p>
            <a:pPr marL="0" indent="0">
              <a:buNone/>
            </a:pPr>
            <a:r>
              <a:rPr lang="en-US" sz="7200" dirty="0"/>
              <a:t>&lt;/html&gt;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7078717" y="2900856"/>
            <a:ext cx="3815255" cy="804042"/>
          </a:xfrm>
          <a:prstGeom prst="wedgeRectCallout">
            <a:avLst>
              <a:gd name="adj1" fmla="val -89842"/>
              <a:gd name="adj2" fmla="val -98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Specify a style sheet.</a:t>
            </a:r>
          </a:p>
          <a:p>
            <a:r>
              <a:rPr lang="en-US" dirty="0"/>
              <a:t>L</a:t>
            </a:r>
            <a:r>
              <a:rPr lang="en-US" dirty="0" smtClean="0"/>
              <a:t>ocated </a:t>
            </a:r>
            <a:r>
              <a:rPr lang="en-US" b="1" dirty="0" err="1" smtClean="0"/>
              <a:t>css</a:t>
            </a:r>
            <a:r>
              <a:rPr lang="en-US" b="1" dirty="0" smtClean="0"/>
              <a:t> files in a directory.</a:t>
            </a:r>
            <a:endParaRPr lang="en-US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7078717" y="4209393"/>
            <a:ext cx="3815255" cy="804042"/>
          </a:xfrm>
          <a:prstGeom prst="wedgeRectCallout">
            <a:avLst>
              <a:gd name="adj1" fmla="val -149759"/>
              <a:gd name="adj2" fmla="val -1490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Subdivisions are useful when creating responsive design.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322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409"/>
            <a:ext cx="10515600" cy="4546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CSS Example 2 : Create the following headings.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567556" y="3011213"/>
            <a:ext cx="2301765" cy="400433"/>
          </a:xfrm>
          <a:prstGeom prst="wedgeRectCallout">
            <a:avLst>
              <a:gd name="adj1" fmla="val 100643"/>
              <a:gd name="adj2" fmla="val 107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Use Explicit h1 class</a:t>
            </a:r>
            <a:endParaRPr lang="en-US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567556" y="4576729"/>
            <a:ext cx="2301765" cy="610123"/>
          </a:xfrm>
          <a:prstGeom prst="wedgeRectCallout">
            <a:avLst>
              <a:gd name="adj1" fmla="val 97904"/>
              <a:gd name="adj2" fmla="val -28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Use a static class </a:t>
            </a:r>
            <a:endParaRPr lang="en-US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567556" y="5423335"/>
            <a:ext cx="2301765" cy="400433"/>
          </a:xfrm>
          <a:prstGeom prst="wedgeRectCallout">
            <a:avLst>
              <a:gd name="adj1" fmla="val 95849"/>
              <a:gd name="adj2" fmla="val -73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Add ID selector style</a:t>
            </a:r>
            <a:endParaRPr lang="en-US" b="1" dirty="0"/>
          </a:p>
        </p:txBody>
      </p:sp>
      <p:pic>
        <p:nvPicPr>
          <p:cNvPr id="10" name="Picture 9" descr="Macintosh HD:Users:trishcornez:Desktop:Screen Shot 2017-01-19 at 5.17.50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78" y="1561591"/>
            <a:ext cx="8068682" cy="47138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ular Callout 10"/>
          <p:cNvSpPr/>
          <p:nvPr/>
        </p:nvSpPr>
        <p:spPr>
          <a:xfrm>
            <a:off x="567556" y="1450427"/>
            <a:ext cx="2301765" cy="400433"/>
          </a:xfrm>
          <a:prstGeom prst="wedgeRectCallout">
            <a:avLst>
              <a:gd name="adj1" fmla="val 100643"/>
              <a:gd name="adj2" fmla="val 25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Default h1 Selector</a:t>
            </a:r>
            <a:endParaRPr lang="en-US" b="1" dirty="0"/>
          </a:p>
        </p:txBody>
      </p:sp>
      <p:sp>
        <p:nvSpPr>
          <p:cNvPr id="12" name="Rectangular Callout 11"/>
          <p:cNvSpPr/>
          <p:nvPr/>
        </p:nvSpPr>
        <p:spPr>
          <a:xfrm>
            <a:off x="567556" y="2144110"/>
            <a:ext cx="2301765" cy="400433"/>
          </a:xfrm>
          <a:prstGeom prst="wedgeRectCallout">
            <a:avLst>
              <a:gd name="adj1" fmla="val 95164"/>
              <a:gd name="adj2" fmla="val 60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Use Explicit h1 class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856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409"/>
            <a:ext cx="10515600" cy="4546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CSS Example 2: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510" y="1204474"/>
            <a:ext cx="10308021" cy="60098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900" dirty="0"/>
              <a:t>&lt;!DOCTYPE html&gt;</a:t>
            </a:r>
          </a:p>
          <a:p>
            <a:pPr marL="0" indent="0">
              <a:buNone/>
            </a:pPr>
            <a:r>
              <a:rPr lang="en-US" sz="4900" dirty="0"/>
              <a:t>&lt;html&gt;</a:t>
            </a:r>
          </a:p>
          <a:p>
            <a:pPr marL="0" indent="0">
              <a:buNone/>
            </a:pPr>
            <a:r>
              <a:rPr lang="en-US" sz="4900" dirty="0"/>
              <a:t>  &lt;head&gt;</a:t>
            </a:r>
          </a:p>
          <a:p>
            <a:pPr marL="0" indent="0">
              <a:buNone/>
            </a:pPr>
            <a:r>
              <a:rPr lang="en-US" sz="4900" dirty="0"/>
              <a:t>    &lt;title&gt;CS222 Lab 1c&lt;/title&gt;</a:t>
            </a:r>
          </a:p>
          <a:p>
            <a:pPr marL="0" indent="0">
              <a:buNone/>
            </a:pPr>
            <a:r>
              <a:rPr lang="en-US" sz="4900" dirty="0"/>
              <a:t>    &lt;link </a:t>
            </a:r>
            <a:r>
              <a:rPr lang="en-US" sz="4900" dirty="0" err="1"/>
              <a:t>rel</a:t>
            </a:r>
            <a:r>
              <a:rPr lang="en-US" sz="4900" dirty="0"/>
              <a:t>="stylesheet" type="text/</a:t>
            </a:r>
            <a:r>
              <a:rPr lang="en-US" sz="4900" dirty="0" err="1"/>
              <a:t>css</a:t>
            </a:r>
            <a:r>
              <a:rPr lang="en-US" sz="4900" dirty="0"/>
              <a:t>" </a:t>
            </a:r>
            <a:r>
              <a:rPr lang="en-US" sz="4900" dirty="0" err="1"/>
              <a:t>href</a:t>
            </a:r>
            <a:r>
              <a:rPr lang="en-US" sz="4900" dirty="0"/>
              <a:t>="./</a:t>
            </a:r>
            <a:r>
              <a:rPr lang="en-US" sz="4900" dirty="0" err="1"/>
              <a:t>css</a:t>
            </a:r>
            <a:r>
              <a:rPr lang="en-US" sz="4900" dirty="0"/>
              <a:t>/style1.css"&gt;</a:t>
            </a:r>
          </a:p>
          <a:p>
            <a:pPr marL="0" indent="0">
              <a:buNone/>
            </a:pPr>
            <a:r>
              <a:rPr lang="en-US" sz="4900" dirty="0"/>
              <a:t>  &lt;/head&gt;</a:t>
            </a:r>
          </a:p>
          <a:p>
            <a:pPr marL="0" indent="0">
              <a:buNone/>
            </a:pPr>
            <a:r>
              <a:rPr lang="en-US" sz="4900" dirty="0"/>
              <a:t>  &lt;body&gt;</a:t>
            </a:r>
          </a:p>
          <a:p>
            <a:pPr marL="0" indent="0">
              <a:buNone/>
            </a:pPr>
            <a:r>
              <a:rPr lang="en-US" sz="4900" dirty="0"/>
              <a:t>    &lt;div id="content</a:t>
            </a:r>
            <a:r>
              <a:rPr lang="en-US" sz="4900" dirty="0" smtClean="0"/>
              <a:t>"&gt;</a:t>
            </a:r>
            <a:r>
              <a:rPr lang="en-US" sz="6400" dirty="0"/>
              <a:t>	</a:t>
            </a:r>
          </a:p>
          <a:p>
            <a:pPr marL="0" indent="0">
              <a:buNone/>
            </a:pPr>
            <a:r>
              <a:rPr lang="en-US" sz="7400" dirty="0"/>
              <a:t> </a:t>
            </a:r>
            <a:r>
              <a:rPr lang="en-US" sz="7400" dirty="0" smtClean="0"/>
              <a:t>       &lt;</a:t>
            </a:r>
            <a:r>
              <a:rPr lang="en-US" sz="7400" dirty="0"/>
              <a:t>h1&gt;Hello Everyone!&lt;/h1</a:t>
            </a:r>
            <a:r>
              <a:rPr lang="en-US" sz="7400" dirty="0" smtClean="0"/>
              <a:t>&gt;</a:t>
            </a:r>
            <a:r>
              <a:rPr lang="en-US" sz="7400" dirty="0"/>
              <a:t>	</a:t>
            </a:r>
          </a:p>
          <a:p>
            <a:pPr marL="0" indent="0">
              <a:buNone/>
            </a:pPr>
            <a:r>
              <a:rPr lang="en-US" sz="7400" dirty="0"/>
              <a:t>        &lt;h1 class="</a:t>
            </a:r>
            <a:r>
              <a:rPr lang="en-US" sz="7400" b="1" dirty="0"/>
              <a:t>greeting</a:t>
            </a:r>
            <a:r>
              <a:rPr lang="en-US" sz="7400" dirty="0"/>
              <a:t>"&gt;Hello Everyone &lt;/h1</a:t>
            </a:r>
            <a:r>
              <a:rPr lang="en-US" sz="7400" dirty="0" smtClean="0"/>
              <a:t>&gt;</a:t>
            </a:r>
            <a:r>
              <a:rPr lang="en-US" sz="7400" dirty="0"/>
              <a:t>	</a:t>
            </a:r>
          </a:p>
          <a:p>
            <a:pPr marL="0" indent="0">
              <a:buNone/>
            </a:pPr>
            <a:r>
              <a:rPr lang="en-US" sz="7400" dirty="0"/>
              <a:t>        &lt;h1 class="</a:t>
            </a:r>
            <a:r>
              <a:rPr lang="en-US" sz="7400" b="1" dirty="0"/>
              <a:t>condolences</a:t>
            </a:r>
            <a:r>
              <a:rPr lang="en-US" sz="7400" dirty="0"/>
              <a:t>"&gt;Very Sorry&lt;/h1</a:t>
            </a:r>
            <a:r>
              <a:rPr lang="en-US" sz="7400" dirty="0" smtClean="0"/>
              <a:t>&gt;</a:t>
            </a:r>
            <a:endParaRPr lang="en-US" sz="7400" dirty="0"/>
          </a:p>
          <a:p>
            <a:pPr marL="0" indent="0">
              <a:buNone/>
            </a:pPr>
            <a:r>
              <a:rPr lang="en-US" sz="7400" dirty="0"/>
              <a:t>        &lt;h1 class="</a:t>
            </a:r>
            <a:r>
              <a:rPr lang="en-US" sz="7400" b="1" dirty="0"/>
              <a:t>birthday</a:t>
            </a:r>
            <a:r>
              <a:rPr lang="en-US" sz="7400" dirty="0"/>
              <a:t>"&gt;My Sister's Birthday&lt;/h1</a:t>
            </a:r>
            <a:r>
              <a:rPr lang="en-US" sz="7400" dirty="0" smtClean="0"/>
              <a:t>&gt;</a:t>
            </a:r>
            <a:endParaRPr lang="en-US" sz="7400" dirty="0"/>
          </a:p>
          <a:p>
            <a:pPr marL="0" indent="0">
              <a:buNone/>
            </a:pPr>
            <a:r>
              <a:rPr lang="en-US" sz="7400" dirty="0"/>
              <a:t>        &lt;h1 class="</a:t>
            </a:r>
            <a:r>
              <a:rPr lang="en-US" sz="7400" b="1" dirty="0"/>
              <a:t>birthday</a:t>
            </a:r>
            <a:r>
              <a:rPr lang="en-US" sz="7400" dirty="0"/>
              <a:t>" id="</a:t>
            </a:r>
            <a:r>
              <a:rPr lang="en-US" sz="7400" b="1" dirty="0"/>
              <a:t>fun</a:t>
            </a:r>
            <a:r>
              <a:rPr lang="en-US" sz="7400" dirty="0"/>
              <a:t>"&gt; My Sister's Birthday is Fun&lt;/h1&gt; </a:t>
            </a:r>
          </a:p>
          <a:p>
            <a:pPr marL="0" indent="0">
              <a:buNone/>
            </a:pPr>
            <a:r>
              <a:rPr lang="en-US" sz="4900" dirty="0"/>
              <a:t>    &lt;/div&gt;</a:t>
            </a:r>
          </a:p>
          <a:p>
            <a:pPr marL="0" indent="0">
              <a:buNone/>
            </a:pPr>
            <a:r>
              <a:rPr lang="en-US" sz="4900" dirty="0"/>
              <a:t> </a:t>
            </a:r>
          </a:p>
          <a:p>
            <a:pPr marL="0" indent="0">
              <a:buNone/>
            </a:pPr>
            <a:r>
              <a:rPr lang="en-US" sz="4900" dirty="0"/>
              <a:t>  &lt;/body&gt;</a:t>
            </a:r>
          </a:p>
          <a:p>
            <a:pPr marL="0" indent="0">
              <a:buNone/>
            </a:pPr>
            <a:r>
              <a:rPr lang="en-US" sz="4900" dirty="0"/>
              <a:t>&lt;/html&gt;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646386" y="3011213"/>
            <a:ext cx="2301765" cy="400433"/>
          </a:xfrm>
          <a:prstGeom prst="wedgeRectCallout">
            <a:avLst>
              <a:gd name="adj1" fmla="val 91739"/>
              <a:gd name="adj2" fmla="val 135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Calls Default Selector</a:t>
            </a:r>
            <a:endParaRPr lang="en-US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646386" y="3918536"/>
            <a:ext cx="2301765" cy="400433"/>
          </a:xfrm>
          <a:prstGeom prst="wedgeRectCallout">
            <a:avLst>
              <a:gd name="adj1" fmla="val 97904"/>
              <a:gd name="adj2" fmla="val 329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Calls Explicit Selector</a:t>
            </a:r>
            <a:endParaRPr lang="en-US" b="1" dirty="0"/>
          </a:p>
        </p:txBody>
      </p:sp>
      <p:sp>
        <p:nvSpPr>
          <p:cNvPr id="8" name="Rectangular Callout 7"/>
          <p:cNvSpPr/>
          <p:nvPr/>
        </p:nvSpPr>
        <p:spPr>
          <a:xfrm>
            <a:off x="646386" y="4576729"/>
            <a:ext cx="2301765" cy="610123"/>
          </a:xfrm>
          <a:prstGeom prst="wedgeRectCallout">
            <a:avLst>
              <a:gd name="adj1" fmla="val 94479"/>
              <a:gd name="adj2" fmla="val 132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Can be used to call a static class (generic)</a:t>
            </a:r>
            <a:endParaRPr lang="en-US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646386" y="5423335"/>
            <a:ext cx="2301765" cy="400433"/>
          </a:xfrm>
          <a:prstGeom prst="wedgeRectCallout">
            <a:avLst>
              <a:gd name="adj1" fmla="val 95849"/>
              <a:gd name="adj2" fmla="val -73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Calls Selector by 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21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Default Selector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In </a:t>
            </a:r>
            <a:r>
              <a:rPr lang="en-US" sz="2400" dirty="0"/>
              <a:t>the example below, the h1 selector is used to apply a style to all &lt;h1&gt; tags. 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h1 {</a:t>
            </a:r>
          </a:p>
          <a:p>
            <a:pPr marL="457200" lvl="1" indent="0">
              <a:buNone/>
            </a:pPr>
            <a:r>
              <a:rPr lang="en-US" dirty="0"/>
              <a:t>	margin: 30px</a:t>
            </a:r>
            <a:r>
              <a:rPr lang="en-US" dirty="0" smtClean="0"/>
              <a:t>;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}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6096000" y="2963917"/>
            <a:ext cx="4514193" cy="400433"/>
          </a:xfrm>
          <a:prstGeom prst="wedgeRectCallout">
            <a:avLst>
              <a:gd name="adj1" fmla="val -97750"/>
              <a:gd name="adj2" fmla="val 36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Format for attribute/value pair</a:t>
            </a:r>
            <a:endParaRPr lang="en-US" b="1" dirty="0"/>
          </a:p>
        </p:txBody>
      </p:sp>
      <p:pic>
        <p:nvPicPr>
          <p:cNvPr id="5" name="Picture 4" descr="Macintosh HD:Users:trishcornez:Desktop:Screen Shot 2016-01-23 at 11.39.02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27" y="4502642"/>
            <a:ext cx="5349093" cy="1235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18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20" y="291950"/>
            <a:ext cx="10515600" cy="846804"/>
          </a:xfrm>
        </p:spPr>
        <p:txBody>
          <a:bodyPr/>
          <a:lstStyle/>
          <a:p>
            <a:r>
              <a:rPr lang="en-US" dirty="0" smtClean="0"/>
              <a:t>CSS Explicit Class Selector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20" y="2063141"/>
            <a:ext cx="4974020" cy="19875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h1.greeting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	color: #4889C5;		</a:t>
            </a:r>
            <a:endParaRPr lang="en-US" sz="4400" dirty="0"/>
          </a:p>
          <a:p>
            <a:pPr marL="0" indent="0">
              <a:buNone/>
            </a:pPr>
            <a:r>
              <a:rPr lang="en-US" dirty="0"/>
              <a:t>	font-size: 48px;</a:t>
            </a:r>
            <a:endParaRPr lang="en-US" sz="4400" dirty="0"/>
          </a:p>
          <a:p>
            <a:pPr marL="0" indent="0">
              <a:buNone/>
            </a:pPr>
            <a:r>
              <a:rPr lang="en-US" dirty="0"/>
              <a:t>	font-family: Helvetica;</a:t>
            </a:r>
            <a:endParaRPr lang="en-US" sz="4400" dirty="0"/>
          </a:p>
          <a:p>
            <a:pPr marL="457200" lvl="1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pic>
        <p:nvPicPr>
          <p:cNvPr id="2050" name="Picture 20" descr="Macintosh HD:Users:trishcornez:Desktop:Screen Shot 2016-01-23 at 11.40.56 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3"/>
          <a:stretch>
            <a:fillRect/>
          </a:stretch>
        </p:blipFill>
        <p:spPr bwMode="auto">
          <a:xfrm>
            <a:off x="1157451" y="4565705"/>
            <a:ext cx="4654769" cy="21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21"/>
          <p:cNvSpPr>
            <a:spLocks noChangeArrowheads="1"/>
          </p:cNvSpPr>
          <p:nvPr/>
        </p:nvSpPr>
        <p:spPr bwMode="auto">
          <a:xfrm>
            <a:off x="6599184" y="5268341"/>
            <a:ext cx="4754616" cy="981794"/>
          </a:xfrm>
          <a:prstGeom prst="wedgeRoundRectCallout">
            <a:avLst>
              <a:gd name="adj1" fmla="val -74779"/>
              <a:gd name="adj2" fmla="val -29296"/>
              <a:gd name="adj3" fmla="val 16667"/>
            </a:avLst>
          </a:prstGeom>
          <a:noFill/>
          <a:ln w="9525">
            <a:solidFill>
              <a:srgbClr val="4579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Mincho"/>
                <a:cs typeface="Arial" panose="020B0604020202020204" pitchFamily="34" charset="0"/>
              </a:rPr>
              <a:t>&lt;h1 class="greeting"&gt;Hello Everyone &lt;/h1&gt;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MS Mincho"/>
                <a:cs typeface="Arial" panose="020B0604020202020204" pitchFamily="34" charset="0"/>
              </a:rPr>
              <a:t>&lt;h1 class="condolences"&gt;Very Sorry&lt;/h1&gt;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12220" y="2273788"/>
            <a:ext cx="46232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h1.condolences </a:t>
            </a:r>
            <a:r>
              <a:rPr lang="en-US" dirty="0"/>
              <a:t>{</a:t>
            </a:r>
          </a:p>
          <a:p>
            <a:r>
              <a:rPr lang="en-US" dirty="0"/>
              <a:t>	</a:t>
            </a:r>
            <a:r>
              <a:rPr lang="en-US" dirty="0"/>
              <a:t>color: #9CA98F;</a:t>
            </a:r>
          </a:p>
          <a:p>
            <a:r>
              <a:rPr lang="en-US" dirty="0"/>
              <a:t>	font-size: 52px;</a:t>
            </a:r>
          </a:p>
          <a:p>
            <a:r>
              <a:rPr lang="en-US" dirty="0"/>
              <a:t>	</a:t>
            </a:r>
            <a:r>
              <a:rPr lang="en-US" dirty="0" err="1"/>
              <a:t>font-family:cursive</a:t>
            </a:r>
            <a:r>
              <a:rPr lang="en-US" dirty="0"/>
              <a:t>;</a:t>
            </a:r>
          </a:p>
          <a:p>
            <a:pPr lvl="1"/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956439"/>
            <a:ext cx="9341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class</a:t>
            </a:r>
            <a:r>
              <a:rPr lang="en-US" dirty="0"/>
              <a:t> Selector can be used to classify a specific HTML tag.  </a:t>
            </a:r>
            <a:endParaRPr lang="en-US" dirty="0" smtClean="0"/>
          </a:p>
          <a:p>
            <a:r>
              <a:rPr lang="en-US" dirty="0" smtClean="0"/>
              <a:t>Subclasses </a:t>
            </a:r>
            <a:r>
              <a:rPr lang="en-US" dirty="0"/>
              <a:t>of the H1 tag: greeting class and a condolences class. </a:t>
            </a:r>
          </a:p>
        </p:txBody>
      </p:sp>
    </p:spTree>
    <p:extLst>
      <p:ext uri="{BB962C8B-B14F-4D97-AF65-F5344CB8AC3E}">
        <p14:creationId xmlns:p14="http://schemas.microsoft.com/office/powerpoint/2010/main" val="97747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420" y="291950"/>
            <a:ext cx="10515600" cy="846804"/>
          </a:xfrm>
        </p:spPr>
        <p:txBody>
          <a:bodyPr/>
          <a:lstStyle/>
          <a:p>
            <a:r>
              <a:rPr lang="en-US" dirty="0" smtClean="0"/>
              <a:t>CSS Static Class Selector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5089" y="1803243"/>
            <a:ext cx="4974020" cy="19875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600" dirty="0" smtClean="0"/>
              <a:t>.greeting </a:t>
            </a:r>
            <a:r>
              <a:rPr lang="en-US" sz="2600" dirty="0"/>
              <a:t>{</a:t>
            </a:r>
          </a:p>
          <a:p>
            <a:pPr marL="0" indent="0">
              <a:buNone/>
            </a:pPr>
            <a:r>
              <a:rPr lang="en-US" sz="2600" dirty="0"/>
              <a:t>	color: # DEAB2F;</a:t>
            </a:r>
          </a:p>
          <a:p>
            <a:pPr marL="0" indent="0">
              <a:buNone/>
            </a:pPr>
            <a:r>
              <a:rPr lang="en-US" sz="2600" dirty="0"/>
              <a:t>	font-size: 48px;</a:t>
            </a:r>
          </a:p>
          <a:p>
            <a:pPr marL="0" indent="0">
              <a:buNone/>
            </a:pPr>
            <a:r>
              <a:rPr lang="en-US" sz="2600" dirty="0"/>
              <a:t>	font-family: monospace</a:t>
            </a:r>
            <a:r>
              <a:rPr lang="en-US" sz="2600" dirty="0" smtClean="0"/>
              <a:t>;</a:t>
            </a:r>
            <a:endParaRPr lang="en-US" sz="2600" dirty="0"/>
          </a:p>
          <a:p>
            <a:pPr marL="457200" lvl="1" indent="0">
              <a:buNone/>
            </a:pPr>
            <a:r>
              <a:rPr lang="en-US" sz="2600" dirty="0" smtClean="0"/>
              <a:t>}</a:t>
            </a:r>
            <a:endParaRPr lang="en-US" sz="2600" dirty="0"/>
          </a:p>
        </p:txBody>
      </p:sp>
      <p:sp>
        <p:nvSpPr>
          <p:cNvPr id="6" name="Rounded Rectangular Callout 21"/>
          <p:cNvSpPr>
            <a:spLocks noChangeArrowheads="1"/>
          </p:cNvSpPr>
          <p:nvPr/>
        </p:nvSpPr>
        <p:spPr bwMode="auto">
          <a:xfrm>
            <a:off x="5123792" y="5500899"/>
            <a:ext cx="5470635" cy="981794"/>
          </a:xfrm>
          <a:prstGeom prst="wedgeRoundRectCallout">
            <a:avLst>
              <a:gd name="adj1" fmla="val -24923"/>
              <a:gd name="adj2" fmla="val -74258"/>
              <a:gd name="adj3" fmla="val 16667"/>
            </a:avLst>
          </a:prstGeom>
          <a:noFill/>
          <a:ln w="9525">
            <a:solidFill>
              <a:srgbClr val="4579B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&lt;h1 class="birthday"&gt;My Sister’s Birthday &lt;/h1&gt;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956439"/>
            <a:ext cx="9341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static class Selector can be used to classify a generic HTML tag.  In this case, the static class birthday is applied to the HTML element.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" name="Picture 7" descr="Macintosh HD:Users:trishcornez:Desktop:Screen Shot 2016-01-23 at 11.47.59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34" y="4334347"/>
            <a:ext cx="7514228" cy="774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89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665</Words>
  <Application>Microsoft Office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MS Mincho</vt:lpstr>
      <vt:lpstr>Office Theme</vt:lpstr>
      <vt:lpstr>CSS – Cascading Style Sheet DOM – Document Object Model</vt:lpstr>
      <vt:lpstr>Topics</vt:lpstr>
      <vt:lpstr>CSS Selectors</vt:lpstr>
      <vt:lpstr>CSS Example 1</vt:lpstr>
      <vt:lpstr>CSS Example 2 : Create the following headings.</vt:lpstr>
      <vt:lpstr>CSS Example 2: HTML</vt:lpstr>
      <vt:lpstr>CSS Default Selector</vt:lpstr>
      <vt:lpstr>CSS Explicit Class Selector</vt:lpstr>
      <vt:lpstr>CSS Static Class Selector</vt:lpstr>
      <vt:lpstr>CSS ID Class Selector</vt:lpstr>
      <vt:lpstr>DOM HTML CSS</vt:lpstr>
      <vt:lpstr>DOM</vt:lpstr>
      <vt:lpstr>HTML File Example</vt:lpstr>
      <vt:lpstr>DOM Example</vt:lpstr>
      <vt:lpstr>Facts about DOM</vt:lpstr>
      <vt:lpstr>Explore Wikipedia’s DOM Structure</vt:lpstr>
    </vt:vector>
  </TitlesOfParts>
  <Company>UofR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Cornez, Trish</dc:creator>
  <cp:lastModifiedBy>Cornez, Trish</cp:lastModifiedBy>
  <cp:revision>25</cp:revision>
  <dcterms:created xsi:type="dcterms:W3CDTF">2018-01-16T20:47:58Z</dcterms:created>
  <dcterms:modified xsi:type="dcterms:W3CDTF">2018-01-17T21:27:16Z</dcterms:modified>
</cp:coreProperties>
</file>