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76" r:id="rId2"/>
    <p:sldId id="256" r:id="rId3"/>
    <p:sldId id="277" r:id="rId4"/>
    <p:sldId id="257" r:id="rId5"/>
    <p:sldId id="270" r:id="rId6"/>
    <p:sldId id="271" r:id="rId7"/>
    <p:sldId id="272" r:id="rId8"/>
    <p:sldId id="273" r:id="rId9"/>
    <p:sldId id="258" r:id="rId10"/>
    <p:sldId id="259" r:id="rId11"/>
    <p:sldId id="260" r:id="rId12"/>
    <p:sldId id="274" r:id="rId13"/>
    <p:sldId id="261" r:id="rId14"/>
    <p:sldId id="262" r:id="rId15"/>
    <p:sldId id="263" r:id="rId16"/>
    <p:sldId id="264" r:id="rId17"/>
    <p:sldId id="265" r:id="rId18"/>
    <p:sldId id="266" r:id="rId19"/>
    <p:sldId id="267" r:id="rId20"/>
    <p:sldId id="268" r:id="rId21"/>
    <p:sldId id="275" r:id="rId22"/>
    <p:sldId id="269"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6"/>
    <p:restoredTop sz="93677"/>
  </p:normalViewPr>
  <p:slideViewPr>
    <p:cSldViewPr snapToGrid="0" snapToObjects="1">
      <p:cViewPr varScale="1">
        <p:scale>
          <a:sx n="46" d="100"/>
          <a:sy n="46" d="100"/>
        </p:scale>
        <p:origin x="16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US"/>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88C856-CABC-6445-B259-376E527611EE}" type="datetimeFigureOut">
              <a:rPr lang="en-US" smtClean="0"/>
              <a:t>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8C856-CABC-6445-B259-376E527611EE}" type="datetimeFigureOut">
              <a:rPr lang="en-US" smtClean="0"/>
              <a:t>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8C856-CABC-6445-B259-376E527611EE}" type="datetimeFigureOut">
              <a:rPr lang="en-US" smtClean="0"/>
              <a:t>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847759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780920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714033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765596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707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8C856-CABC-6445-B259-376E527611EE}" type="datetimeFigureOut">
              <a:rPr lang="en-US" smtClean="0"/>
              <a:t>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US"/>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88C856-CABC-6445-B259-376E527611EE}" type="datetimeFigureOut">
              <a:rPr lang="en-US" smtClean="0"/>
              <a:t>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0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36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88C856-CABC-6445-B259-376E527611EE}" type="datetimeFigureOut">
              <a:rPr lang="en-US" smtClean="0"/>
              <a:t>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88C856-CABC-6445-B259-376E527611EE}" type="datetimeFigureOut">
              <a:rPr lang="en-US" smtClean="0"/>
              <a:t>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88C856-CABC-6445-B259-376E527611EE}" type="datetimeFigureOut">
              <a:rPr lang="en-US" smtClean="0"/>
              <a:t>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8C856-CABC-6445-B259-376E527611EE}" type="datetimeFigureOut">
              <a:rPr lang="en-US" smtClean="0"/>
              <a:t>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8C856-CABC-6445-B259-376E527611EE}" type="datetimeFigureOut">
              <a:rPr lang="en-US" smtClean="0"/>
              <a:t>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8C856-CABC-6445-B259-376E527611EE}" type="datetimeFigureOut">
              <a:rPr lang="en-US" smtClean="0"/>
              <a:t>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1188C856-CABC-6445-B259-376E527611EE}" type="datetimeFigureOut">
              <a:rPr lang="en-US" smtClean="0"/>
              <a:t>1/8/18</a:t>
            </a:fld>
            <a:endParaRPr lang="en-US"/>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uk-UA" smtClean="0"/>
              <a:t>‹#›</a:t>
            </a:fld>
            <a:endParaRPr lang="uk-UA"/>
          </a:p>
        </p:txBody>
      </p:sp>
    </p:spTree>
    <p:extLst>
      <p:ext uri="{BB962C8B-B14F-4D97-AF65-F5344CB8AC3E}">
        <p14:creationId xmlns:p14="http://schemas.microsoft.com/office/powerpoint/2010/main" val="17991228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166260"/>
            <a:ext cx="11216640" cy="714280"/>
          </a:xfrm>
        </p:spPr>
        <p:txBody>
          <a:bodyPr>
            <a:normAutofit fontScale="90000"/>
          </a:bodyPr>
          <a:lstStyle/>
          <a:p>
            <a:r>
              <a:rPr lang="en-US" dirty="0" smtClean="0"/>
              <a:t>CS222 Web Programming Course Outline </a:t>
            </a:r>
            <a:endParaRPr lang="en-US" dirty="0"/>
          </a:p>
        </p:txBody>
      </p:sp>
      <p:sp>
        <p:nvSpPr>
          <p:cNvPr id="3" name="Content Placeholder 2"/>
          <p:cNvSpPr>
            <a:spLocks noGrp="1"/>
          </p:cNvSpPr>
          <p:nvPr>
            <p:ph idx="1"/>
          </p:nvPr>
        </p:nvSpPr>
        <p:spPr>
          <a:xfrm>
            <a:off x="894080" y="1185339"/>
            <a:ext cx="11216640" cy="7904474"/>
          </a:xfrm>
        </p:spPr>
        <p:txBody>
          <a:bodyPr>
            <a:normAutofit fontScale="92500" lnSpcReduction="20000"/>
          </a:bodyPr>
          <a:lstStyle/>
          <a:p>
            <a:pPr marL="0" indent="0">
              <a:buNone/>
            </a:pPr>
            <a:r>
              <a:rPr lang="en-US" dirty="0"/>
              <a:t>Week 1: 	</a:t>
            </a:r>
            <a:endParaRPr lang="en-US" dirty="0" smtClean="0"/>
          </a:p>
          <a:p>
            <a:pPr marL="0" indent="0">
              <a:buNone/>
            </a:pPr>
            <a:r>
              <a:rPr lang="en-US" dirty="0" smtClean="0"/>
              <a:t>Set </a:t>
            </a:r>
            <a:r>
              <a:rPr lang="en-US" dirty="0"/>
              <a:t>up </a:t>
            </a:r>
            <a:r>
              <a:rPr lang="en-US" dirty="0" smtClean="0"/>
              <a:t>development environment </a:t>
            </a:r>
            <a:r>
              <a:rPr lang="en-US" dirty="0"/>
              <a:t>and learn how to </a:t>
            </a:r>
            <a:r>
              <a:rPr lang="en-US" dirty="0" smtClean="0"/>
              <a:t>work with </a:t>
            </a:r>
            <a:r>
              <a:rPr lang="en-US" dirty="0"/>
              <a:t>FTP, our web host, and basic UNIX. We will explore HTML.</a:t>
            </a:r>
          </a:p>
          <a:p>
            <a:pPr marL="0" indent="0">
              <a:buNone/>
            </a:pPr>
            <a:r>
              <a:rPr lang="en-US" dirty="0"/>
              <a:t> </a:t>
            </a:r>
          </a:p>
          <a:p>
            <a:pPr marL="0" indent="0">
              <a:buNone/>
            </a:pPr>
            <a:r>
              <a:rPr lang="en-US" dirty="0"/>
              <a:t>Weeks 2 – 4: 	</a:t>
            </a:r>
            <a:endParaRPr lang="en-US" dirty="0" smtClean="0"/>
          </a:p>
          <a:p>
            <a:pPr marL="0" indent="0">
              <a:buNone/>
            </a:pPr>
            <a:r>
              <a:rPr lang="en-US" dirty="0"/>
              <a:t>L</a:t>
            </a:r>
            <a:r>
              <a:rPr lang="en-US" dirty="0" smtClean="0"/>
              <a:t>earn </a:t>
            </a:r>
            <a:r>
              <a:rPr lang="en-US" dirty="0"/>
              <a:t>how to analyze a Web page design mockup and translate it into HTML and CSS. We will develop a CSS framework, which will help us make websites faster and easier. Along the way, we’ll learn about responsive design, which is a principle that will help you reach users on any device that they're using to pull-up your website. In addition, we’ll briefly explore Twitter’s Bootstrap framework for building a static website.  </a:t>
            </a:r>
          </a:p>
          <a:p>
            <a:pPr marL="0" indent="0">
              <a:buNone/>
            </a:pPr>
            <a:r>
              <a:rPr lang="en-US" dirty="0"/>
              <a:t> </a:t>
            </a:r>
          </a:p>
          <a:p>
            <a:pPr marL="0" indent="0">
              <a:buNone/>
            </a:pPr>
            <a:r>
              <a:rPr lang="en-US" dirty="0"/>
              <a:t>Weeks 5 – 9: 	</a:t>
            </a:r>
            <a:endParaRPr lang="en-US" dirty="0" smtClean="0"/>
          </a:p>
          <a:p>
            <a:pPr marL="0" indent="0">
              <a:buNone/>
            </a:pPr>
            <a:r>
              <a:rPr lang="en-US" dirty="0" smtClean="0"/>
              <a:t>Starting </a:t>
            </a:r>
            <a:r>
              <a:rPr lang="en-US" dirty="0"/>
              <a:t>in week 5, we will look to JavaScript as a way to provide programming capability at the client ends of a Web page. </a:t>
            </a:r>
          </a:p>
          <a:p>
            <a:pPr marL="0" indent="0">
              <a:buNone/>
            </a:pPr>
            <a:r>
              <a:rPr lang="en-US" dirty="0"/>
              <a:t> </a:t>
            </a:r>
          </a:p>
          <a:p>
            <a:pPr marL="0" indent="0">
              <a:buNone/>
            </a:pPr>
            <a:r>
              <a:rPr lang="en-US" dirty="0"/>
              <a:t>Weeks 10-14: 	</a:t>
            </a:r>
            <a:endParaRPr lang="en-US" dirty="0" smtClean="0"/>
          </a:p>
          <a:p>
            <a:pPr marL="0" indent="0">
              <a:buNone/>
            </a:pPr>
            <a:r>
              <a:rPr lang="en-US" dirty="0" smtClean="0"/>
              <a:t>Finally</a:t>
            </a:r>
            <a:r>
              <a:rPr lang="en-US" dirty="0"/>
              <a:t>, we will explore server-side development.  This will include constructing MySQL databases on the server and using the scripting language PHP to handle data access, including processing forms, database files, and cookies.</a:t>
            </a:r>
          </a:p>
          <a:p>
            <a:endParaRPr lang="en-US" dirty="0"/>
          </a:p>
        </p:txBody>
      </p:sp>
    </p:spTree>
    <p:extLst>
      <p:ext uri="{BB962C8B-B14F-4D97-AF65-F5344CB8AC3E}">
        <p14:creationId xmlns:p14="http://schemas.microsoft.com/office/powerpoint/2010/main" val="38608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p>
            <a:r>
              <a:t>Internet Network</a:t>
            </a:r>
          </a:p>
        </p:txBody>
      </p:sp>
      <p:sp>
        <p:nvSpPr>
          <p:cNvPr id="147" name="Shape 147"/>
          <p:cNvSpPr>
            <a:spLocks noGrp="1"/>
          </p:cNvSpPr>
          <p:nvPr>
            <p:ph type="body" idx="1"/>
          </p:nvPr>
        </p:nvSpPr>
        <p:spPr>
          <a:prstGeom prst="rect">
            <a:avLst/>
          </a:prstGeom>
        </p:spPr>
        <p:txBody>
          <a:bodyPr/>
          <a:lstStyle/>
          <a:p>
            <a:r>
              <a:t>The Internet is a network of networks</a:t>
            </a:r>
          </a:p>
          <a:p>
            <a:r>
              <a:t>It has structure, but there is no centralized element.</a:t>
            </a:r>
          </a:p>
          <a:p>
            <a:r>
              <a:t>There is no centralized authority</a:t>
            </a:r>
          </a:p>
          <a:p>
            <a:r>
              <a:t>Different types of networks can communicate with each other.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mage3.png"/>
          <p:cNvPicPr>
            <a:picLocks noChangeAspect="1"/>
          </p:cNvPicPr>
          <p:nvPr/>
        </p:nvPicPr>
        <p:blipFill>
          <a:blip r:embed="rId2">
            <a:extLst/>
          </a:blip>
          <a:stretch>
            <a:fillRect/>
          </a:stretch>
        </p:blipFill>
        <p:spPr>
          <a:xfrm>
            <a:off x="1625600" y="-125760"/>
            <a:ext cx="9753600" cy="9753601"/>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110840"/>
            <a:ext cx="11216640" cy="908244"/>
          </a:xfrm>
        </p:spPr>
        <p:txBody>
          <a:bodyPr/>
          <a:lstStyle/>
          <a:p>
            <a:r>
              <a:rPr lang="en-US" b="1" dirty="0"/>
              <a:t>The Internet architecture</a:t>
            </a:r>
            <a:r>
              <a:rPr lang="en-US" dirty="0" smtClean="0">
                <a:effectLst/>
              </a:rPr>
              <a:t> </a:t>
            </a:r>
            <a:endParaRPr lang="en-US" dirty="0"/>
          </a:p>
        </p:txBody>
      </p:sp>
      <p:sp>
        <p:nvSpPr>
          <p:cNvPr id="3" name="Content Placeholder 2"/>
          <p:cNvSpPr>
            <a:spLocks noGrp="1"/>
          </p:cNvSpPr>
          <p:nvPr>
            <p:ph idx="1"/>
          </p:nvPr>
        </p:nvSpPr>
        <p:spPr>
          <a:xfrm>
            <a:off x="894080" y="1019084"/>
            <a:ext cx="11216640" cy="7765930"/>
          </a:xfrm>
        </p:spPr>
        <p:txBody>
          <a:bodyPr>
            <a:normAutofit lnSpcReduction="10000"/>
          </a:bodyPr>
          <a:lstStyle/>
          <a:p>
            <a:r>
              <a:rPr lang="en-US" dirty="0"/>
              <a:t>An Internet service provider (ISP) owns a network that is connected to the Internet.</a:t>
            </a:r>
          </a:p>
          <a:p>
            <a:pPr marL="0" indent="0">
              <a:buNone/>
            </a:pPr>
            <a:r>
              <a:rPr lang="en-US" dirty="0"/>
              <a:t> </a:t>
            </a:r>
          </a:p>
          <a:p>
            <a:r>
              <a:rPr lang="en-US" dirty="0"/>
              <a:t>At the top of the Internet hierarchy sits </a:t>
            </a:r>
            <a:r>
              <a:rPr lang="en-US" b="1" u="sng" dirty="0"/>
              <a:t>the global ISPs</a:t>
            </a:r>
            <a:r>
              <a:rPr lang="en-US" dirty="0"/>
              <a:t> who provide service to regional ISPs, mobile networks, corporations, government, and academic institutions. </a:t>
            </a:r>
          </a:p>
          <a:p>
            <a:pPr marL="0" indent="0">
              <a:buNone/>
            </a:pPr>
            <a:r>
              <a:rPr lang="en-US" dirty="0"/>
              <a:t> </a:t>
            </a:r>
          </a:p>
          <a:p>
            <a:r>
              <a:rPr lang="en-US" dirty="0"/>
              <a:t>The </a:t>
            </a:r>
            <a:r>
              <a:rPr lang="en-US" b="1" u="sng" dirty="0"/>
              <a:t>regional ISPs</a:t>
            </a:r>
            <a:r>
              <a:rPr lang="en-US" dirty="0"/>
              <a:t> provide Internet service to end users, small business, mobile, and institutions. Together the global ISPs, regional ISPs, maintain the links to the Internet, which are usually constructed with a mesh topology (any to any connections).</a:t>
            </a:r>
          </a:p>
          <a:p>
            <a:pPr marL="0" indent="0">
              <a:buNone/>
            </a:pPr>
            <a:r>
              <a:rPr lang="en-US" dirty="0"/>
              <a:t> </a:t>
            </a:r>
          </a:p>
          <a:p>
            <a:r>
              <a:rPr lang="en-US" dirty="0"/>
              <a:t>A </a:t>
            </a:r>
            <a:r>
              <a:rPr lang="en-US" b="1" u="sng" dirty="0"/>
              <a:t>DNS Server (Domain Name System) </a:t>
            </a:r>
            <a:r>
              <a:rPr lang="en-US" dirty="0"/>
              <a:t>contains a database of network addresses to other networks. It translates a domain name and host name into the corresponding numeric address.  The numeric address is the Internet Protocol address, or IP address.  We will do an experiment shortly to better understand this.</a:t>
            </a:r>
          </a:p>
          <a:p>
            <a:endParaRPr lang="en-US" dirty="0"/>
          </a:p>
        </p:txBody>
      </p:sp>
    </p:spTree>
    <p:extLst>
      <p:ext uri="{BB962C8B-B14F-4D97-AF65-F5344CB8AC3E}">
        <p14:creationId xmlns:p14="http://schemas.microsoft.com/office/powerpoint/2010/main" val="95037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idx="1"/>
          </p:nvPr>
        </p:nvSpPr>
        <p:spPr>
          <a:xfrm>
            <a:off x="567134" y="6485003"/>
            <a:ext cx="12278387" cy="3116197"/>
          </a:xfrm>
          <a:prstGeom prst="rect">
            <a:avLst/>
          </a:prstGeom>
        </p:spPr>
        <p:txBody>
          <a:bodyPr/>
          <a:lstStyle/>
          <a:p>
            <a:pPr marL="418211" indent="-418211" defTabSz="519937">
              <a:spcBef>
                <a:spcPts val="2100"/>
              </a:spcBef>
              <a:defRPr sz="2136"/>
            </a:pPr>
            <a:r>
              <a:t>An Internet Service Provider (ISP) owns a network that is connected to the Internet.</a:t>
            </a:r>
          </a:p>
          <a:p>
            <a:pPr marL="418211" indent="-418211" defTabSz="519937">
              <a:spcBef>
                <a:spcPts val="2100"/>
              </a:spcBef>
              <a:defRPr sz="2136"/>
            </a:pPr>
            <a:r>
              <a:t>Global ISPs provide service to regional ISPs, mobile networks, corporations, governments, and academic institutions.</a:t>
            </a:r>
          </a:p>
          <a:p>
            <a:pPr marL="418211" indent="-418211" defTabSz="519937">
              <a:spcBef>
                <a:spcPts val="2100"/>
              </a:spcBef>
              <a:defRPr sz="2136"/>
            </a:pPr>
            <a:r>
              <a:t>Regional ISPs provide Internet service to end users, small businesses, academic institutions, etc.</a:t>
            </a:r>
          </a:p>
          <a:p>
            <a:pPr marL="418211" indent="-418211" defTabSz="519937">
              <a:spcBef>
                <a:spcPts val="2100"/>
              </a:spcBef>
              <a:defRPr sz="2136"/>
            </a:pPr>
            <a:r>
              <a:t>DNS Server (Domain Name System) contains a database of network addresses to other networks.</a:t>
            </a:r>
          </a:p>
        </p:txBody>
      </p:sp>
      <p:pic>
        <p:nvPicPr>
          <p:cNvPr id="152" name="Image4.png"/>
          <p:cNvPicPr>
            <a:picLocks noChangeAspect="1"/>
          </p:cNvPicPr>
          <p:nvPr/>
        </p:nvPicPr>
        <p:blipFill>
          <a:blip r:embed="rId2">
            <a:extLst/>
          </a:blip>
          <a:stretch>
            <a:fillRect/>
          </a:stretch>
        </p:blipFill>
        <p:spPr>
          <a:xfrm>
            <a:off x="1325033" y="-2844"/>
            <a:ext cx="10006573" cy="6826190"/>
          </a:xfrm>
          <a:prstGeom prst="rect">
            <a:avLst/>
          </a:prstGeom>
          <a:ln w="12700">
            <a:miter lim="400000"/>
          </a:ln>
        </p:spPr>
      </p:pic>
      <p:sp>
        <p:nvSpPr>
          <p:cNvPr id="153" name="Shape 153"/>
          <p:cNvSpPr/>
          <p:nvPr/>
        </p:nvSpPr>
        <p:spPr>
          <a:xfrm>
            <a:off x="6817121" y="359833"/>
            <a:ext cx="5695554"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800"/>
            </a:lvl1pPr>
          </a:lstStyle>
          <a:p>
            <a:r>
              <a:t>Internet Architecture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51">
                                            <p:bg/>
                                          </p:spTgt>
                                        </p:tgtEl>
                                        <p:attrNameLst>
                                          <p:attrName>style.visibility</p:attrName>
                                        </p:attrNameLst>
                                      </p:cBhvr>
                                      <p:to>
                                        <p:strVal val="visible"/>
                                      </p:to>
                                    </p:set>
                                  </p:childTnLst>
                                </p:cTn>
                              </p:par>
                              <p:par>
                                <p:cTn id="15" presetID="1" presetClass="entr" presetSubtype="0" fill="hold" grpId="3" nodeType="withEffect">
                                  <p:stCondLst>
                                    <p:cond delay="0"/>
                                  </p:stCondLst>
                                  <p:iterate>
                                    <p:tmAbs val="0"/>
                                  </p:iterate>
                                  <p:childTnLst>
                                    <p:set>
                                      <p:cBhvr>
                                        <p:cTn id="16" fill="hold"/>
                                        <p:tgtEl>
                                          <p:spTgt spid="15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15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iterate>
                                    <p:tmAbs val="0"/>
                                  </p:iterate>
                                  <p:childTnLst>
                                    <p:set>
                                      <p:cBhvr>
                                        <p:cTn id="24" fill="hold"/>
                                        <p:tgtEl>
                                          <p:spTgt spid="15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3" nodeType="clickEffect">
                                  <p:stCondLst>
                                    <p:cond delay="0"/>
                                  </p:stCondLst>
                                  <p:iterate>
                                    <p:tmAbs val="0"/>
                                  </p:iterate>
                                  <p:childTnLst>
                                    <p:set>
                                      <p:cBhvr>
                                        <p:cTn id="28" fill="hold"/>
                                        <p:tgtEl>
                                          <p:spTgt spid="1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3" build="p" bldLvl="5" animBg="1" advAuto="0"/>
      <p:bldP spid="152" grpId="2" animBg="1" advAuto="0"/>
      <p:bldP spid="153"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508000" y="533400"/>
            <a:ext cx="11988800" cy="1808626"/>
          </a:xfrm>
          <a:prstGeom prst="rect">
            <a:avLst/>
          </a:prstGeom>
        </p:spPr>
        <p:txBody>
          <a:bodyPr/>
          <a:lstStyle/>
          <a:p>
            <a:pPr algn="l" defTabSz="356362">
              <a:spcBef>
                <a:spcPts val="900"/>
              </a:spcBef>
              <a:defRPr sz="5368"/>
            </a:pPr>
            <a:r>
              <a:t>How Data Travels </a:t>
            </a:r>
          </a:p>
          <a:p>
            <a:pPr algn="l" defTabSz="356362">
              <a:spcBef>
                <a:spcPts val="900"/>
              </a:spcBef>
              <a:defRPr sz="5368"/>
            </a:pPr>
            <a:r>
              <a:t>Across the Internet </a:t>
            </a:r>
          </a:p>
        </p:txBody>
      </p:sp>
      <p:sp>
        <p:nvSpPr>
          <p:cNvPr id="156" name="Shape 156"/>
          <p:cNvSpPr>
            <a:spLocks noGrp="1"/>
          </p:cNvSpPr>
          <p:nvPr>
            <p:ph type="body" idx="1"/>
          </p:nvPr>
        </p:nvSpPr>
        <p:spPr>
          <a:prstGeom prst="rect">
            <a:avLst/>
          </a:prstGeom>
        </p:spPr>
        <p:txBody>
          <a:bodyPr/>
          <a:lstStyle/>
          <a:p>
            <a:pPr marL="0" indent="0">
              <a:buNone/>
            </a:pPr>
            <a:r>
              <a:rPr dirty="0"/>
              <a:t>Packet </a:t>
            </a:r>
            <a:r>
              <a:rPr dirty="0" smtClean="0"/>
              <a:t>Switching</a:t>
            </a:r>
            <a:endParaRPr lang="en-US" dirty="0" smtClean="0"/>
          </a:p>
        </p:txBody>
      </p:sp>
      <p:pic>
        <p:nvPicPr>
          <p:cNvPr id="157" name="Picture 156"/>
          <p:cNvPicPr>
            <a:picLocks/>
          </p:cNvPicPr>
          <p:nvPr/>
        </p:nvPicPr>
        <p:blipFill>
          <a:blip r:embed="rId2">
            <a:extLst/>
          </a:blip>
          <a:stretch>
            <a:fillRect/>
          </a:stretch>
        </p:blipFill>
        <p:spPr>
          <a:xfrm>
            <a:off x="5918649" y="869950"/>
            <a:ext cx="6812176" cy="7867650"/>
          </a:xfrm>
          <a:prstGeom prst="rect">
            <a:avLst/>
          </a:prstGeom>
          <a:effectLst>
            <a:outerShdw blurRad="190500" dist="8455" dir="5400000" rotWithShape="0">
              <a:srgbClr val="000000"/>
            </a:outerShdw>
          </a:effec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lvl1pPr defTabSz="443991">
              <a:spcBef>
                <a:spcPts val="1200"/>
              </a:spcBef>
              <a:defRPr sz="5320"/>
            </a:lvl1pPr>
          </a:lstStyle>
          <a:p>
            <a:r>
              <a:t>Packet Switching was a Revolutionary Concept</a:t>
            </a:r>
          </a:p>
        </p:txBody>
      </p:sp>
      <p:sp>
        <p:nvSpPr>
          <p:cNvPr id="160" name="Shape 160"/>
          <p:cNvSpPr>
            <a:spLocks noGrp="1"/>
          </p:cNvSpPr>
          <p:nvPr>
            <p:ph type="body" sz="half" idx="1"/>
          </p:nvPr>
        </p:nvSpPr>
        <p:spPr>
          <a:xfrm>
            <a:off x="2015066" y="2324100"/>
            <a:ext cx="10124481" cy="1856317"/>
          </a:xfrm>
          <a:prstGeom prst="rect">
            <a:avLst/>
          </a:prstGeom>
        </p:spPr>
        <p:txBody>
          <a:bodyPr/>
          <a:lstStyle/>
          <a:p>
            <a:r>
              <a:rPr dirty="0"/>
              <a:t>Data is broken up into small packets.</a:t>
            </a:r>
          </a:p>
          <a:p>
            <a:r>
              <a:rPr dirty="0"/>
              <a:t>Multiple people can use the same wire.</a:t>
            </a:r>
          </a:p>
        </p:txBody>
      </p:sp>
      <p:pic>
        <p:nvPicPr>
          <p:cNvPr id="161" name="pasted-image.pdf"/>
          <p:cNvPicPr>
            <a:picLocks noChangeAspect="1"/>
          </p:cNvPicPr>
          <p:nvPr/>
        </p:nvPicPr>
        <p:blipFill>
          <a:blip r:embed="rId2">
            <a:extLst/>
          </a:blip>
          <a:stretch>
            <a:fillRect/>
          </a:stretch>
        </p:blipFill>
        <p:spPr>
          <a:xfrm>
            <a:off x="884952" y="5863166"/>
            <a:ext cx="5062696" cy="3211196"/>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162" name="pasted-image.pdf"/>
          <p:cNvPicPr>
            <a:picLocks noChangeAspect="1"/>
          </p:cNvPicPr>
          <p:nvPr/>
        </p:nvPicPr>
        <p:blipFill>
          <a:blip r:embed="rId3">
            <a:extLst/>
          </a:blip>
          <a:stretch>
            <a:fillRect/>
          </a:stretch>
        </p:blipFill>
        <p:spPr>
          <a:xfrm>
            <a:off x="7099551" y="5863166"/>
            <a:ext cx="5028699" cy="3211196"/>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163" name="Shape 163"/>
          <p:cNvSpPr/>
          <p:nvPr/>
        </p:nvSpPr>
        <p:spPr>
          <a:xfrm>
            <a:off x="2182217" y="5384799"/>
            <a:ext cx="246816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Circuit Switching</a:t>
            </a:r>
          </a:p>
        </p:txBody>
      </p:sp>
      <p:sp>
        <p:nvSpPr>
          <p:cNvPr id="164" name="Shape 164"/>
          <p:cNvSpPr/>
          <p:nvPr/>
        </p:nvSpPr>
        <p:spPr>
          <a:xfrm>
            <a:off x="8399983" y="5342466"/>
            <a:ext cx="242783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Packet Switching</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prstGeom prst="rect">
            <a:avLst/>
          </a:prstGeom>
        </p:spPr>
        <p:txBody>
          <a:bodyPr/>
          <a:lstStyle>
            <a:lvl1pPr defTabSz="531622">
              <a:spcBef>
                <a:spcPts val="1400"/>
              </a:spcBef>
              <a:defRPr sz="6370"/>
            </a:lvl1pPr>
          </a:lstStyle>
          <a:p>
            <a:r>
              <a:t>Packet Switching and TCP/IP Example</a:t>
            </a:r>
          </a:p>
        </p:txBody>
      </p:sp>
      <p:sp>
        <p:nvSpPr>
          <p:cNvPr id="167" name="Shape 167"/>
          <p:cNvSpPr>
            <a:spLocks noGrp="1"/>
          </p:cNvSpPr>
          <p:nvPr>
            <p:ph type="body" sz="half" idx="1"/>
          </p:nvPr>
        </p:nvSpPr>
        <p:spPr>
          <a:xfrm>
            <a:off x="362458" y="2178050"/>
            <a:ext cx="12571898" cy="999067"/>
          </a:xfrm>
          <a:prstGeom prst="rect">
            <a:avLst/>
          </a:prstGeom>
        </p:spPr>
        <p:txBody>
          <a:bodyPr/>
          <a:lstStyle/>
          <a:p>
            <a:r>
              <a:t>TCP - Transmission Control Protocol                  IP - Internet Protocol</a:t>
            </a:r>
          </a:p>
        </p:txBody>
      </p:sp>
      <p:sp>
        <p:nvSpPr>
          <p:cNvPr id="168" name="Shape 168"/>
          <p:cNvSpPr/>
          <p:nvPr/>
        </p:nvSpPr>
        <p:spPr>
          <a:xfrm>
            <a:off x="8399983" y="5342466"/>
            <a:ext cx="242783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Packet Switching</a:t>
            </a:r>
          </a:p>
        </p:txBody>
      </p:sp>
      <p:pic>
        <p:nvPicPr>
          <p:cNvPr id="169" name="image6a.png"/>
          <p:cNvPicPr>
            <a:picLocks noChangeAspect="1"/>
          </p:cNvPicPr>
          <p:nvPr/>
        </p:nvPicPr>
        <p:blipFill>
          <a:blip r:embed="rId2">
            <a:extLst/>
          </a:blip>
          <a:stretch>
            <a:fillRect/>
          </a:stretch>
        </p:blipFill>
        <p:spPr>
          <a:xfrm>
            <a:off x="1839869" y="3335866"/>
            <a:ext cx="9325062" cy="5476624"/>
          </a:xfrm>
          <a:prstGeom prst="rect">
            <a:avLst/>
          </a:prstGeom>
          <a:ln w="25400">
            <a:miter lim="400000"/>
          </a:ln>
          <a:effectLst>
            <a:outerShdw blurRad="190500" dist="101600" dir="5400000" rotWithShape="0">
              <a:srgbClr val="000000">
                <a:alpha val="40000"/>
              </a:srgbClr>
            </a:outerShdw>
          </a:effectLst>
        </p:spPr>
      </p:pic>
      <p:sp>
        <p:nvSpPr>
          <p:cNvPr id="170" name="Shape 170"/>
          <p:cNvSpPr/>
          <p:nvPr/>
        </p:nvSpPr>
        <p:spPr>
          <a:xfrm>
            <a:off x="3627065" y="4298950"/>
            <a:ext cx="5242670" cy="321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700"/>
            </a:pPr>
            <a:endParaRPr/>
          </a:p>
          <a:p>
            <a:pPr lvl="1" algn="l">
              <a:defRPr sz="2700"/>
            </a:pPr>
            <a:r>
              <a:t>Imagine an Android user wants to view a web page that is hosted on a Web Server.</a:t>
            </a:r>
          </a:p>
          <a:p>
            <a:pPr lvl="1" algn="l">
              <a:defRPr sz="2700"/>
            </a:pPr>
            <a:endParaRPr/>
          </a:p>
          <a:p>
            <a:pPr lvl="1" algn="l">
              <a:defRPr sz="2700"/>
            </a:pPr>
            <a:r>
              <a:t>How is this webpage sent to the device from the Web Server?</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xfrm>
            <a:off x="894080" y="519290"/>
            <a:ext cx="11216640" cy="921583"/>
          </a:xfrm>
          <a:prstGeom prst="rect">
            <a:avLst/>
          </a:prstGeom>
        </p:spPr>
        <p:txBody>
          <a:bodyPr>
            <a:normAutofit/>
          </a:bodyPr>
          <a:lstStyle>
            <a:lvl1pPr defTabSz="531622">
              <a:spcBef>
                <a:spcPts val="1400"/>
              </a:spcBef>
              <a:defRPr sz="6370"/>
            </a:lvl1pPr>
          </a:lstStyle>
          <a:p>
            <a:r>
              <a:rPr sz="4000" dirty="0"/>
              <a:t>Packet Switching and TCP/IP Example</a:t>
            </a:r>
          </a:p>
        </p:txBody>
      </p:sp>
      <p:pic>
        <p:nvPicPr>
          <p:cNvPr id="173" name="Screen Shot 2017-01-08 at 12.46.01 PM.png"/>
          <p:cNvPicPr>
            <a:picLocks noChangeAspect="1"/>
          </p:cNvPicPr>
          <p:nvPr/>
        </p:nvPicPr>
        <p:blipFill>
          <a:blip r:embed="rId2">
            <a:extLst/>
          </a:blip>
          <a:stretch>
            <a:fillRect/>
          </a:stretch>
        </p:blipFill>
        <p:spPr>
          <a:xfrm>
            <a:off x="1839869" y="4627534"/>
            <a:ext cx="9325062" cy="4587932"/>
          </a:xfrm>
          <a:prstGeom prst="rect">
            <a:avLst/>
          </a:prstGeom>
          <a:ln w="25400">
            <a:miter lim="400000"/>
          </a:ln>
          <a:effectLst>
            <a:outerShdw blurRad="190500" dist="101600" dir="5400000" rotWithShape="0">
              <a:srgbClr val="000000">
                <a:alpha val="40000"/>
              </a:srgbClr>
            </a:outerShdw>
          </a:effectLst>
        </p:spPr>
      </p:pic>
      <p:sp>
        <p:nvSpPr>
          <p:cNvPr id="174" name="Shape 174"/>
          <p:cNvSpPr/>
          <p:nvPr/>
        </p:nvSpPr>
        <p:spPr>
          <a:xfrm>
            <a:off x="1302328" y="2250057"/>
            <a:ext cx="9891840" cy="218008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defRPr sz="2700"/>
            </a:pPr>
            <a:r>
              <a:rPr b="1" dirty="0"/>
              <a:t>Step 1: </a:t>
            </a:r>
          </a:p>
          <a:p>
            <a:pPr lvl="1" algn="l">
              <a:defRPr sz="2700"/>
            </a:pPr>
            <a:r>
              <a:rPr dirty="0"/>
              <a:t>Using TCP protocol the webpage is </a:t>
            </a:r>
            <a:endParaRPr lang="en-US" dirty="0" smtClean="0"/>
          </a:p>
          <a:p>
            <a:pPr lvl="1" algn="l">
              <a:defRPr sz="2700"/>
            </a:pPr>
            <a:r>
              <a:rPr dirty="0" smtClean="0"/>
              <a:t>broken </a:t>
            </a:r>
            <a:r>
              <a:rPr dirty="0"/>
              <a:t>up into multiple small fixed size packets.</a:t>
            </a:r>
          </a:p>
          <a:p>
            <a:pPr lvl="1" algn="l">
              <a:defRPr sz="2700"/>
            </a:pPr>
            <a:endParaRPr dirty="0"/>
          </a:p>
          <a:p>
            <a:pPr lvl="1" algn="l">
              <a:defRPr sz="2700"/>
            </a:pPr>
            <a:r>
              <a:rPr dirty="0"/>
              <a:t>Each packet contains a final destination.</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normAutofit/>
          </a:bodyPr>
          <a:lstStyle>
            <a:lvl1pPr defTabSz="531622">
              <a:spcBef>
                <a:spcPts val="1400"/>
              </a:spcBef>
              <a:defRPr sz="6370"/>
            </a:lvl1pPr>
          </a:lstStyle>
          <a:p>
            <a:r>
              <a:rPr sz="4000" dirty="0"/>
              <a:t>Packet Switching and TCP/IP Example</a:t>
            </a:r>
          </a:p>
        </p:txBody>
      </p:sp>
      <p:sp>
        <p:nvSpPr>
          <p:cNvPr id="177" name="Shape 177"/>
          <p:cNvSpPr/>
          <p:nvPr/>
        </p:nvSpPr>
        <p:spPr>
          <a:xfrm>
            <a:off x="1126685" y="2310949"/>
            <a:ext cx="10150759" cy="17645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700"/>
            </a:pPr>
            <a:r>
              <a:rPr b="1" dirty="0"/>
              <a:t>Step 2: </a:t>
            </a:r>
          </a:p>
          <a:p>
            <a:pPr lvl="1" algn="l">
              <a:defRPr sz="2700"/>
            </a:pPr>
            <a:r>
              <a:rPr dirty="0"/>
              <a:t>Multiple routers live within the core of the Internet itself.  </a:t>
            </a:r>
          </a:p>
          <a:p>
            <a:pPr lvl="1" algn="l">
              <a:defRPr sz="2700"/>
            </a:pPr>
            <a:r>
              <a:rPr dirty="0"/>
              <a:t>A router determines where to send each packet. </a:t>
            </a:r>
          </a:p>
          <a:p>
            <a:pPr lvl="1" algn="l">
              <a:defRPr sz="2700"/>
            </a:pPr>
            <a:r>
              <a:rPr dirty="0"/>
              <a:t>Packets travel from router to router according to the IP protocol. </a:t>
            </a:r>
          </a:p>
        </p:txBody>
      </p:sp>
      <p:pic>
        <p:nvPicPr>
          <p:cNvPr id="178" name="image6c.png"/>
          <p:cNvPicPr>
            <a:picLocks noChangeAspect="1"/>
          </p:cNvPicPr>
          <p:nvPr/>
        </p:nvPicPr>
        <p:blipFill>
          <a:blip r:embed="rId2">
            <a:extLst/>
          </a:blip>
          <a:stretch>
            <a:fillRect/>
          </a:stretch>
        </p:blipFill>
        <p:spPr>
          <a:xfrm>
            <a:off x="2582507" y="4208434"/>
            <a:ext cx="8644293" cy="5081849"/>
          </a:xfrm>
          <a:prstGeom prst="rect">
            <a:avLst/>
          </a:prstGeom>
          <a:ln w="25400">
            <a:miter lim="400000"/>
          </a:ln>
          <a:effectLst>
            <a:outerShdw blurRad="190500" dist="101600" dir="5400000" rotWithShape="0">
              <a:srgbClr val="000000">
                <a:alpha val="40000"/>
              </a:srgbClr>
            </a:outerShdw>
          </a:effec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normAutofit/>
          </a:bodyPr>
          <a:lstStyle>
            <a:lvl1pPr defTabSz="531622">
              <a:spcBef>
                <a:spcPts val="1400"/>
              </a:spcBef>
              <a:defRPr sz="6370"/>
            </a:lvl1pPr>
          </a:lstStyle>
          <a:p>
            <a:r>
              <a:rPr sz="4000" dirty="0"/>
              <a:t>Packet Switching and TCP/IP Example</a:t>
            </a:r>
          </a:p>
        </p:txBody>
      </p:sp>
      <p:sp>
        <p:nvSpPr>
          <p:cNvPr id="181" name="Shape 181"/>
          <p:cNvSpPr/>
          <p:nvPr/>
        </p:nvSpPr>
        <p:spPr>
          <a:xfrm>
            <a:off x="544668" y="2865200"/>
            <a:ext cx="12299507" cy="2180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700"/>
            </a:pPr>
            <a:r>
              <a:rPr b="1" dirty="0"/>
              <a:t>Step 3: </a:t>
            </a:r>
          </a:p>
          <a:p>
            <a:pPr algn="l">
              <a:defRPr sz="2700"/>
            </a:pPr>
            <a:endParaRPr dirty="0"/>
          </a:p>
          <a:p>
            <a:pPr lvl="1" algn="l">
              <a:defRPr sz="2700"/>
            </a:pPr>
            <a:r>
              <a:rPr dirty="0"/>
              <a:t>Each packet is routed according to the best Internet traffic report.</a:t>
            </a:r>
          </a:p>
          <a:p>
            <a:pPr lvl="1" algn="l">
              <a:defRPr sz="2700"/>
            </a:pPr>
            <a:endParaRPr dirty="0"/>
          </a:p>
          <a:p>
            <a:pPr lvl="1" algn="l">
              <a:defRPr sz="2700"/>
            </a:pPr>
            <a:r>
              <a:rPr dirty="0"/>
              <a:t>All packets for this request have the same final destination, the IP address.</a:t>
            </a:r>
          </a:p>
        </p:txBody>
      </p:sp>
      <p:pic>
        <p:nvPicPr>
          <p:cNvPr id="182" name="pasted-image.pdf"/>
          <p:cNvPicPr>
            <a:picLocks noChangeAspect="1"/>
          </p:cNvPicPr>
          <p:nvPr/>
        </p:nvPicPr>
        <p:blipFill>
          <a:blip r:embed="rId2">
            <a:extLst/>
          </a:blip>
          <a:stretch>
            <a:fillRect/>
          </a:stretch>
        </p:blipFill>
        <p:spPr>
          <a:xfrm>
            <a:off x="254000" y="5745134"/>
            <a:ext cx="4039011" cy="2378530"/>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183" name="pasted-image.pdf"/>
          <p:cNvPicPr>
            <a:picLocks noChangeAspect="1"/>
          </p:cNvPicPr>
          <p:nvPr/>
        </p:nvPicPr>
        <p:blipFill>
          <a:blip r:embed="rId3">
            <a:extLst/>
          </a:blip>
          <a:stretch>
            <a:fillRect/>
          </a:stretch>
        </p:blipFill>
        <p:spPr>
          <a:xfrm>
            <a:off x="4423833" y="5751484"/>
            <a:ext cx="4036486" cy="2365830"/>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184" name="pasted-image.pdf"/>
          <p:cNvPicPr>
            <a:picLocks noChangeAspect="1"/>
          </p:cNvPicPr>
          <p:nvPr/>
        </p:nvPicPr>
        <p:blipFill>
          <a:blip r:embed="rId4">
            <a:extLst/>
          </a:blip>
          <a:stretch>
            <a:fillRect/>
          </a:stretch>
        </p:blipFill>
        <p:spPr>
          <a:xfrm>
            <a:off x="8578440" y="5745134"/>
            <a:ext cx="4039012" cy="2378530"/>
          </a:xfrm>
          <a:prstGeom prst="rect">
            <a:avLst/>
          </a:prstGeom>
          <a:ln w="25400">
            <a:solidFill>
              <a:srgbClr val="F3F7F5"/>
            </a:solidFill>
            <a:miter lim="400000"/>
          </a:ln>
          <a:effectLst>
            <a:outerShdw blurRad="50800" dist="25400" dir="3600000" rotWithShape="0">
              <a:srgbClr val="000000">
                <a:alpha val="70000"/>
              </a:srgbClr>
            </a:outerShdw>
          </a:effec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332509" y="519290"/>
            <a:ext cx="11778211" cy="1885245"/>
          </a:xfrm>
          <a:prstGeom prst="rect">
            <a:avLst/>
          </a:prstGeom>
        </p:spPr>
        <p:txBody>
          <a:bodyPr/>
          <a:lstStyle/>
          <a:p>
            <a:r>
              <a:rPr lang="en-US" dirty="0" smtClean="0"/>
              <a:t>Task for today: Acquire </a:t>
            </a:r>
            <a:r>
              <a:rPr lang="en-US" smtClean="0"/>
              <a:t>the Development </a:t>
            </a:r>
            <a:r>
              <a:rPr smtClean="0"/>
              <a:t>Tools</a:t>
            </a:r>
            <a:endParaRPr dirty="0"/>
          </a:p>
        </p:txBody>
      </p:sp>
      <p:sp>
        <p:nvSpPr>
          <p:cNvPr id="134" name="Shape 134"/>
          <p:cNvSpPr>
            <a:spLocks noGrp="1"/>
          </p:cNvSpPr>
          <p:nvPr>
            <p:ph type="body" idx="1"/>
          </p:nvPr>
        </p:nvSpPr>
        <p:spPr>
          <a:prstGeom prst="rect">
            <a:avLst/>
          </a:prstGeom>
        </p:spPr>
        <p:txBody>
          <a:bodyPr/>
          <a:lstStyle/>
          <a:p>
            <a:r>
              <a:rPr dirty="0"/>
              <a:t>Text Editor: </a:t>
            </a:r>
            <a:r>
              <a:rPr b="1" u="sng" dirty="0"/>
              <a:t>Atom</a:t>
            </a:r>
            <a:r>
              <a:rPr dirty="0"/>
              <a:t>, Sublime, Notepad++, or Aptana. </a:t>
            </a:r>
            <a:endParaRPr lang="en-US" dirty="0" smtClean="0"/>
          </a:p>
          <a:p>
            <a:endParaRPr dirty="0"/>
          </a:p>
          <a:p>
            <a:r>
              <a:rPr dirty="0"/>
              <a:t>Google Chrome. We will rely on Chrome’s Developer </a:t>
            </a:r>
            <a:r>
              <a:rPr dirty="0" smtClean="0"/>
              <a:t>Tools</a:t>
            </a:r>
            <a:endParaRPr lang="en-US" dirty="0" smtClean="0"/>
          </a:p>
          <a:p>
            <a:endParaRPr dirty="0"/>
          </a:p>
          <a:p>
            <a:r>
              <a:rPr dirty="0"/>
              <a:t>FTP Software, such as FileZilla or sFTP Client.                   </a:t>
            </a:r>
            <a:endParaRPr lang="en-US" dirty="0" smtClean="0"/>
          </a:p>
          <a:p>
            <a:pPr marL="0" indent="0">
              <a:buNone/>
            </a:pPr>
            <a:r>
              <a:rPr lang="en-US" sz="2600" i="1" dirty="0" smtClean="0"/>
              <a:t>    </a:t>
            </a:r>
            <a:r>
              <a:rPr sz="2600" i="1" dirty="0" smtClean="0"/>
              <a:t>We </a:t>
            </a:r>
            <a:r>
              <a:rPr sz="2600" i="1" dirty="0"/>
              <a:t>will also rely on Unix and FTP from the command line</a:t>
            </a:r>
            <a:r>
              <a:rPr sz="2600" i="1" dirty="0" smtClean="0"/>
              <a:t>.</a:t>
            </a:r>
            <a:endParaRPr lang="en-US" sz="2600" i="1" dirty="0" smtClean="0"/>
          </a:p>
          <a:p>
            <a:pPr marL="0" indent="0">
              <a:buNone/>
            </a:pPr>
            <a:endParaRPr sz="2600" i="1" dirty="0"/>
          </a:p>
          <a:p>
            <a:r>
              <a:rPr dirty="0"/>
              <a:t>Web Host: </a:t>
            </a:r>
            <a:r>
              <a:rPr b="1" u="sng" dirty="0"/>
              <a:t>GoDaddy</a:t>
            </a:r>
            <a:r>
              <a:rPr b="1" dirty="0"/>
              <a:t>     </a:t>
            </a:r>
            <a:r>
              <a:rPr i="1" dirty="0"/>
              <a:t>Do NOT use free hosting.</a:t>
            </a:r>
            <a:r>
              <a:rPr b="1" dirty="0"/>
              <a:t> </a:t>
            </a:r>
            <a:endParaRPr lang="en-US" b="1" dirty="0" smtClean="0"/>
          </a:p>
          <a:p>
            <a:endParaRPr lang="en-US" b="1" dirty="0"/>
          </a:p>
          <a:p>
            <a:pPr marL="0" indent="0">
              <a:buNone/>
            </a:pPr>
            <a:r>
              <a:rPr lang="en-US" b="1" dirty="0" smtClean="0"/>
              <a:t>These tools must be setup/activated before class on Thursday.</a:t>
            </a:r>
            <a:endParaRPr b="1"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34">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3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894080" y="519291"/>
            <a:ext cx="11216640" cy="1060128"/>
          </a:xfrm>
          <a:prstGeom prst="rect">
            <a:avLst/>
          </a:prstGeom>
        </p:spPr>
        <p:txBody>
          <a:bodyPr>
            <a:normAutofit/>
          </a:bodyPr>
          <a:lstStyle>
            <a:lvl1pPr defTabSz="531622">
              <a:spcBef>
                <a:spcPts val="1400"/>
              </a:spcBef>
              <a:defRPr sz="6370"/>
            </a:lvl1pPr>
          </a:lstStyle>
          <a:p>
            <a:r>
              <a:rPr sz="4000" dirty="0"/>
              <a:t>Packet Switching and TCP/IP Example</a:t>
            </a:r>
          </a:p>
        </p:txBody>
      </p:sp>
      <p:sp>
        <p:nvSpPr>
          <p:cNvPr id="187" name="Shape 187"/>
          <p:cNvSpPr/>
          <p:nvPr/>
        </p:nvSpPr>
        <p:spPr>
          <a:xfrm>
            <a:off x="705293" y="1840634"/>
            <a:ext cx="12299507" cy="13490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700"/>
            </a:pPr>
            <a:r>
              <a:rPr b="1" dirty="0"/>
              <a:t>Step 4: </a:t>
            </a:r>
          </a:p>
          <a:p>
            <a:pPr lvl="1" algn="l">
              <a:defRPr sz="2700"/>
            </a:pPr>
            <a:r>
              <a:rPr dirty="0"/>
              <a:t>TCP is run again when the packets arrive at their final destination.</a:t>
            </a:r>
          </a:p>
          <a:p>
            <a:pPr lvl="1" algn="l">
              <a:defRPr sz="2700"/>
            </a:pPr>
            <a:r>
              <a:rPr dirty="0"/>
              <a:t>TCP reassembles the small packets into the original whole webpage.</a:t>
            </a:r>
          </a:p>
        </p:txBody>
      </p:sp>
      <p:pic>
        <p:nvPicPr>
          <p:cNvPr id="188" name="Screen Shot 2017-01-08 at 12.58.52 PM.png"/>
          <p:cNvPicPr>
            <a:picLocks noChangeAspect="1"/>
          </p:cNvPicPr>
          <p:nvPr/>
        </p:nvPicPr>
        <p:blipFill>
          <a:blip r:embed="rId2">
            <a:extLst/>
          </a:blip>
          <a:stretch>
            <a:fillRect/>
          </a:stretch>
        </p:blipFill>
        <p:spPr>
          <a:xfrm>
            <a:off x="1939636" y="4076700"/>
            <a:ext cx="8579806" cy="4992062"/>
          </a:xfrm>
          <a:prstGeom prst="rect">
            <a:avLst/>
          </a:prstGeom>
          <a:ln w="25400">
            <a:solidFill>
              <a:srgbClr val="F3F7F5"/>
            </a:solidFill>
            <a:miter lim="400000"/>
          </a:ln>
          <a:effectLst>
            <a:outerShdw blurRad="50800" dist="25400" dir="3600000" rotWithShape="0">
              <a:srgbClr val="000000">
                <a:alpha val="70000"/>
              </a:srgbClr>
            </a:outerShdw>
          </a:effec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49386"/>
            <a:ext cx="11216640" cy="991371"/>
          </a:xfrm>
        </p:spPr>
        <p:txBody>
          <a:bodyPr/>
          <a:lstStyle/>
          <a:p>
            <a:r>
              <a:rPr lang="en-US" dirty="0" smtClean="0"/>
              <a:t>Difference between URL and IP</a:t>
            </a:r>
            <a:endParaRPr lang="en-US" dirty="0"/>
          </a:p>
        </p:txBody>
      </p:sp>
      <p:sp>
        <p:nvSpPr>
          <p:cNvPr id="3" name="Content Placeholder 2"/>
          <p:cNvSpPr>
            <a:spLocks noGrp="1"/>
          </p:cNvSpPr>
          <p:nvPr>
            <p:ph idx="1"/>
          </p:nvPr>
        </p:nvSpPr>
        <p:spPr>
          <a:xfrm>
            <a:off x="221674" y="1240757"/>
            <a:ext cx="12413672" cy="8512843"/>
          </a:xfrm>
        </p:spPr>
        <p:txBody>
          <a:bodyPr>
            <a:noAutofit/>
          </a:bodyPr>
          <a:lstStyle/>
          <a:p>
            <a:r>
              <a:rPr lang="en-US" sz="3200" dirty="0" smtClean="0"/>
              <a:t>In order to find what you want on the internet, you need to have a pointer of where to find it. </a:t>
            </a:r>
          </a:p>
          <a:p>
            <a:endParaRPr lang="en-US" sz="3200" dirty="0" smtClean="0"/>
          </a:p>
          <a:p>
            <a:r>
              <a:rPr lang="en-US" sz="3200" dirty="0" smtClean="0"/>
              <a:t>URLs (Uniform Resource Locators) and IP addresses are identifiers used for this purpose. </a:t>
            </a:r>
          </a:p>
          <a:p>
            <a:endParaRPr lang="en-US" sz="3200" dirty="0" smtClean="0"/>
          </a:p>
          <a:p>
            <a:r>
              <a:rPr lang="en-US" sz="3200" dirty="0" smtClean="0"/>
              <a:t>The main difference between URL and IP address is what they point to. </a:t>
            </a:r>
          </a:p>
          <a:p>
            <a:endParaRPr lang="en-US" sz="3200" dirty="0" smtClean="0"/>
          </a:p>
          <a:p>
            <a:r>
              <a:rPr lang="en-US" sz="3200" dirty="0" smtClean="0"/>
              <a:t>An IP address basically points to a computer, whether it is the physical hardware or a virtual one as in the case of shared hosting. </a:t>
            </a:r>
          </a:p>
          <a:p>
            <a:pPr marL="0" indent="0">
              <a:buNone/>
            </a:pPr>
            <a:endParaRPr lang="en-US" sz="3200" dirty="0" smtClean="0"/>
          </a:p>
          <a:p>
            <a:r>
              <a:rPr lang="en-US" sz="3200" dirty="0"/>
              <a:t>A</a:t>
            </a:r>
            <a:r>
              <a:rPr lang="en-US" sz="3200" dirty="0" smtClean="0"/>
              <a:t> typical URL contains the protocol to be used (i.e. HTTP, FTP), the domain name or IP address, the path, and optional fragment identifier. It is obvious to see that an IP address can be part of a URL, although it is more common to see a domain name instead of an IP address.</a:t>
            </a:r>
          </a:p>
        </p:txBody>
      </p:sp>
    </p:spTree>
    <p:extLst>
      <p:ext uri="{BB962C8B-B14F-4D97-AF65-F5344CB8AC3E}">
        <p14:creationId xmlns:p14="http://schemas.microsoft.com/office/powerpoint/2010/main" val="1047418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p>
            <a:r>
              <a:t>IP Experiment</a:t>
            </a:r>
          </a:p>
        </p:txBody>
      </p:sp>
      <p:sp>
        <p:nvSpPr>
          <p:cNvPr id="191" name="Shape 191"/>
          <p:cNvSpPr>
            <a:spLocks noGrp="1"/>
          </p:cNvSpPr>
          <p:nvPr>
            <p:ph type="body" idx="1"/>
          </p:nvPr>
        </p:nvSpPr>
        <p:spPr>
          <a:xfrm>
            <a:off x="254000" y="2324100"/>
            <a:ext cx="11988800" cy="2017052"/>
          </a:xfrm>
          <a:prstGeom prst="rect">
            <a:avLst/>
          </a:prstGeom>
        </p:spPr>
        <p:txBody>
          <a:bodyPr/>
          <a:lstStyle/>
          <a:p>
            <a:pPr marL="300736" indent="-300736" defTabSz="373887">
              <a:spcBef>
                <a:spcPts val="1500"/>
              </a:spcBef>
              <a:defRPr sz="2304"/>
            </a:pPr>
            <a:r>
              <a:t>The IP address of a packet is used to determine direction and a final destination.</a:t>
            </a:r>
          </a:p>
          <a:p>
            <a:pPr marL="300736" indent="-300736" defTabSz="373887">
              <a:spcBef>
                <a:spcPts val="1500"/>
              </a:spcBef>
              <a:defRPr sz="2304"/>
            </a:pPr>
            <a:r>
              <a:t>The IP address is a unique 32-bit number, written as four 8-bit numbers separated by periods.</a:t>
            </a:r>
          </a:p>
          <a:p>
            <a:pPr marL="300736" indent="-300736" defTabSz="373887">
              <a:spcBef>
                <a:spcPts val="1500"/>
              </a:spcBef>
              <a:defRPr sz="2304"/>
            </a:pPr>
            <a:r>
              <a:t>Users typically use domain names, but IP numbers work just as well.</a:t>
            </a:r>
          </a:p>
        </p:txBody>
      </p:sp>
      <p:sp>
        <p:nvSpPr>
          <p:cNvPr id="192" name="Shape 192"/>
          <p:cNvSpPr/>
          <p:nvPr/>
        </p:nvSpPr>
        <p:spPr>
          <a:xfrm>
            <a:off x="1435372" y="5020733"/>
            <a:ext cx="9626056" cy="335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b="1"/>
              <a:t>Task 1</a:t>
            </a:r>
            <a:r>
              <a:t>: </a:t>
            </a:r>
          </a:p>
          <a:p>
            <a:pPr lvl="1" algn="l"/>
            <a:r>
              <a:t>Use </a:t>
            </a:r>
            <a:r>
              <a:rPr u="sng"/>
              <a:t>telnet</a:t>
            </a:r>
            <a:r>
              <a:t> in terminal mode to connect with </a:t>
            </a:r>
            <a:r>
              <a:rPr b="1"/>
              <a:t>University of Redlands</a:t>
            </a:r>
            <a:r>
              <a:t>. This will reveal its IP address.</a:t>
            </a:r>
          </a:p>
          <a:p>
            <a:pPr lvl="1" algn="l"/>
            <a:endParaRPr/>
          </a:p>
          <a:p>
            <a:pPr algn="l"/>
            <a:r>
              <a:rPr b="1"/>
              <a:t>Task 2</a:t>
            </a:r>
            <a:r>
              <a:t>: </a:t>
            </a:r>
          </a:p>
          <a:p>
            <a:pPr lvl="1" algn="l"/>
            <a:r>
              <a:t>Load </a:t>
            </a:r>
            <a:r>
              <a:rPr u="sng"/>
              <a:t>Chrome</a:t>
            </a:r>
            <a:r>
              <a:t> and connect to </a:t>
            </a:r>
            <a:r>
              <a:rPr b="1"/>
              <a:t>University of Redlands</a:t>
            </a:r>
            <a:r>
              <a:t> using the IP address.  TIP: type the string “</a:t>
            </a:r>
            <a:r>
              <a:rPr i="1"/>
              <a:t>http://</a:t>
            </a:r>
            <a:r>
              <a:t>“ followed by the IP number and then a forward slash.</a:t>
            </a:r>
          </a:p>
        </p:txBody>
      </p:sp>
      <p:sp>
        <p:nvSpPr>
          <p:cNvPr id="193" name="Shape 193"/>
          <p:cNvSpPr/>
          <p:nvPr/>
        </p:nvSpPr>
        <p:spPr>
          <a:xfrm>
            <a:off x="855133" y="4749800"/>
            <a:ext cx="10786534" cy="0"/>
          </a:xfrm>
          <a:prstGeom prst="line">
            <a:avLst/>
          </a:prstGeom>
          <a:ln w="25400">
            <a:solidFill>
              <a:srgbClr val="414141"/>
            </a:solidFill>
            <a:miter lim="400000"/>
          </a:ln>
        </p:spPr>
        <p:txBody>
          <a:bodyPr lIns="50800" tIns="50800" rIns="50800" bIns="50800" anchor="ctr"/>
          <a:lstStyle/>
          <a:p>
            <a:pPr>
              <a:defRPr sz="3200"/>
            </a:pPr>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for Today:</a:t>
            </a:r>
            <a:endParaRPr lang="en-US" dirty="0"/>
          </a:p>
        </p:txBody>
      </p:sp>
      <p:sp>
        <p:nvSpPr>
          <p:cNvPr id="3" name="Content Placeholder 2"/>
          <p:cNvSpPr>
            <a:spLocks noGrp="1"/>
          </p:cNvSpPr>
          <p:nvPr>
            <p:ph idx="1"/>
          </p:nvPr>
        </p:nvSpPr>
        <p:spPr/>
        <p:txBody>
          <a:bodyPr/>
          <a:lstStyle/>
          <a:p>
            <a:r>
              <a:rPr lang="en-US" dirty="0" smtClean="0"/>
              <a:t>What is a Web Application?</a:t>
            </a:r>
          </a:p>
          <a:p>
            <a:r>
              <a:rPr lang="en-US" dirty="0" smtClean="0"/>
              <a:t>Networks and the Internet</a:t>
            </a:r>
          </a:p>
          <a:p>
            <a:r>
              <a:rPr lang="en-US" dirty="0" smtClean="0"/>
              <a:t>What is Packet Switching? How does it differ from Circuit Switching?</a:t>
            </a:r>
          </a:p>
          <a:p>
            <a:r>
              <a:rPr lang="en-US" dirty="0" smtClean="0"/>
              <a:t>TCP/IP</a:t>
            </a:r>
          </a:p>
          <a:p>
            <a:r>
              <a:rPr lang="en-US" dirty="0" smtClean="0"/>
              <a:t>Telnet Experiment</a:t>
            </a:r>
            <a:endParaRPr lang="en-US" dirty="0"/>
          </a:p>
        </p:txBody>
      </p:sp>
    </p:spTree>
    <p:extLst>
      <p:ext uri="{BB962C8B-B14F-4D97-AF65-F5344CB8AC3E}">
        <p14:creationId xmlns:p14="http://schemas.microsoft.com/office/powerpoint/2010/main" val="34617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prstGeom prst="rect">
            <a:avLst/>
          </a:prstGeom>
        </p:spPr>
        <p:txBody>
          <a:bodyPr/>
          <a:lstStyle/>
          <a:p>
            <a:r>
              <a:rPr dirty="0"/>
              <a:t>Components of a Web Application</a:t>
            </a:r>
          </a:p>
        </p:txBody>
      </p:sp>
      <p:sp>
        <p:nvSpPr>
          <p:cNvPr id="137" name="Shape 137"/>
          <p:cNvSpPr>
            <a:spLocks noGrp="1"/>
          </p:cNvSpPr>
          <p:nvPr>
            <p:ph type="body" sz="half" idx="1"/>
          </p:nvPr>
        </p:nvSpPr>
        <p:spPr>
          <a:xfrm>
            <a:off x="508000" y="2730500"/>
            <a:ext cx="3917157" cy="6350000"/>
          </a:xfrm>
          <a:prstGeom prst="rect">
            <a:avLst/>
          </a:prstGeom>
        </p:spPr>
        <p:txBody>
          <a:bodyPr/>
          <a:lstStyle/>
          <a:p>
            <a:pPr>
              <a:defRPr b="1"/>
            </a:pPr>
            <a:r>
              <a:t>Clients</a:t>
            </a:r>
          </a:p>
          <a:p>
            <a:pPr>
              <a:defRPr b="1"/>
            </a:pPr>
            <a:r>
              <a:t>Web Server</a:t>
            </a:r>
          </a:p>
          <a:p>
            <a:r>
              <a:rPr b="1"/>
              <a:t>Network</a:t>
            </a:r>
            <a:r>
              <a:t> connecting clients to the web server</a:t>
            </a:r>
          </a:p>
        </p:txBody>
      </p:sp>
      <p:pic>
        <p:nvPicPr>
          <p:cNvPr id="138" name="pasted-image.pdf"/>
          <p:cNvPicPr>
            <a:picLocks noChangeAspect="1"/>
          </p:cNvPicPr>
          <p:nvPr/>
        </p:nvPicPr>
        <p:blipFill>
          <a:blip r:embed="rId2">
            <a:extLst/>
          </a:blip>
          <a:stretch>
            <a:fillRect/>
          </a:stretch>
        </p:blipFill>
        <p:spPr>
          <a:xfrm>
            <a:off x="3965699" y="2700306"/>
            <a:ext cx="8880351" cy="5328211"/>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7">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13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13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1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2" build="p" bldLvl="5" animBg="1" advAuto="0"/>
      <p:bldP spid="138"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1338"/>
            <a:ext cx="11988800" cy="751609"/>
          </a:xfrm>
        </p:spPr>
        <p:txBody>
          <a:bodyPr>
            <a:normAutofit/>
          </a:bodyPr>
          <a:lstStyle/>
          <a:p>
            <a:r>
              <a:rPr lang="en-US" dirty="0"/>
              <a:t> </a:t>
            </a:r>
            <a:r>
              <a:rPr lang="en-US" dirty="0" smtClean="0"/>
              <a:t>Definition of </a:t>
            </a:r>
            <a:r>
              <a:rPr lang="en-US" dirty="0"/>
              <a:t>web application </a:t>
            </a:r>
            <a:r>
              <a:rPr lang="en-US" dirty="0" smtClean="0"/>
              <a:t>components</a:t>
            </a:r>
            <a:endParaRPr lang="en-US" dirty="0"/>
          </a:p>
        </p:txBody>
      </p:sp>
      <p:sp>
        <p:nvSpPr>
          <p:cNvPr id="3" name="Text Placeholder 2"/>
          <p:cNvSpPr>
            <a:spLocks noGrp="1"/>
          </p:cNvSpPr>
          <p:nvPr>
            <p:ph type="body" idx="1"/>
          </p:nvPr>
        </p:nvSpPr>
        <p:spPr>
          <a:xfrm>
            <a:off x="894080" y="1052947"/>
            <a:ext cx="11216640" cy="7732067"/>
          </a:xfrm>
        </p:spPr>
        <p:txBody>
          <a:bodyPr>
            <a:normAutofit/>
          </a:bodyPr>
          <a:lstStyle/>
          <a:p>
            <a:pPr lvl="0"/>
            <a:r>
              <a:rPr lang="en-US" dirty="0"/>
              <a:t>The </a:t>
            </a:r>
            <a:r>
              <a:rPr lang="en-US" b="1" u="sng" dirty="0"/>
              <a:t>clients</a:t>
            </a:r>
            <a:r>
              <a:rPr lang="en-US" dirty="0"/>
              <a:t> are the computers and devices that access the web application.  </a:t>
            </a:r>
            <a:r>
              <a:rPr lang="en-US" dirty="0" smtClean="0"/>
              <a:t> </a:t>
            </a:r>
            <a:r>
              <a:rPr lang="en-US" dirty="0"/>
              <a:t>A</a:t>
            </a:r>
            <a:r>
              <a:rPr lang="en-US" dirty="0" smtClean="0"/>
              <a:t> </a:t>
            </a:r>
            <a:r>
              <a:rPr lang="en-US" dirty="0"/>
              <a:t>client device can be anything that can access a network.  There is tremendous diversity in the client of devices.</a:t>
            </a:r>
          </a:p>
          <a:p>
            <a:pPr marL="0" indent="0">
              <a:buNone/>
            </a:pPr>
            <a:r>
              <a:rPr lang="en-US" dirty="0"/>
              <a:t> </a:t>
            </a:r>
          </a:p>
          <a:p>
            <a:pPr lvl="0"/>
            <a:r>
              <a:rPr lang="en-US" dirty="0"/>
              <a:t>A </a:t>
            </a:r>
            <a:r>
              <a:rPr lang="en-US" b="1" u="sng" dirty="0"/>
              <a:t>web server</a:t>
            </a:r>
            <a:r>
              <a:rPr lang="en-US" dirty="0"/>
              <a:t> holds the files that make up a web application. </a:t>
            </a:r>
            <a:endParaRPr lang="en-US" dirty="0" smtClean="0"/>
          </a:p>
          <a:p>
            <a:pPr marL="0" lvl="0" indent="0">
              <a:buNone/>
            </a:pPr>
            <a:r>
              <a:rPr lang="en-US" dirty="0" smtClean="0"/>
              <a:t> </a:t>
            </a:r>
            <a:r>
              <a:rPr lang="en-US" dirty="0"/>
              <a:t>For example, </a:t>
            </a:r>
            <a:r>
              <a:rPr lang="en-US" dirty="0" err="1"/>
              <a:t>TrishCornez.com</a:t>
            </a:r>
            <a:r>
              <a:rPr lang="en-US" dirty="0"/>
              <a:t> is where students can go to access class assignments and labs for courses they are taking from me. </a:t>
            </a:r>
            <a:endParaRPr lang="en-US" dirty="0" smtClean="0"/>
          </a:p>
          <a:p>
            <a:pPr marL="0" lvl="0" indent="0">
              <a:buNone/>
            </a:pPr>
            <a:endParaRPr lang="en-US" dirty="0"/>
          </a:p>
          <a:p>
            <a:pPr marL="0" lvl="0" indent="0">
              <a:buNone/>
            </a:pPr>
            <a:r>
              <a:rPr lang="en-US" dirty="0" smtClean="0"/>
              <a:t>The </a:t>
            </a:r>
            <a:r>
              <a:rPr lang="en-US" dirty="0"/>
              <a:t>name </a:t>
            </a:r>
            <a:r>
              <a:rPr lang="en-US" dirty="0" err="1"/>
              <a:t>trishcornez.com</a:t>
            </a:r>
            <a:r>
              <a:rPr lang="en-US" dirty="0"/>
              <a:t> is the address of the webpage, or more commonly known as the URL. </a:t>
            </a:r>
            <a:r>
              <a:rPr lang="en-US" dirty="0" smtClean="0"/>
              <a:t>This address </a:t>
            </a:r>
            <a:r>
              <a:rPr lang="en-US" dirty="0"/>
              <a:t>points to files located on a server that is running 24/7.  </a:t>
            </a:r>
            <a:endParaRPr lang="en-US" dirty="0" smtClean="0"/>
          </a:p>
          <a:p>
            <a:pPr marL="0" lvl="0" indent="0">
              <a:buNone/>
            </a:pPr>
            <a:endParaRPr lang="en-US" dirty="0"/>
          </a:p>
          <a:p>
            <a:pPr lvl="0"/>
            <a:r>
              <a:rPr lang="en-US" dirty="0"/>
              <a:t>A </a:t>
            </a:r>
            <a:r>
              <a:rPr lang="en-US" b="1" u="sng" dirty="0"/>
              <a:t>network</a:t>
            </a:r>
            <a:r>
              <a:rPr lang="en-US" dirty="0"/>
              <a:t> connects the clients to the web server. Access to the network is often gained through a web browser, such as </a:t>
            </a:r>
            <a:r>
              <a:rPr lang="en-US" dirty="0" smtClean="0"/>
              <a:t>Chrome. </a:t>
            </a:r>
          </a:p>
          <a:p>
            <a:endParaRPr lang="en-US" dirty="0"/>
          </a:p>
        </p:txBody>
      </p:sp>
    </p:spTree>
    <p:extLst>
      <p:ext uri="{BB962C8B-B14F-4D97-AF65-F5344CB8AC3E}">
        <p14:creationId xmlns:p14="http://schemas.microsoft.com/office/powerpoint/2010/main" val="9155103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Networks and the Internet</a:t>
            </a:r>
            <a:r>
              <a:rPr lang="en-US" dirty="0" smtClean="0">
                <a:effectLst/>
              </a:rPr>
              <a:t> </a:t>
            </a:r>
            <a:endParaRPr lang="en-US" dirty="0"/>
          </a:p>
        </p:txBody>
      </p:sp>
      <p:sp>
        <p:nvSpPr>
          <p:cNvPr id="3" name="Content Placeholder 2"/>
          <p:cNvSpPr>
            <a:spLocks noGrp="1"/>
          </p:cNvSpPr>
          <p:nvPr>
            <p:ph idx="1"/>
          </p:nvPr>
        </p:nvSpPr>
        <p:spPr/>
        <p:txBody>
          <a:bodyPr>
            <a:normAutofit/>
          </a:bodyPr>
          <a:lstStyle/>
          <a:p>
            <a:r>
              <a:rPr lang="en-US" dirty="0"/>
              <a:t>The Internet is a network that consists of many networks.  </a:t>
            </a:r>
          </a:p>
          <a:p>
            <a:pPr marL="0" indent="0">
              <a:buNone/>
            </a:pPr>
            <a:r>
              <a:rPr lang="en-US" dirty="0"/>
              <a:t> </a:t>
            </a:r>
          </a:p>
          <a:p>
            <a:pPr marL="0" indent="0">
              <a:buNone/>
            </a:pPr>
            <a:r>
              <a:rPr lang="en-US" dirty="0" smtClean="0"/>
              <a:t>Network Hardware Components:</a:t>
            </a:r>
            <a:r>
              <a:rPr lang="en-US" dirty="0"/>
              <a:t> </a:t>
            </a:r>
          </a:p>
          <a:p>
            <a:r>
              <a:rPr lang="en-US" dirty="0"/>
              <a:t>Modem 	 </a:t>
            </a:r>
          </a:p>
          <a:p>
            <a:r>
              <a:rPr lang="en-US" dirty="0"/>
              <a:t>Router	</a:t>
            </a:r>
            <a:endParaRPr lang="en-US" dirty="0" smtClean="0"/>
          </a:p>
          <a:p>
            <a:r>
              <a:rPr lang="en-US" dirty="0" smtClean="0"/>
              <a:t>The </a:t>
            </a:r>
            <a:r>
              <a:rPr lang="en-US" dirty="0"/>
              <a:t>router is wired to the modem and the modem is connected to an Internet Service Provider (ISP) by fiber, DSL, or coaxial cable.</a:t>
            </a:r>
          </a:p>
          <a:p>
            <a:endParaRPr lang="en-US" dirty="0"/>
          </a:p>
        </p:txBody>
      </p:sp>
    </p:spTree>
    <p:extLst>
      <p:ext uri="{BB962C8B-B14F-4D97-AF65-F5344CB8AC3E}">
        <p14:creationId xmlns:p14="http://schemas.microsoft.com/office/powerpoint/2010/main" val="168069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Modem</a:t>
            </a:r>
            <a:endParaRPr lang="en-US" dirty="0"/>
          </a:p>
        </p:txBody>
      </p:sp>
      <p:sp>
        <p:nvSpPr>
          <p:cNvPr id="3" name="Content Placeholder 2"/>
          <p:cNvSpPr>
            <a:spLocks noGrp="1"/>
          </p:cNvSpPr>
          <p:nvPr>
            <p:ph idx="1"/>
          </p:nvPr>
        </p:nvSpPr>
        <p:spPr/>
        <p:txBody>
          <a:bodyPr>
            <a:normAutofit/>
          </a:bodyPr>
          <a:lstStyle/>
          <a:p>
            <a:r>
              <a:rPr lang="en-US" sz="3200" dirty="0" smtClean="0"/>
              <a:t>A modem is designed to encode and decode data so that it can pass to and from the Internet. </a:t>
            </a:r>
          </a:p>
          <a:p>
            <a:pPr marL="0" indent="0">
              <a:buNone/>
            </a:pPr>
            <a:endParaRPr lang="en-US" sz="3200" dirty="0" smtClean="0"/>
          </a:p>
          <a:p>
            <a:r>
              <a:rPr lang="en-US" sz="3200" dirty="0" smtClean="0"/>
              <a:t> It facilitates a connection to the Internet by transmitting and receiving data over telephone lines.</a:t>
            </a:r>
          </a:p>
          <a:p>
            <a:pPr marL="0" indent="0">
              <a:buNone/>
            </a:pPr>
            <a:endParaRPr lang="en-US" sz="3200" dirty="0" smtClean="0"/>
          </a:p>
        </p:txBody>
      </p:sp>
    </p:spTree>
    <p:extLst>
      <p:ext uri="{BB962C8B-B14F-4D97-AF65-F5344CB8AC3E}">
        <p14:creationId xmlns:p14="http://schemas.microsoft.com/office/powerpoint/2010/main" val="138570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360222"/>
            <a:ext cx="11216640" cy="852826"/>
          </a:xfrm>
        </p:spPr>
        <p:txBody>
          <a:bodyPr/>
          <a:lstStyle/>
          <a:p>
            <a:r>
              <a:rPr lang="en-US" dirty="0" smtClean="0"/>
              <a:t>Router</a:t>
            </a:r>
            <a:endParaRPr lang="en-US" dirty="0"/>
          </a:p>
        </p:txBody>
      </p:sp>
      <p:sp>
        <p:nvSpPr>
          <p:cNvPr id="3" name="Content Placeholder 2"/>
          <p:cNvSpPr>
            <a:spLocks noGrp="1"/>
          </p:cNvSpPr>
          <p:nvPr>
            <p:ph idx="1"/>
          </p:nvPr>
        </p:nvSpPr>
        <p:spPr>
          <a:xfrm>
            <a:off x="894080" y="1213048"/>
            <a:ext cx="11216640" cy="7571966"/>
          </a:xfrm>
        </p:spPr>
        <p:txBody>
          <a:bodyPr>
            <a:normAutofit/>
          </a:bodyPr>
          <a:lstStyle/>
          <a:p>
            <a:r>
              <a:rPr lang="en-US" dirty="0" smtClean="0"/>
              <a:t>A router shares your Internet connection among multiple devices. </a:t>
            </a:r>
          </a:p>
          <a:p>
            <a:endParaRPr lang="en-US" dirty="0" smtClean="0"/>
          </a:p>
          <a:p>
            <a:r>
              <a:rPr lang="en-US" dirty="0" smtClean="0"/>
              <a:t>  The router is connected to the Internet through the modem. </a:t>
            </a:r>
          </a:p>
          <a:p>
            <a:endParaRPr lang="en-US" dirty="0" smtClean="0"/>
          </a:p>
          <a:p>
            <a:r>
              <a:rPr lang="en-US" dirty="0" smtClean="0"/>
              <a:t>The router uses a single public IP address on the Internet. </a:t>
            </a:r>
          </a:p>
          <a:p>
            <a:endParaRPr lang="en-US" dirty="0" smtClean="0"/>
          </a:p>
          <a:p>
            <a:r>
              <a:rPr lang="en-US" dirty="0" smtClean="0"/>
              <a:t>Servers on the Internet can communicate with your router, and the router routes that traffic to the appropriate devices on your network.  </a:t>
            </a:r>
          </a:p>
          <a:p>
            <a:endParaRPr lang="en-US" dirty="0" smtClean="0"/>
          </a:p>
          <a:p>
            <a:r>
              <a:rPr lang="en-US" dirty="0" smtClean="0"/>
              <a:t>There is an Ethernet port on the back of the router that allows us to directly connect to the router for faster Internet access.</a:t>
            </a:r>
          </a:p>
          <a:p>
            <a:pPr marL="0" indent="0">
              <a:buNone/>
            </a:pPr>
            <a:r>
              <a:rPr lang="en-US" dirty="0" smtClean="0"/>
              <a:t>­</a:t>
            </a:r>
          </a:p>
          <a:p>
            <a:r>
              <a:rPr lang="en-US" dirty="0" smtClean="0"/>
              <a:t>The router is wired to the modem and the modem is connected to an Internet Service Provider (ISP) by fiber, DSL, or coaxial cable.</a:t>
            </a:r>
          </a:p>
          <a:p>
            <a:endParaRPr lang="en-US" dirty="0" smtClean="0"/>
          </a:p>
          <a:p>
            <a:endParaRPr lang="en-US" dirty="0"/>
          </a:p>
        </p:txBody>
      </p:sp>
    </p:spTree>
    <p:extLst>
      <p:ext uri="{BB962C8B-B14F-4D97-AF65-F5344CB8AC3E}">
        <p14:creationId xmlns:p14="http://schemas.microsoft.com/office/powerpoint/2010/main" val="111608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body" sz="quarter" idx="13"/>
          </p:nvPr>
        </p:nvSpPr>
        <p:spPr>
          <a:xfrm>
            <a:off x="514350" y="6000750"/>
            <a:ext cx="7200900" cy="698500"/>
          </a:xfrm>
          <a:prstGeom prst="rect">
            <a:avLst/>
          </a:prstGeom>
        </p:spPr>
        <p:txBody>
          <a:bodyPr/>
          <a:lstStyle>
            <a:lvl1pPr>
              <a:defRPr sz="3500" b="1" i="0"/>
            </a:lvl1pPr>
          </a:lstStyle>
          <a:p>
            <a:r>
              <a:t>Basic Connection to the Internet</a:t>
            </a:r>
          </a:p>
        </p:txBody>
      </p:sp>
      <p:sp>
        <p:nvSpPr>
          <p:cNvPr id="141" name="Shape 141"/>
          <p:cNvSpPr>
            <a:spLocks noGrp="1"/>
          </p:cNvSpPr>
          <p:nvPr>
            <p:ph type="body" sz="quarter" idx="1"/>
          </p:nvPr>
        </p:nvSpPr>
        <p:spPr>
          <a:xfrm>
            <a:off x="7658100" y="6030341"/>
            <a:ext cx="4241800" cy="715518"/>
          </a:xfrm>
          <a:prstGeom prst="rect">
            <a:avLst/>
          </a:prstGeom>
        </p:spPr>
        <p:txBody>
          <a:bodyPr/>
          <a:lstStyle/>
          <a:p>
            <a:r>
              <a:t>Major Hardware Components</a:t>
            </a:r>
          </a:p>
        </p:txBody>
      </p:sp>
      <p:sp>
        <p:nvSpPr>
          <p:cNvPr id="142" name="Shape 142"/>
          <p:cNvSpPr/>
          <p:nvPr/>
        </p:nvSpPr>
        <p:spPr>
          <a:xfrm>
            <a:off x="1783630" y="7051675"/>
            <a:ext cx="6267302" cy="132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b="1"/>
              <a:t>Modem</a:t>
            </a:r>
            <a:r>
              <a:t>: Designed to encode and decode </a:t>
            </a:r>
          </a:p>
          <a:p>
            <a:pPr algn="l"/>
            <a:r>
              <a:t>                 data so that it can pass to and from </a:t>
            </a:r>
          </a:p>
          <a:p>
            <a:pPr algn="l"/>
            <a:r>
              <a:t>                 the Internet.</a:t>
            </a:r>
          </a:p>
        </p:txBody>
      </p:sp>
      <p:sp>
        <p:nvSpPr>
          <p:cNvPr id="143" name="Shape 143"/>
          <p:cNvSpPr/>
          <p:nvPr/>
        </p:nvSpPr>
        <p:spPr>
          <a:xfrm>
            <a:off x="8189416" y="7051675"/>
            <a:ext cx="3890368" cy="132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b="1"/>
              <a:t>Router</a:t>
            </a:r>
            <a:r>
              <a:t>: Shares an Internet</a:t>
            </a:r>
          </a:p>
          <a:p>
            <a:pPr algn="l"/>
            <a:r>
              <a:t>               connection among </a:t>
            </a:r>
          </a:p>
          <a:p>
            <a:pPr algn="l"/>
            <a:r>
              <a:t>               multiple devices.</a:t>
            </a:r>
          </a:p>
        </p:txBody>
      </p:sp>
      <p:pic>
        <p:nvPicPr>
          <p:cNvPr id="144" name="image2.png"/>
          <p:cNvPicPr>
            <a:picLocks noChangeAspect="1"/>
          </p:cNvPicPr>
          <p:nvPr/>
        </p:nvPicPr>
        <p:blipFill>
          <a:blip r:embed="rId2">
            <a:extLst/>
          </a:blip>
          <a:stretch>
            <a:fillRect/>
          </a:stretch>
        </p:blipFill>
        <p:spPr>
          <a:xfrm>
            <a:off x="1475864" y="157109"/>
            <a:ext cx="10053072" cy="5742041"/>
          </a:xfrm>
          <a:prstGeom prst="rect">
            <a:avLst/>
          </a:prstGeom>
          <a:ln w="12700">
            <a:solidFill>
              <a:srgbClr val="000000"/>
            </a:solidFill>
            <a:miter lim="400000"/>
          </a:ln>
          <a:effectLst>
            <a:outerShdw blurRad="355600" rotWithShape="0">
              <a:srgbClr val="000000">
                <a:alpha val="75000"/>
              </a:srgbClr>
            </a:outerShdw>
          </a:effectLst>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animBg="1" advAuto="0"/>
      <p:bldP spid="141" grpId="3" animBg="1" advAuto="0"/>
      <p:bldP spid="142" grpId="4" animBg="1" advAuto="0"/>
      <p:bldP spid="143" grpId="5" animBg="1" advAuto="0"/>
      <p:bldP spid="144" grpId="2" animBg="1" advAuto="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40</TotalTime>
  <Words>970</Words>
  <Application>Microsoft Macintosh PowerPoint</Application>
  <PresentationFormat>Custom</PresentationFormat>
  <Paragraphs>146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Calibri Light</vt:lpstr>
      <vt:lpstr>Helvetica Neue</vt:lpstr>
      <vt:lpstr>Palatino</vt:lpstr>
      <vt:lpstr>Arial</vt:lpstr>
      <vt:lpstr>Office Theme</vt:lpstr>
      <vt:lpstr>CS222 Web Programming Course Outline </vt:lpstr>
      <vt:lpstr>Task for today: Acquire the Development Tools</vt:lpstr>
      <vt:lpstr>Topics for Today:</vt:lpstr>
      <vt:lpstr>Components of a Web Application</vt:lpstr>
      <vt:lpstr> Definition of web application components</vt:lpstr>
      <vt:lpstr>Networks and the Internet </vt:lpstr>
      <vt:lpstr>Modem</vt:lpstr>
      <vt:lpstr>Router</vt:lpstr>
      <vt:lpstr>PowerPoint Presentation</vt:lpstr>
      <vt:lpstr>Internet Network</vt:lpstr>
      <vt:lpstr>PowerPoint Presentation</vt:lpstr>
      <vt:lpstr>The Internet architecture </vt:lpstr>
      <vt:lpstr>PowerPoint Presentation</vt:lpstr>
      <vt:lpstr>How Data Travels  Across the Internet </vt:lpstr>
      <vt:lpstr>Packet Switching was a Revolutionary Concept</vt:lpstr>
      <vt:lpstr>Packet Switching and TCP/IP Example</vt:lpstr>
      <vt:lpstr>Packet Switching and TCP/IP Example</vt:lpstr>
      <vt:lpstr>Packet Switching and TCP/IP Example</vt:lpstr>
      <vt:lpstr>Packet Switching and TCP/IP Example</vt:lpstr>
      <vt:lpstr>Packet Switching and TCP/IP Example</vt:lpstr>
      <vt:lpstr>Difference between URL and IP</vt:lpstr>
      <vt:lpstr>IP Experiment</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Programming Basic Tools</dc:title>
  <cp:lastModifiedBy>Trish Cornez</cp:lastModifiedBy>
  <cp:revision>8</cp:revision>
  <dcterms:modified xsi:type="dcterms:W3CDTF">2018-01-08T20:31:20Z</dcterms:modified>
</cp:coreProperties>
</file>