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9" r:id="rId12"/>
    <p:sldId id="267" r:id="rId13"/>
    <p:sldId id="268" r:id="rId14"/>
    <p:sldId id="271" r:id="rId15"/>
    <p:sldId id="270" r:id="rId16"/>
    <p:sldId id="272" r:id="rId17"/>
    <p:sldId id="273" r:id="rId18"/>
    <p:sldId id="274" r:id="rId19"/>
    <p:sldId id="275" r:id="rId20"/>
    <p:sldId id="278" r:id="rId21"/>
    <p:sldId id="276" r:id="rId22"/>
    <p:sldId id="277" r:id="rId23"/>
    <p:sldId id="279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1" autoAdjust="0"/>
    <p:restoredTop sz="94660"/>
  </p:normalViewPr>
  <p:slideViewPr>
    <p:cSldViewPr snapToGrid="0">
      <p:cViewPr varScale="1">
        <p:scale>
          <a:sx n="64" d="100"/>
          <a:sy n="64" d="100"/>
        </p:scale>
        <p:origin x="102" y="13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F444C-E95F-48ED-B91F-5628E661E958}" type="datetimeFigureOut">
              <a:rPr lang="en-US" smtClean="0"/>
              <a:t>1/15/2018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44AC7-13E5-46ED-81C1-975AE42C0D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3799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F444C-E95F-48ED-B91F-5628E661E958}" type="datetimeFigureOut">
              <a:rPr lang="en-US" smtClean="0"/>
              <a:t>1/15/2018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44AC7-13E5-46ED-81C1-975AE42C0D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660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F444C-E95F-48ED-B91F-5628E661E958}" type="datetimeFigureOut">
              <a:rPr lang="en-US" smtClean="0"/>
              <a:t>1/15/2018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44AC7-13E5-46ED-81C1-975AE42C0D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544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F444C-E95F-48ED-B91F-5628E661E958}" type="datetimeFigureOut">
              <a:rPr lang="en-US" smtClean="0"/>
              <a:t>1/15/2018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44AC7-13E5-46ED-81C1-975AE42C0D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132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F444C-E95F-48ED-B91F-5628E661E958}" type="datetimeFigureOut">
              <a:rPr lang="en-US" smtClean="0"/>
              <a:t>1/15/2018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44AC7-13E5-46ED-81C1-975AE42C0D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234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F444C-E95F-48ED-B91F-5628E661E958}" type="datetimeFigureOut">
              <a:rPr lang="en-US" smtClean="0"/>
              <a:t>1/15/2018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44AC7-13E5-46ED-81C1-975AE42C0D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321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F444C-E95F-48ED-B91F-5628E661E958}" type="datetimeFigureOut">
              <a:rPr lang="en-US" smtClean="0"/>
              <a:t>1/15/2018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44AC7-13E5-46ED-81C1-975AE42C0D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869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F444C-E95F-48ED-B91F-5628E661E958}" type="datetimeFigureOut">
              <a:rPr lang="en-US" smtClean="0"/>
              <a:t>1/15/2018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44AC7-13E5-46ED-81C1-975AE42C0D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67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F444C-E95F-48ED-B91F-5628E661E958}" type="datetimeFigureOut">
              <a:rPr lang="en-US" smtClean="0"/>
              <a:t>1/15/2018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44AC7-13E5-46ED-81C1-975AE42C0D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311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F444C-E95F-48ED-B91F-5628E661E958}" type="datetimeFigureOut">
              <a:rPr lang="en-US" smtClean="0"/>
              <a:t>1/15/2018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44AC7-13E5-46ED-81C1-975AE42C0D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542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F444C-E95F-48ED-B91F-5628E661E958}" type="datetimeFigureOut">
              <a:rPr lang="en-US" smtClean="0"/>
              <a:t>1/15/2018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44AC7-13E5-46ED-81C1-975AE42C0D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790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CF444C-E95F-48ED-B91F-5628E661E958}" type="datetimeFigureOut">
              <a:rPr lang="en-US" smtClean="0"/>
              <a:t>1/15/2018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844AC7-13E5-46ED-81C1-975AE42C0D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690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Chrome Dev Tools</a:t>
            </a:r>
          </a:p>
          <a:p>
            <a:r>
              <a:rPr lang="en-US" dirty="0" smtClean="0"/>
              <a:t>Process for Building a Static Website</a:t>
            </a:r>
          </a:p>
          <a:p>
            <a:r>
              <a:rPr lang="en-US" dirty="0" smtClean="0"/>
              <a:t>Introduction to CSS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13500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93768"/>
            <a:ext cx="10515600" cy="5464064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/>
              <a:t>Practice 1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Examine the mockup. </a:t>
            </a:r>
            <a:br>
              <a:rPr lang="en-US" sz="4000" dirty="0" smtClean="0"/>
            </a:br>
            <a:r>
              <a:rPr lang="en-US" sz="4000" dirty="0"/>
              <a:t>B</a:t>
            </a:r>
            <a:r>
              <a:rPr lang="en-US" sz="4000" dirty="0" smtClean="0"/>
              <a:t>uild the</a:t>
            </a:r>
            <a:r>
              <a:rPr lang="en-US" sz="4000" dirty="0"/>
              <a:t> </a:t>
            </a:r>
            <a:r>
              <a:rPr lang="en-US" sz="4000" dirty="0" smtClean="0"/>
              <a:t>html page.</a:t>
            </a:r>
            <a:br>
              <a:rPr lang="en-US" sz="4000" dirty="0" smtClean="0"/>
            </a:br>
            <a:r>
              <a:rPr lang="en-US" sz="4000" i="1" dirty="0" smtClean="0"/>
              <a:t>See Lab 2.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Use the tags for:</a:t>
            </a:r>
            <a:br>
              <a:rPr lang="en-US" sz="4000" dirty="0" smtClean="0"/>
            </a:br>
            <a:r>
              <a:rPr lang="en-US" sz="4000" dirty="0" smtClean="0"/>
              <a:t>&lt;h1&gt;</a:t>
            </a:r>
            <a:br>
              <a:rPr lang="en-US" sz="4000" dirty="0" smtClean="0"/>
            </a:br>
            <a:r>
              <a:rPr lang="en-US" sz="4000" dirty="0" smtClean="0"/>
              <a:t>&lt;h2&gt;</a:t>
            </a:r>
            <a:br>
              <a:rPr lang="en-US" sz="4000" dirty="0" smtClean="0"/>
            </a:br>
            <a:r>
              <a:rPr lang="en-US" sz="4000" dirty="0" smtClean="0"/>
              <a:t>&lt;figure&gt;</a:t>
            </a:r>
            <a:br>
              <a:rPr lang="en-US" sz="4000" dirty="0" smtClean="0"/>
            </a:br>
            <a:r>
              <a:rPr lang="en-US" sz="4000" dirty="0" smtClean="0"/>
              <a:t>&lt;p&gt;</a:t>
            </a:r>
            <a:br>
              <a:rPr lang="en-US" sz="4000" dirty="0" smtClean="0"/>
            </a:br>
            <a:r>
              <a:rPr lang="en-US" sz="4000" dirty="0" smtClean="0"/>
              <a:t>&lt;table&gt;</a:t>
            </a:r>
            <a:endParaRPr lang="en-US" sz="4000" dirty="0"/>
          </a:p>
        </p:txBody>
      </p:sp>
      <p:pic>
        <p:nvPicPr>
          <p:cNvPr id="4" name="Picture 3" descr="Macintosh HD:Users:trishcornez:Desktop:CS222:WEEK 2 - HTML and CSS Basics:l2a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3368" y="426995"/>
            <a:ext cx="7413831" cy="579761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894206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1788346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&lt;!DOCTYPE html&gt;</a:t>
            </a:r>
            <a:endParaRPr lang="en-US" sz="2400" dirty="0" smtClean="0">
              <a:effectLst/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&lt;html&gt;</a:t>
            </a:r>
            <a:endParaRPr lang="en-US" sz="2400" dirty="0" smtClean="0">
              <a:effectLst/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 </a:t>
            </a:r>
            <a:endParaRPr lang="en-US" sz="2400" dirty="0" smtClean="0">
              <a:effectLst/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&lt;head&gt;</a:t>
            </a:r>
            <a:endParaRPr lang="en-US" sz="2400" dirty="0" smtClean="0">
              <a:effectLst/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  &lt;title&gt;Lab Example&lt;/title&gt;</a:t>
            </a:r>
            <a:endParaRPr lang="en-US" sz="2400" dirty="0" smtClean="0">
              <a:effectLst/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  &lt;link </a:t>
            </a:r>
            <a:r>
              <a:rPr lang="en-US" sz="2400" dirty="0" err="1" smtClean="0"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rel</a:t>
            </a:r>
            <a:r>
              <a:rPr lang="en-US" sz="2400" dirty="0" smtClean="0"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="stylesheet" </a:t>
            </a:r>
            <a:r>
              <a:rPr lang="en-US" sz="2400" dirty="0" err="1" smtClean="0"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href</a:t>
            </a:r>
            <a:r>
              <a:rPr lang="en-US" sz="2400" dirty="0" smtClean="0"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="</a:t>
            </a:r>
            <a:r>
              <a:rPr lang="en-US" sz="2400" dirty="0" err="1" smtClean="0"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css</a:t>
            </a:r>
            <a:r>
              <a:rPr lang="en-US" sz="2400" dirty="0" smtClean="0"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/mystyle.css"&gt;</a:t>
            </a:r>
            <a:endParaRPr lang="en-US" sz="2400" dirty="0" smtClean="0">
              <a:effectLst/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&lt;/head&gt;</a:t>
            </a:r>
            <a:endParaRPr lang="en-US" sz="2400" dirty="0" smtClean="0">
              <a:effectLst/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 </a:t>
            </a:r>
            <a:endParaRPr lang="en-US" sz="2400" dirty="0" smtClean="0">
              <a:effectLst/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&lt;body&gt;</a:t>
            </a:r>
            <a:endParaRPr lang="en-US" sz="2400" dirty="0" smtClean="0">
              <a:effectLst/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  &lt;div&gt;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/>
              <a:t> </a:t>
            </a:r>
          </a:p>
          <a:p>
            <a:r>
              <a:rPr lang="en-US" sz="2400" dirty="0"/>
              <a:t>  &lt;/div&gt;</a:t>
            </a:r>
          </a:p>
          <a:p>
            <a:r>
              <a:rPr lang="en-US" sz="2400" dirty="0"/>
              <a:t>&lt;/body&gt;</a:t>
            </a:r>
          </a:p>
          <a:p>
            <a:r>
              <a:rPr lang="en-US" sz="2400" dirty="0"/>
              <a:t> </a:t>
            </a:r>
          </a:p>
          <a:p>
            <a:r>
              <a:rPr lang="en-US" sz="2400" dirty="0"/>
              <a:t>&lt;/html&gt;</a:t>
            </a:r>
          </a:p>
          <a:p>
            <a:endParaRPr lang="en-US" sz="3600" dirty="0">
              <a:effectLst/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37621" y="1253349"/>
            <a:ext cx="3089189" cy="1200329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There is a single division in this static webpage.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7883611" y="3707027"/>
            <a:ext cx="3089189" cy="1200329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All content will be placed within &lt;div&gt; and &lt;/div&gt;.</a:t>
            </a:r>
            <a:endParaRPr lang="en-US" sz="2400" dirty="0"/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1309816" y="2453678"/>
            <a:ext cx="5980670" cy="93207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>
            <a:off x="1309816" y="4307191"/>
            <a:ext cx="6573795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50910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1335265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dirty="0" smtClean="0">
              <a:latin typeface="Times New Roman" panose="02020603050405020304" pitchFamily="18" charset="0"/>
              <a:ea typeface="MS Mincho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ea typeface="MS Mincho"/>
              <a:cs typeface="Times New Roman" panose="02020603050405020304" pitchFamily="18" charset="0"/>
            </a:endParaRPr>
          </a:p>
          <a:p>
            <a:endParaRPr lang="en-US" sz="2400" dirty="0" smtClean="0">
              <a:latin typeface="Times New Roman" panose="02020603050405020304" pitchFamily="18" charset="0"/>
              <a:ea typeface="MS Mincho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    </a:t>
            </a:r>
            <a:r>
              <a:rPr lang="en-US" sz="2400" dirty="0"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&lt;h1&gt;Playground&lt;/h1&gt;</a:t>
            </a:r>
            <a:endParaRPr lang="en-US" sz="2400" dirty="0" smtClean="0">
              <a:effectLst/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 </a:t>
            </a:r>
            <a:endParaRPr lang="en-US" sz="2400" dirty="0" smtClean="0">
              <a:effectLst/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    &lt;figure&gt;</a:t>
            </a:r>
            <a:endParaRPr lang="en-US" sz="2400" dirty="0" smtClean="0">
              <a:effectLst/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  </a:t>
            </a:r>
            <a:r>
              <a:rPr lang="en-US" sz="2400" dirty="0" smtClean="0"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          </a:t>
            </a:r>
            <a:r>
              <a:rPr lang="en-US" sz="2400" dirty="0"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&lt;</a:t>
            </a:r>
            <a:r>
              <a:rPr lang="en-US" sz="2400" dirty="0" err="1"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img</a:t>
            </a:r>
            <a:r>
              <a:rPr lang="en-US" sz="2400" dirty="0"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src</a:t>
            </a:r>
            <a:r>
              <a:rPr lang="en-US" sz="2400" dirty="0"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="media/play.png" alt="A play image" width="200</a:t>
            </a:r>
            <a:r>
              <a:rPr lang="en-US" sz="2400" dirty="0" smtClean="0"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"&gt;</a:t>
            </a:r>
          </a:p>
          <a:p>
            <a:endParaRPr lang="en-US" sz="2400" dirty="0" smtClean="0">
              <a:effectLst/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  </a:t>
            </a:r>
            <a:r>
              <a:rPr lang="en-US" sz="2400" dirty="0" smtClean="0"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          </a:t>
            </a:r>
            <a:r>
              <a:rPr lang="en-US" sz="2400" dirty="0"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&lt;</a:t>
            </a:r>
            <a:r>
              <a:rPr lang="en-US" sz="2400" dirty="0" err="1"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figcaption</a:t>
            </a:r>
            <a:r>
              <a:rPr lang="en-US" sz="2400" dirty="0"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&gt;&lt;strong&gt;Figure 1 - Fire the Cannon&lt;/strong&gt;&lt;/</a:t>
            </a:r>
            <a:r>
              <a:rPr lang="en-US" sz="2400" dirty="0" err="1"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figcaption</a:t>
            </a:r>
            <a:r>
              <a:rPr lang="en-US" sz="2400" dirty="0" smtClean="0"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&gt;</a:t>
            </a:r>
          </a:p>
          <a:p>
            <a:r>
              <a:rPr lang="en-US" sz="2400" dirty="0" smtClean="0"/>
              <a:t>    &lt;/</a:t>
            </a:r>
            <a:r>
              <a:rPr lang="en-US" sz="2400" dirty="0"/>
              <a:t>figure&gt;</a:t>
            </a:r>
          </a:p>
          <a:p>
            <a:r>
              <a:rPr lang="en-US" sz="2400" dirty="0"/>
              <a:t> </a:t>
            </a:r>
          </a:p>
          <a:p>
            <a:r>
              <a:rPr lang="en-US" sz="2400" dirty="0"/>
              <a:t>    &lt;p&gt;</a:t>
            </a:r>
          </a:p>
          <a:p>
            <a:r>
              <a:rPr lang="en-US" sz="2400" dirty="0"/>
              <a:t>  </a:t>
            </a:r>
            <a:r>
              <a:rPr lang="en-US" sz="2400" dirty="0" smtClean="0"/>
              <a:t>          </a:t>
            </a:r>
            <a:r>
              <a:rPr lang="en-US" sz="2400" dirty="0"/>
              <a:t>We will use the metric notations that are favored for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       </a:t>
            </a:r>
            <a:r>
              <a:rPr lang="en-US" sz="2400" dirty="0"/>
              <a:t>all scientific and engineering calculations</a:t>
            </a:r>
          </a:p>
          <a:p>
            <a:r>
              <a:rPr lang="en-US" sz="2400" dirty="0"/>
              <a:t>    &lt;/p&gt;</a:t>
            </a:r>
          </a:p>
          <a:p>
            <a:r>
              <a:rPr lang="en-US" sz="24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3195745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1335265" cy="75405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/>
              <a:t>&lt;h2&gt;Table Data&lt;/h2&gt;</a:t>
            </a:r>
          </a:p>
          <a:p>
            <a:r>
              <a:rPr lang="en-US" sz="1600" dirty="0" smtClean="0"/>
              <a:t>    </a:t>
            </a:r>
            <a:r>
              <a:rPr lang="en-US" sz="1600" dirty="0"/>
              <a:t>&lt;table&gt;</a:t>
            </a:r>
          </a:p>
          <a:p>
            <a:r>
              <a:rPr lang="en-US" sz="1600" dirty="0"/>
              <a:t>      &lt;</a:t>
            </a:r>
            <a:r>
              <a:rPr lang="en-US" sz="1600" dirty="0" err="1"/>
              <a:t>tr</a:t>
            </a:r>
            <a:r>
              <a:rPr lang="en-US" sz="1600" dirty="0"/>
              <a:t>&gt;</a:t>
            </a:r>
          </a:p>
          <a:p>
            <a:r>
              <a:rPr lang="en-US" sz="1600" dirty="0"/>
              <a:t>        &lt;</a:t>
            </a:r>
            <a:r>
              <a:rPr lang="en-US" sz="1600" dirty="0" err="1"/>
              <a:t>th</a:t>
            </a:r>
            <a:r>
              <a:rPr lang="en-US" sz="1600" dirty="0"/>
              <a:t>&gt;Scientific Item&lt;/</a:t>
            </a:r>
            <a:r>
              <a:rPr lang="en-US" sz="1600" dirty="0" err="1"/>
              <a:t>th</a:t>
            </a:r>
            <a:r>
              <a:rPr lang="en-US" sz="1600" dirty="0" smtClean="0"/>
              <a:t>&gt;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       &lt;</a:t>
            </a:r>
            <a:r>
              <a:rPr lang="en-US" sz="1600" dirty="0" err="1"/>
              <a:t>th</a:t>
            </a:r>
            <a:r>
              <a:rPr lang="en-US" sz="1600" dirty="0"/>
              <a:t>&gt;Cost&lt;/</a:t>
            </a:r>
            <a:r>
              <a:rPr lang="en-US" sz="1600" dirty="0" err="1"/>
              <a:t>th</a:t>
            </a:r>
            <a:r>
              <a:rPr lang="en-US" sz="1600" dirty="0"/>
              <a:t>&gt;</a:t>
            </a:r>
          </a:p>
          <a:p>
            <a:r>
              <a:rPr lang="en-US" sz="1600" dirty="0"/>
              <a:t>      &lt;/</a:t>
            </a:r>
            <a:r>
              <a:rPr lang="en-US" sz="1600" dirty="0" err="1"/>
              <a:t>tr</a:t>
            </a:r>
            <a:r>
              <a:rPr lang="en-US" sz="1600" dirty="0"/>
              <a:t>&gt;</a:t>
            </a:r>
          </a:p>
          <a:p>
            <a:r>
              <a:rPr lang="en-US" sz="1600" dirty="0"/>
              <a:t>      &lt;</a:t>
            </a:r>
            <a:r>
              <a:rPr lang="en-US" sz="1600" dirty="0" err="1"/>
              <a:t>tr</a:t>
            </a:r>
            <a:r>
              <a:rPr lang="en-US" sz="1600" dirty="0"/>
              <a:t>&gt;</a:t>
            </a:r>
          </a:p>
          <a:p>
            <a:r>
              <a:rPr lang="en-US" sz="1600" dirty="0"/>
              <a:t>        &lt;td&gt;&lt;</a:t>
            </a:r>
            <a:r>
              <a:rPr lang="en-US" sz="1600" dirty="0" err="1"/>
              <a:t>em</a:t>
            </a:r>
            <a:r>
              <a:rPr lang="en-US" sz="1600" dirty="0"/>
              <a:t>&gt;Metric&lt;/</a:t>
            </a:r>
            <a:r>
              <a:rPr lang="en-US" sz="1600" dirty="0" err="1"/>
              <a:t>em</a:t>
            </a:r>
            <a:r>
              <a:rPr lang="en-US" sz="1600" dirty="0"/>
              <a:t>&gt;&lt;/td&gt;</a:t>
            </a:r>
          </a:p>
          <a:p>
            <a:r>
              <a:rPr lang="en-US" sz="1600" dirty="0"/>
              <a:t>        &lt;td&gt;$3.12&lt;/td&gt;</a:t>
            </a:r>
          </a:p>
          <a:p>
            <a:r>
              <a:rPr lang="en-US" sz="1600" dirty="0"/>
              <a:t>      &lt;/</a:t>
            </a:r>
            <a:r>
              <a:rPr lang="en-US" sz="1600" dirty="0" err="1"/>
              <a:t>tr</a:t>
            </a:r>
            <a:r>
              <a:rPr lang="en-US" sz="1600" dirty="0"/>
              <a:t>&gt;</a:t>
            </a:r>
          </a:p>
          <a:p>
            <a:r>
              <a:rPr lang="en-US" sz="1600" dirty="0"/>
              <a:t>      &lt;</a:t>
            </a:r>
            <a:r>
              <a:rPr lang="en-US" sz="1600" dirty="0" err="1"/>
              <a:t>tr</a:t>
            </a:r>
            <a:r>
              <a:rPr lang="en-US" sz="1600" dirty="0"/>
              <a:t>&gt;</a:t>
            </a:r>
          </a:p>
          <a:p>
            <a:r>
              <a:rPr lang="en-US" sz="1600" dirty="0"/>
              <a:t>        &lt;td&gt;&lt;</a:t>
            </a:r>
            <a:r>
              <a:rPr lang="en-US" sz="1600" dirty="0" err="1"/>
              <a:t>em</a:t>
            </a:r>
            <a:r>
              <a:rPr lang="en-US" sz="1600" dirty="0"/>
              <a:t>&gt;Calculations&lt;/</a:t>
            </a:r>
            <a:r>
              <a:rPr lang="en-US" sz="1600" dirty="0" err="1"/>
              <a:t>em</a:t>
            </a:r>
            <a:r>
              <a:rPr lang="en-US" sz="1600" dirty="0"/>
              <a:t>&gt;&lt;/td&gt;</a:t>
            </a:r>
          </a:p>
          <a:p>
            <a:r>
              <a:rPr lang="en-US" sz="1600" dirty="0"/>
              <a:t>        &lt;td&gt;$42.11&lt;/td&gt;</a:t>
            </a:r>
          </a:p>
          <a:p>
            <a:r>
              <a:rPr lang="en-US" sz="1600" dirty="0"/>
              <a:t>      &lt;/</a:t>
            </a:r>
            <a:r>
              <a:rPr lang="en-US" sz="1600" dirty="0" err="1"/>
              <a:t>tr</a:t>
            </a:r>
            <a:r>
              <a:rPr lang="en-US" sz="1600" dirty="0"/>
              <a:t>&gt;</a:t>
            </a:r>
          </a:p>
          <a:p>
            <a:r>
              <a:rPr lang="en-US" sz="1600" dirty="0"/>
              <a:t>      &lt;</a:t>
            </a:r>
            <a:r>
              <a:rPr lang="en-US" sz="1600" dirty="0" err="1"/>
              <a:t>tr</a:t>
            </a:r>
            <a:r>
              <a:rPr lang="en-US" sz="1600" dirty="0"/>
              <a:t>&gt;</a:t>
            </a:r>
          </a:p>
          <a:p>
            <a:r>
              <a:rPr lang="en-US" sz="1600" dirty="0"/>
              <a:t>        &lt;td&gt;&lt;</a:t>
            </a:r>
            <a:r>
              <a:rPr lang="en-US" sz="1600" dirty="0" err="1"/>
              <a:t>em</a:t>
            </a:r>
            <a:r>
              <a:rPr lang="en-US" sz="1600" dirty="0"/>
              <a:t>&gt;Notations&lt;/</a:t>
            </a:r>
            <a:r>
              <a:rPr lang="en-US" sz="1600" dirty="0" err="1"/>
              <a:t>em</a:t>
            </a:r>
            <a:r>
              <a:rPr lang="en-US" sz="1600" dirty="0"/>
              <a:t>&gt;&lt;/td&gt;</a:t>
            </a:r>
          </a:p>
          <a:p>
            <a:r>
              <a:rPr lang="en-US" sz="1600" dirty="0"/>
              <a:t>        &lt;td&gt;$220.56&lt;/td&gt;</a:t>
            </a:r>
          </a:p>
          <a:p>
            <a:r>
              <a:rPr lang="en-US" sz="1600" dirty="0"/>
              <a:t>      &lt;/</a:t>
            </a:r>
            <a:r>
              <a:rPr lang="en-US" sz="1600" dirty="0" err="1"/>
              <a:t>tr</a:t>
            </a:r>
            <a:r>
              <a:rPr lang="en-US" sz="1600" dirty="0"/>
              <a:t>&gt;</a:t>
            </a:r>
          </a:p>
          <a:p>
            <a:r>
              <a:rPr lang="en-US" sz="1600" dirty="0"/>
              <a:t>      &lt;</a:t>
            </a:r>
            <a:r>
              <a:rPr lang="en-US" sz="1600" dirty="0" err="1"/>
              <a:t>tr</a:t>
            </a:r>
            <a:r>
              <a:rPr lang="en-US" sz="1600" dirty="0"/>
              <a:t>&gt;</a:t>
            </a:r>
          </a:p>
          <a:p>
            <a:r>
              <a:rPr lang="en-US" sz="1600" dirty="0"/>
              <a:t>        &lt;td&gt;&lt;</a:t>
            </a:r>
            <a:r>
              <a:rPr lang="en-US" sz="1600" dirty="0" err="1"/>
              <a:t>em</a:t>
            </a:r>
            <a:r>
              <a:rPr lang="en-US" sz="1600" dirty="0"/>
              <a:t>&gt;Engineering&lt;/</a:t>
            </a:r>
            <a:r>
              <a:rPr lang="en-US" sz="1600" dirty="0" err="1"/>
              <a:t>em</a:t>
            </a:r>
            <a:r>
              <a:rPr lang="en-US" sz="1600" dirty="0"/>
              <a:t>&gt;&lt;/td&gt;</a:t>
            </a:r>
          </a:p>
          <a:p>
            <a:r>
              <a:rPr lang="en-US" sz="1600" dirty="0"/>
              <a:t>        &lt;td&gt;$.04&lt;/td&gt;</a:t>
            </a:r>
          </a:p>
          <a:p>
            <a:r>
              <a:rPr lang="en-US" sz="1600" dirty="0"/>
              <a:t>      &lt;/</a:t>
            </a:r>
            <a:r>
              <a:rPr lang="en-US" sz="1600" dirty="0" err="1"/>
              <a:t>tr</a:t>
            </a:r>
            <a:r>
              <a:rPr lang="en-US" sz="1600" dirty="0"/>
              <a:t>&gt;</a:t>
            </a:r>
          </a:p>
          <a:p>
            <a:r>
              <a:rPr lang="en-US" sz="1600" dirty="0"/>
              <a:t>      &lt;</a:t>
            </a:r>
            <a:r>
              <a:rPr lang="en-US" sz="1600" dirty="0" err="1"/>
              <a:t>tr</a:t>
            </a:r>
            <a:r>
              <a:rPr lang="en-US" sz="1600" dirty="0"/>
              <a:t>&gt;</a:t>
            </a:r>
          </a:p>
          <a:p>
            <a:r>
              <a:rPr lang="en-US" sz="1600" dirty="0"/>
              <a:t>        &lt;td&gt;&lt;</a:t>
            </a:r>
            <a:r>
              <a:rPr lang="en-US" sz="1600" dirty="0" err="1"/>
              <a:t>em</a:t>
            </a:r>
            <a:r>
              <a:rPr lang="en-US" sz="1600" dirty="0"/>
              <a:t>&gt;Projectile&lt;/</a:t>
            </a:r>
            <a:r>
              <a:rPr lang="en-US" sz="1600" dirty="0" err="1"/>
              <a:t>em</a:t>
            </a:r>
            <a:r>
              <a:rPr lang="en-US" sz="1600" dirty="0"/>
              <a:t>&gt;&lt;/td&gt;</a:t>
            </a:r>
          </a:p>
          <a:p>
            <a:r>
              <a:rPr lang="en-US" sz="1600" dirty="0"/>
              <a:t>        &lt;td&gt;$2003.90&lt;/td&gt;</a:t>
            </a:r>
          </a:p>
          <a:p>
            <a:r>
              <a:rPr lang="en-US" sz="1600" dirty="0"/>
              <a:t>      &lt;/</a:t>
            </a:r>
            <a:r>
              <a:rPr lang="en-US" sz="1600" dirty="0" err="1"/>
              <a:t>tr</a:t>
            </a:r>
            <a:r>
              <a:rPr lang="en-US" sz="1600" dirty="0"/>
              <a:t>&gt;</a:t>
            </a:r>
          </a:p>
          <a:p>
            <a:r>
              <a:rPr lang="en-US" sz="1600" dirty="0"/>
              <a:t>    &lt;/table&gt;</a:t>
            </a:r>
          </a:p>
          <a:p>
            <a:r>
              <a:rPr lang="en-US" sz="1600" dirty="0"/>
              <a:t> </a:t>
            </a:r>
          </a:p>
          <a:p>
            <a:endParaRPr lang="en-US" sz="3600" dirty="0">
              <a:effectLst/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58974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93768"/>
            <a:ext cx="4201297" cy="5464064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Practice 2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Examine the mockup. </a:t>
            </a:r>
            <a:br>
              <a:rPr lang="en-US" sz="4000" dirty="0" smtClean="0"/>
            </a:br>
            <a:r>
              <a:rPr lang="en-US" sz="4000" dirty="0" smtClean="0"/>
              <a:t>Identify the</a:t>
            </a:r>
            <a:r>
              <a:rPr lang="en-US" sz="4000" dirty="0"/>
              <a:t> </a:t>
            </a:r>
            <a:r>
              <a:rPr lang="en-US" sz="4000" dirty="0" smtClean="0"/>
              <a:t>CSS rules that will be applied.</a:t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endParaRPr lang="en-US" sz="4000" dirty="0"/>
          </a:p>
        </p:txBody>
      </p:sp>
      <p:pic>
        <p:nvPicPr>
          <p:cNvPr id="5" name="Picture 4" descr="Macintosh HD:Users:trishcornez:Desktop:CS222:WEEK 2 - HTML and CSS Basics:l2b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2957" y="581411"/>
            <a:ext cx="7379043" cy="614920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941879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93768"/>
            <a:ext cx="4201297" cy="5464064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/>
              <a:t>Practice 2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Rules will be applied to the following:</a:t>
            </a:r>
            <a:br>
              <a:rPr lang="en-US" sz="4000" dirty="0" smtClean="0"/>
            </a:br>
            <a:r>
              <a:rPr lang="en-US" sz="4000" dirty="0" smtClean="0"/>
              <a:t>body</a:t>
            </a:r>
            <a:br>
              <a:rPr lang="en-US" sz="4000" dirty="0" smtClean="0"/>
            </a:br>
            <a:r>
              <a:rPr lang="en-US" sz="4000" dirty="0" smtClean="0"/>
              <a:t>div</a:t>
            </a:r>
            <a:br>
              <a:rPr lang="en-US" sz="4000" dirty="0" smtClean="0"/>
            </a:br>
            <a:r>
              <a:rPr lang="en-US" sz="4000" dirty="0" smtClean="0"/>
              <a:t>h1</a:t>
            </a:r>
            <a:br>
              <a:rPr lang="en-US" sz="4000" dirty="0" smtClean="0"/>
            </a:br>
            <a:r>
              <a:rPr lang="en-US" sz="4000" dirty="0" smtClean="0"/>
              <a:t>h2</a:t>
            </a:r>
            <a:br>
              <a:rPr lang="en-US" sz="4000" dirty="0" smtClean="0"/>
            </a:br>
            <a:r>
              <a:rPr lang="en-US" sz="4000" dirty="0" smtClean="0"/>
              <a:t>table</a:t>
            </a:r>
            <a:endParaRPr lang="en-US" sz="4000" dirty="0"/>
          </a:p>
        </p:txBody>
      </p:sp>
      <p:pic>
        <p:nvPicPr>
          <p:cNvPr id="5" name="Picture 4" descr="Macintosh HD:Users:trishcornez:Desktop:CS222:WEEK 2 - HTML and CSS Basics:l2b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8860" y="593768"/>
            <a:ext cx="6810632" cy="567552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946119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CSS Guidelines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 the HTML document, the &lt;link&gt; tag is used to define the relationship between an HTML5 document and an external resource. </a:t>
            </a:r>
            <a:endParaRPr lang="en-US" dirty="0" smtClean="0"/>
          </a:p>
          <a:p>
            <a:r>
              <a:rPr lang="en-US" dirty="0" smtClean="0"/>
              <a:t>The CSS file contains </a:t>
            </a:r>
            <a:r>
              <a:rPr lang="en-US" dirty="0"/>
              <a:t>the display styles for specific tags. 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/>
              <a:t>The formatting instructions are enclosed in a pair of curly </a:t>
            </a:r>
            <a:r>
              <a:rPr lang="en-US" dirty="0" smtClean="0"/>
              <a:t>brackets </a:t>
            </a:r>
            <a:r>
              <a:rPr lang="en-US" dirty="0"/>
              <a:t>{  } after the name of the tag. </a:t>
            </a:r>
            <a:endParaRPr lang="en-US" dirty="0" smtClean="0"/>
          </a:p>
          <a:p>
            <a:r>
              <a:rPr lang="en-US" dirty="0" smtClean="0"/>
              <a:t>Each </a:t>
            </a:r>
            <a:r>
              <a:rPr lang="en-US" dirty="0"/>
              <a:t>formatting instruction is ended with a semicolon.  </a:t>
            </a:r>
          </a:p>
          <a:p>
            <a:r>
              <a:rPr lang="en-US" dirty="0"/>
              <a:t>A format instruction consists of the </a:t>
            </a:r>
            <a:r>
              <a:rPr lang="en-US" dirty="0" smtClean="0"/>
              <a:t>attribute : value pair.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13423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Body Style Rule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881402"/>
          </a:xfrm>
        </p:spPr>
        <p:txBody>
          <a:bodyPr/>
          <a:lstStyle/>
          <a:p>
            <a:r>
              <a:rPr lang="en-US" dirty="0" smtClean="0"/>
              <a:t>body specifies two style attributes: </a:t>
            </a:r>
          </a:p>
          <a:p>
            <a:r>
              <a:rPr lang="en-US" dirty="0" smtClean="0"/>
              <a:t>background-color </a:t>
            </a:r>
          </a:p>
          <a:p>
            <a:r>
              <a:rPr lang="en-US" dirty="0" smtClean="0"/>
              <a:t>font for the body. 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393990" y="4400718"/>
            <a:ext cx="6096000" cy="2062103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body {</a:t>
            </a:r>
            <a:endParaRPr lang="en-US" sz="3200" dirty="0" smtClean="0">
              <a:effectLst/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  <a:p>
            <a:r>
              <a:rPr lang="en-US" sz="3200" dirty="0"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  background-color: #225B6D;</a:t>
            </a:r>
            <a:endParaRPr lang="en-US" sz="3200" dirty="0" smtClean="0">
              <a:effectLst/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  <a:p>
            <a:r>
              <a:rPr lang="en-US" sz="3200" dirty="0"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  font-family: Arial</a:t>
            </a:r>
            <a:r>
              <a:rPr lang="en-US" sz="3200" dirty="0" smtClean="0"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;</a:t>
            </a:r>
          </a:p>
          <a:p>
            <a:r>
              <a:rPr lang="en-US" sz="3200" dirty="0">
                <a:effectLst/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}</a:t>
            </a:r>
            <a:endParaRPr lang="en-US" sz="3200" dirty="0">
              <a:effectLst/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67776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div Style Rule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02003"/>
            <a:ext cx="10515600" cy="286994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</a:t>
            </a:r>
            <a:r>
              <a:rPr lang="en-US" dirty="0" smtClean="0"/>
              <a:t>he entire content of the web page is enclosed in the &lt;div&gt; tags.  </a:t>
            </a:r>
          </a:p>
          <a:p>
            <a:pPr marL="0" indent="0">
              <a:buNone/>
            </a:pPr>
            <a:r>
              <a:rPr lang="en-US" dirty="0" smtClean="0"/>
              <a:t>The style rules for the div element are as follows:</a:t>
            </a:r>
          </a:p>
          <a:p>
            <a:r>
              <a:rPr lang="en-US" dirty="0" smtClean="0"/>
              <a:t> background color</a:t>
            </a:r>
          </a:p>
          <a:p>
            <a:r>
              <a:rPr lang="en-US" dirty="0" smtClean="0"/>
              <a:t>padding attribute</a:t>
            </a:r>
          </a:p>
          <a:p>
            <a:r>
              <a:rPr lang="en-US" dirty="0" smtClean="0"/>
              <a:t>border radius (which gives it a rounded rectangle appearance). </a:t>
            </a:r>
          </a:p>
        </p:txBody>
      </p:sp>
      <p:sp>
        <p:nvSpPr>
          <p:cNvPr id="4" name="Rectangle 3"/>
          <p:cNvSpPr/>
          <p:nvPr/>
        </p:nvSpPr>
        <p:spPr>
          <a:xfrm>
            <a:off x="3393990" y="4400718"/>
            <a:ext cx="6096000" cy="224676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r>
              <a:rPr lang="en-US" sz="2800" dirty="0"/>
              <a:t>div {</a:t>
            </a:r>
          </a:p>
          <a:p>
            <a:r>
              <a:rPr lang="en-US" sz="2800" dirty="0"/>
              <a:t>  background-color: #E6DBDB;</a:t>
            </a:r>
          </a:p>
          <a:p>
            <a:r>
              <a:rPr lang="en-US" sz="2800" dirty="0"/>
              <a:t>  border-radius: 50px;</a:t>
            </a:r>
          </a:p>
          <a:p>
            <a:r>
              <a:rPr lang="en-US" sz="2800" dirty="0"/>
              <a:t>  padding: 20px;</a:t>
            </a:r>
          </a:p>
          <a:p>
            <a:r>
              <a:rPr lang="en-US" sz="2800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5218334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 2: Additional Style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Center the title</a:t>
            </a:r>
          </a:p>
          <a:p>
            <a:pPr lvl="0"/>
            <a:r>
              <a:rPr lang="en-US" dirty="0"/>
              <a:t>Right-align the figure</a:t>
            </a:r>
          </a:p>
          <a:p>
            <a:pPr lvl="0"/>
            <a:r>
              <a:rPr lang="en-US" dirty="0"/>
              <a:t>Set the margin of the paragraph and alter the width</a:t>
            </a:r>
          </a:p>
          <a:p>
            <a:pPr lvl="0"/>
            <a:r>
              <a:rPr lang="en-US" dirty="0"/>
              <a:t>Change the color of the h2 title and add a little space</a:t>
            </a:r>
          </a:p>
          <a:p>
            <a:pPr lvl="0"/>
            <a:r>
              <a:rPr lang="en-US" dirty="0"/>
              <a:t>Center the table, add a background color, set the text color.</a:t>
            </a:r>
          </a:p>
          <a:p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dirty="0" err="1"/>
              <a:t>th</a:t>
            </a:r>
            <a:r>
              <a:rPr lang="en-US" dirty="0"/>
              <a:t> and td tags are nested inside the table and </a:t>
            </a:r>
            <a:r>
              <a:rPr lang="en-US" dirty="0" err="1"/>
              <a:t>tr</a:t>
            </a:r>
            <a:r>
              <a:rPr lang="en-US" dirty="0"/>
              <a:t> tags.  Alter these tags independent of each other.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58981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 to Chrome’s Developer Tools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009934" y="1690688"/>
            <a:ext cx="948519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Chrome provides a set of Developer Tools for developing and debugging web pages.  Developer Tools is also referred to as </a:t>
            </a:r>
            <a:r>
              <a:rPr lang="en-US" dirty="0" err="1"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DevTools</a:t>
            </a:r>
            <a:r>
              <a:rPr lang="en-US" dirty="0"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.  </a:t>
            </a:r>
            <a:endParaRPr lang="en-US" dirty="0" smtClean="0">
              <a:latin typeface="Times New Roman" panose="02020603050405020304" pitchFamily="18" charset="0"/>
              <a:ea typeface="MS Mincho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US" dirty="0" smtClean="0">
              <a:latin typeface="Times New Roman" panose="02020603050405020304" pitchFamily="18" charset="0"/>
              <a:ea typeface="MS Mincho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 err="1" smtClean="0"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DevTools</a:t>
            </a:r>
            <a:r>
              <a:rPr lang="en-US" dirty="0" smtClean="0"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 support </a:t>
            </a:r>
            <a:r>
              <a:rPr lang="en-US" dirty="0"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layout design, code optimization, and JavaScript </a:t>
            </a:r>
            <a:r>
              <a:rPr lang="en-US" dirty="0" smtClean="0"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development.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US" dirty="0" smtClean="0">
              <a:latin typeface="Times New Roman" panose="02020603050405020304" pitchFamily="18" charset="0"/>
              <a:ea typeface="MS Mincho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 smtClean="0"/>
              <a:t>Dev </a:t>
            </a:r>
            <a:r>
              <a:rPr lang="en-US" dirty="0"/>
              <a:t>Tools </a:t>
            </a:r>
            <a:r>
              <a:rPr lang="en-US" dirty="0" smtClean="0"/>
              <a:t>provides the </a:t>
            </a:r>
            <a:r>
              <a:rPr lang="en-US" dirty="0"/>
              <a:t>structure of a given page </a:t>
            </a:r>
            <a:r>
              <a:rPr lang="en-US" dirty="0" smtClean="0"/>
              <a:t>as </a:t>
            </a:r>
            <a:r>
              <a:rPr lang="en-US" dirty="0"/>
              <a:t>the browser interprets it.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US" sz="3200" dirty="0">
              <a:effectLst/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31892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64859" y="444843"/>
            <a:ext cx="4524633" cy="5979255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/>
              <a:t>h1 {</a:t>
            </a:r>
          </a:p>
          <a:p>
            <a:pPr marL="0" indent="0">
              <a:buNone/>
            </a:pPr>
            <a:r>
              <a:rPr lang="en-US" dirty="0"/>
              <a:t>  text-align: center;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/>
              <a:t>figure {</a:t>
            </a:r>
          </a:p>
          <a:p>
            <a:pPr marL="0" indent="0">
              <a:buNone/>
            </a:pPr>
            <a:r>
              <a:rPr lang="en-US" dirty="0"/>
              <a:t>  float: right;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16924" y="812370"/>
            <a:ext cx="442577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Center the title</a:t>
            </a:r>
          </a:p>
          <a:p>
            <a:r>
              <a:rPr lang="en-US" dirty="0" smtClean="0"/>
              <a:t>Right-align the figure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34735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68297" y="222420"/>
            <a:ext cx="4994189" cy="5979255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 smtClean="0"/>
              <a:t>p </a:t>
            </a:r>
            <a:r>
              <a:rPr lang="en-US" dirty="0"/>
              <a:t>{</a:t>
            </a:r>
          </a:p>
          <a:p>
            <a:pPr marL="0" indent="0">
              <a:buNone/>
            </a:pPr>
            <a:r>
              <a:rPr lang="en-US" dirty="0"/>
              <a:t>  clear: both;</a:t>
            </a:r>
          </a:p>
          <a:p>
            <a:pPr marL="0" indent="0">
              <a:buNone/>
            </a:pPr>
            <a:r>
              <a:rPr lang="en-US" dirty="0"/>
              <a:t>  margin-left: 100px;</a:t>
            </a:r>
          </a:p>
          <a:p>
            <a:pPr marL="0" indent="0">
              <a:buNone/>
            </a:pPr>
            <a:r>
              <a:rPr lang="en-US" dirty="0"/>
              <a:t>  width:150px;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/>
              <a:t>h2 {</a:t>
            </a:r>
          </a:p>
          <a:p>
            <a:pPr marL="0" indent="0">
              <a:buNone/>
            </a:pPr>
            <a:r>
              <a:rPr lang="en-US" dirty="0"/>
              <a:t>  color: #81A939;</a:t>
            </a:r>
          </a:p>
          <a:p>
            <a:pPr marL="0" indent="0">
              <a:buNone/>
            </a:pPr>
            <a:r>
              <a:rPr lang="en-US" dirty="0"/>
              <a:t>  margin-left: 5px;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0" y="812371"/>
            <a:ext cx="482119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Set the margin of the paragraph and alter the width</a:t>
            </a:r>
          </a:p>
          <a:p>
            <a:endParaRPr lang="en-US" dirty="0" smtClean="0"/>
          </a:p>
          <a:p>
            <a:r>
              <a:rPr lang="en-US" dirty="0" smtClean="0"/>
              <a:t>Change the color of the h2 title and add a little space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54722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5906529" y="1210962"/>
            <a:ext cx="5758249" cy="4448433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200" dirty="0"/>
              <a:t> table {</a:t>
            </a:r>
          </a:p>
          <a:p>
            <a:pPr marL="0" indent="0">
              <a:buNone/>
            </a:pPr>
            <a:r>
              <a:rPr lang="en-US" sz="3200" dirty="0"/>
              <a:t>  background-color: #444444;</a:t>
            </a:r>
          </a:p>
          <a:p>
            <a:pPr marL="0" indent="0">
              <a:buNone/>
            </a:pPr>
            <a:r>
              <a:rPr lang="en-US" sz="3200" dirty="0" smtClean="0"/>
              <a:t>  color</a:t>
            </a:r>
            <a:r>
              <a:rPr lang="en-US" sz="3200" dirty="0"/>
              <a:t>: </a:t>
            </a:r>
            <a:r>
              <a:rPr lang="en-US" sz="3200" dirty="0" smtClean="0"/>
              <a:t>white;</a:t>
            </a:r>
          </a:p>
          <a:p>
            <a:pPr marL="0" indent="0">
              <a:buNone/>
            </a:pPr>
            <a:r>
              <a:rPr lang="en-US" sz="3200" dirty="0" smtClean="0"/>
              <a:t>  border-radius</a:t>
            </a:r>
            <a:r>
              <a:rPr lang="en-US" sz="3200" dirty="0"/>
              <a:t>: 25px;</a:t>
            </a:r>
          </a:p>
          <a:p>
            <a:pPr marL="0" indent="0">
              <a:buNone/>
            </a:pPr>
            <a:r>
              <a:rPr lang="en-US" sz="3200" dirty="0"/>
              <a:t>  </a:t>
            </a:r>
            <a:r>
              <a:rPr lang="en-US" sz="3200" dirty="0" err="1"/>
              <a:t>margin-left:auto</a:t>
            </a:r>
            <a:r>
              <a:rPr lang="en-US" sz="3200" dirty="0"/>
              <a:t>;</a:t>
            </a:r>
          </a:p>
          <a:p>
            <a:pPr marL="0" indent="0">
              <a:buNone/>
            </a:pPr>
            <a:r>
              <a:rPr lang="en-US" sz="3200" dirty="0"/>
              <a:t>  </a:t>
            </a:r>
            <a:r>
              <a:rPr lang="en-US" sz="3200" dirty="0" err="1"/>
              <a:t>margin-right:auto</a:t>
            </a:r>
            <a:r>
              <a:rPr lang="en-US" sz="3200" dirty="0"/>
              <a:t>;</a:t>
            </a:r>
          </a:p>
          <a:p>
            <a:pPr marL="0" indent="0">
              <a:buNone/>
            </a:pPr>
            <a:r>
              <a:rPr lang="en-US" sz="3200" dirty="0" smtClean="0"/>
              <a:t>}</a:t>
            </a:r>
            <a:endParaRPr lang="en-US" sz="3200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3758514" cy="4351338"/>
          </a:xfrm>
        </p:spPr>
        <p:txBody>
          <a:bodyPr/>
          <a:lstStyle/>
          <a:p>
            <a:pPr lvl="0"/>
            <a:r>
              <a:rPr lang="en-US" dirty="0" smtClean="0"/>
              <a:t>Center </a:t>
            </a:r>
            <a:r>
              <a:rPr lang="en-US" dirty="0"/>
              <a:t>the table, add a background color, set the text color.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767248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672650" y="74138"/>
            <a:ext cx="5066270" cy="675914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200" dirty="0" smtClean="0"/>
              <a:t>table </a:t>
            </a:r>
            <a:r>
              <a:rPr lang="en-US" sz="3200" dirty="0" err="1"/>
              <a:t>tr</a:t>
            </a:r>
            <a:r>
              <a:rPr lang="en-US" sz="3200" dirty="0"/>
              <a:t> </a:t>
            </a:r>
            <a:r>
              <a:rPr lang="en-US" sz="3200" dirty="0" err="1"/>
              <a:t>th</a:t>
            </a:r>
            <a:r>
              <a:rPr lang="en-US" sz="3200" dirty="0"/>
              <a:t> {</a:t>
            </a:r>
          </a:p>
          <a:p>
            <a:pPr marL="0" indent="0">
              <a:buNone/>
            </a:pPr>
            <a:r>
              <a:rPr lang="en-US" sz="3200" dirty="0"/>
              <a:t>  padding-left: 25px;</a:t>
            </a:r>
          </a:p>
          <a:p>
            <a:pPr marL="0" indent="0">
              <a:buNone/>
            </a:pPr>
            <a:r>
              <a:rPr lang="en-US" sz="3200" dirty="0"/>
              <a:t>  padding-right: 25px;</a:t>
            </a:r>
          </a:p>
          <a:p>
            <a:pPr marL="0" indent="0">
              <a:buNone/>
            </a:pPr>
            <a:r>
              <a:rPr lang="en-US" sz="3200" dirty="0"/>
              <a:t>  text-align: center;</a:t>
            </a:r>
          </a:p>
          <a:p>
            <a:pPr marL="0" indent="0">
              <a:buNone/>
            </a:pPr>
            <a:r>
              <a:rPr lang="en-US" sz="3200" dirty="0"/>
              <a:t>  color: #B6B6E6;</a:t>
            </a:r>
          </a:p>
          <a:p>
            <a:pPr marL="0" indent="0">
              <a:buNone/>
            </a:pPr>
            <a:r>
              <a:rPr lang="en-US" sz="3200" dirty="0"/>
              <a:t>}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table </a:t>
            </a:r>
            <a:r>
              <a:rPr lang="en-US" sz="3200" dirty="0" err="1"/>
              <a:t>tr</a:t>
            </a:r>
            <a:r>
              <a:rPr lang="en-US" sz="3200" dirty="0"/>
              <a:t> td {</a:t>
            </a:r>
          </a:p>
          <a:p>
            <a:pPr marL="0" indent="0">
              <a:buNone/>
            </a:pPr>
            <a:r>
              <a:rPr lang="en-US" sz="3200" dirty="0"/>
              <a:t>  padding: 5px;</a:t>
            </a:r>
          </a:p>
          <a:p>
            <a:pPr marL="0" indent="0">
              <a:buNone/>
            </a:pPr>
            <a:r>
              <a:rPr lang="en-US" sz="3200" dirty="0"/>
              <a:t>  padding-right: 35px;</a:t>
            </a:r>
          </a:p>
          <a:p>
            <a:pPr marL="0" indent="0">
              <a:buNone/>
            </a:pPr>
            <a:r>
              <a:rPr lang="en-US" sz="3200" dirty="0"/>
              <a:t>  text-align: right;</a:t>
            </a:r>
          </a:p>
          <a:p>
            <a:pPr marL="0" indent="0">
              <a:buNone/>
            </a:pPr>
            <a:r>
              <a:rPr lang="en-US" sz="3200" dirty="0"/>
              <a:t>}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18071" y="2740025"/>
            <a:ext cx="4845908" cy="2375673"/>
          </a:xfrm>
        </p:spPr>
        <p:txBody>
          <a:bodyPr/>
          <a:lstStyle/>
          <a:p>
            <a:r>
              <a:rPr lang="en-US" dirty="0" smtClean="0"/>
              <a:t>The </a:t>
            </a:r>
            <a:r>
              <a:rPr lang="en-US" dirty="0" err="1"/>
              <a:t>th</a:t>
            </a:r>
            <a:r>
              <a:rPr lang="en-US" dirty="0"/>
              <a:t> and td tags are nested inside the table and </a:t>
            </a:r>
            <a:r>
              <a:rPr lang="en-US" dirty="0" err="1"/>
              <a:t>tr</a:t>
            </a:r>
            <a:r>
              <a:rPr lang="en-US" dirty="0"/>
              <a:t> tags</a:t>
            </a:r>
            <a:r>
              <a:rPr lang="en-US" dirty="0" smtClean="0"/>
              <a:t>.</a:t>
            </a:r>
          </a:p>
          <a:p>
            <a:r>
              <a:rPr lang="en-US" dirty="0" smtClean="0"/>
              <a:t>  </a:t>
            </a:r>
            <a:r>
              <a:rPr lang="en-US" dirty="0"/>
              <a:t>Alter these tags independent of each other.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89015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Experiment: Load Wikipedia in Chrome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Access Dev Tools in Chrome</a:t>
            </a:r>
          </a:p>
          <a:p>
            <a:r>
              <a:rPr lang="en-US" dirty="0" smtClean="0"/>
              <a:t>Select Elements. Code elements in the structure will appear.</a:t>
            </a:r>
          </a:p>
          <a:p>
            <a:r>
              <a:rPr lang="en-US" dirty="0" smtClean="0"/>
              <a:t>This structure is how HTML classifies page content.  It tells the browser which part is text and which is an image, etc.</a:t>
            </a:r>
          </a:p>
          <a:p>
            <a:pPr marL="0" indent="0">
              <a:buNone/>
            </a:pPr>
            <a:endParaRPr lang="en-US" dirty="0" smtClean="0"/>
          </a:p>
          <a:p>
            <a:pPr marL="914400" lvl="1" indent="-457200">
              <a:buFont typeface="+mj-lt"/>
              <a:buAutoNum type="alphaLcParenR"/>
            </a:pPr>
            <a:r>
              <a:rPr lang="en-US" dirty="0" smtClean="0"/>
              <a:t>Mouse over </a:t>
            </a:r>
            <a:r>
              <a:rPr lang="en-US" dirty="0"/>
              <a:t>the lines or elements in the </a:t>
            </a:r>
            <a:r>
              <a:rPr lang="en-US" dirty="0" smtClean="0"/>
              <a:t>structure.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dirty="0"/>
              <a:t>N</a:t>
            </a:r>
            <a:r>
              <a:rPr lang="en-US" dirty="0" smtClean="0"/>
              <a:t>otice </a:t>
            </a:r>
            <a:r>
              <a:rPr lang="en-US" dirty="0"/>
              <a:t>that parts of the page get </a:t>
            </a:r>
            <a:r>
              <a:rPr lang="en-US" dirty="0" smtClean="0"/>
              <a:t>highlighted. Click on triangles </a:t>
            </a:r>
            <a:r>
              <a:rPr lang="en-US" dirty="0"/>
              <a:t>to the left of a </a:t>
            </a:r>
            <a:r>
              <a:rPr lang="en-US" dirty="0" smtClean="0"/>
              <a:t>line. 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dirty="0" smtClean="0"/>
              <a:t>Use the triangles to expand elements deeper </a:t>
            </a:r>
            <a:r>
              <a:rPr lang="en-US" dirty="0"/>
              <a:t>and deeper into </a:t>
            </a:r>
            <a:r>
              <a:rPr lang="en-US" dirty="0" smtClean="0"/>
              <a:t>the </a:t>
            </a:r>
            <a:r>
              <a:rPr lang="en-US" dirty="0"/>
              <a:t>tree-like structure. 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60587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Inspect the main graphic element that is the Wikipedia logo. Identify its graphic format. 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What is the width of the graphic logo?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What is the text alternative to the graphic?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19008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/>
          <a:stretch>
            <a:fillRect/>
          </a:stretch>
        </p:blipFill>
        <p:spPr>
          <a:xfrm>
            <a:off x="691978" y="0"/>
            <a:ext cx="1078309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75980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790832"/>
          </a:xfrm>
        </p:spPr>
        <p:txBody>
          <a:bodyPr>
            <a:normAutofit/>
          </a:bodyPr>
          <a:lstStyle/>
          <a:p>
            <a:r>
              <a:rPr lang="en-US" sz="4000" dirty="0" smtClean="0"/>
              <a:t>What is the process for building a static website?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61543"/>
            <a:ext cx="10515600" cy="5386130"/>
          </a:xfrm>
        </p:spPr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dirty="0" smtClean="0"/>
              <a:t>Examine and analyze the </a:t>
            </a:r>
            <a:r>
              <a:rPr lang="en-US" dirty="0"/>
              <a:t>website </a:t>
            </a:r>
            <a:r>
              <a:rPr lang="en-US" dirty="0" smtClean="0"/>
              <a:t>mockup.</a:t>
            </a:r>
            <a:endParaRPr lang="en-US" dirty="0"/>
          </a:p>
          <a:p>
            <a:pPr marL="457200" lvl="1" indent="0">
              <a:buNone/>
            </a:pPr>
            <a:r>
              <a:rPr lang="en-US" dirty="0"/>
              <a:t>Determine the structure </a:t>
            </a:r>
            <a:r>
              <a:rPr lang="en-US" dirty="0" smtClean="0"/>
              <a:t>elements.</a:t>
            </a:r>
          </a:p>
          <a:p>
            <a:pPr marL="457200" lvl="1" indent="0">
              <a:buNone/>
            </a:pPr>
            <a:r>
              <a:rPr lang="en-US" dirty="0" smtClean="0"/>
              <a:t>Determine the visual design elements.</a:t>
            </a:r>
          </a:p>
          <a:p>
            <a:pPr marL="457200" lvl="1" indent="0">
              <a:buNone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Code the visual design elements into a CSS file. CSS stands for Cascading Style Sheets.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C</a:t>
            </a:r>
            <a:r>
              <a:rPr lang="en-US" dirty="0" smtClean="0"/>
              <a:t>ode the structure elements into HTML and apply the design elements</a:t>
            </a:r>
          </a:p>
          <a:p>
            <a:pPr marL="514350" lvl="0" indent="-514350">
              <a:buFont typeface="+mj-lt"/>
              <a:buAutoNum type="arabicPeriod"/>
            </a:pPr>
            <a:endParaRPr lang="en-US" dirty="0"/>
          </a:p>
          <a:p>
            <a:pPr marL="514350" lvl="0" indent="-514350">
              <a:buFont typeface="+mj-lt"/>
              <a:buAutoNum type="arabicPeriod"/>
            </a:pPr>
            <a:r>
              <a:rPr lang="en-US" dirty="0" smtClean="0"/>
              <a:t>Add JavaScript for interactive </a:t>
            </a:r>
            <a:r>
              <a:rPr lang="en-US" dirty="0"/>
              <a:t>components.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48694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 of Static Webpage Components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HTML5 is used to specify the structure of a web page.</a:t>
            </a:r>
          </a:p>
          <a:p>
            <a:pPr lvl="0"/>
            <a:r>
              <a:rPr lang="en-US" dirty="0"/>
              <a:t>CSS is used to add design attributes or formatting to the document</a:t>
            </a:r>
            <a:r>
              <a:rPr lang="en-US" dirty="0" smtClean="0"/>
              <a:t>.</a:t>
            </a:r>
          </a:p>
          <a:p>
            <a:pPr lvl="0"/>
            <a:endParaRPr lang="en-US" dirty="0"/>
          </a:p>
          <a:p>
            <a:pPr marL="0" indent="0">
              <a:buNone/>
            </a:pPr>
            <a:r>
              <a:rPr lang="en-US" dirty="0"/>
              <a:t>Example: HTML </a:t>
            </a:r>
            <a:r>
              <a:rPr lang="en-US" dirty="0" smtClean="0"/>
              <a:t>Tags, such </a:t>
            </a:r>
            <a:r>
              <a:rPr lang="en-US" dirty="0"/>
              <a:t>as &lt;table&gt;, &lt;</a:t>
            </a:r>
            <a:r>
              <a:rPr lang="en-US" dirty="0" err="1"/>
              <a:t>ul</a:t>
            </a:r>
            <a:r>
              <a:rPr lang="en-US" dirty="0"/>
              <a:t>&gt;, &lt;p&gt; specify the sections of a document.</a:t>
            </a:r>
          </a:p>
          <a:p>
            <a:pPr marL="0" lvl="0" indent="0">
              <a:buNone/>
            </a:pPr>
            <a:r>
              <a:rPr lang="en-US" dirty="0" smtClean="0"/>
              <a:t>Designing </a:t>
            </a:r>
            <a:r>
              <a:rPr lang="en-US" dirty="0"/>
              <a:t>a style for the </a:t>
            </a:r>
            <a:r>
              <a:rPr lang="en-US" dirty="0" smtClean="0"/>
              <a:t>structure means adding color, font size, responsive placement, etc.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55747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 to CSS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S</a:t>
            </a:r>
            <a:r>
              <a:rPr lang="en-US" dirty="0" smtClean="0"/>
              <a:t>everal </a:t>
            </a:r>
            <a:r>
              <a:rPr lang="en-US" dirty="0"/>
              <a:t>CSS files </a:t>
            </a:r>
            <a:r>
              <a:rPr lang="en-US" dirty="0" smtClean="0"/>
              <a:t>can </a:t>
            </a:r>
            <a:r>
              <a:rPr lang="en-US" dirty="0"/>
              <a:t>be referenced in HTML.  </a:t>
            </a:r>
            <a:endParaRPr lang="en-US" dirty="0" smtClean="0"/>
          </a:p>
          <a:p>
            <a:pPr lvl="0"/>
            <a:r>
              <a:rPr lang="en-US" dirty="0" smtClean="0"/>
              <a:t>The simplest </a:t>
            </a:r>
            <a:r>
              <a:rPr lang="en-US" dirty="0"/>
              <a:t>way to build a website is to use a </a:t>
            </a:r>
            <a:r>
              <a:rPr lang="en-US" dirty="0" err="1" smtClean="0"/>
              <a:t>singleCSS</a:t>
            </a:r>
            <a:r>
              <a:rPr lang="en-US" dirty="0" smtClean="0"/>
              <a:t>  </a:t>
            </a:r>
            <a:r>
              <a:rPr lang="en-US" dirty="0"/>
              <a:t>style sheet. O</a:t>
            </a:r>
            <a:r>
              <a:rPr lang="en-US" dirty="0" smtClean="0"/>
              <a:t>ften </a:t>
            </a:r>
            <a:r>
              <a:rPr lang="en-US" dirty="0"/>
              <a:t>there are many of them and all of them will be used to find the final style to be applied to a page element. </a:t>
            </a:r>
          </a:p>
          <a:p>
            <a:pPr lvl="0"/>
            <a:r>
              <a:rPr lang="en-US" dirty="0"/>
              <a:t>CSS contains a collection of style rules. </a:t>
            </a:r>
            <a:r>
              <a:rPr lang="en-US" dirty="0" smtClean="0"/>
              <a:t>The </a:t>
            </a:r>
            <a:r>
              <a:rPr lang="en-US" dirty="0"/>
              <a:t>most specific rule is applied to a given element.</a:t>
            </a:r>
          </a:p>
          <a:p>
            <a:pPr lvl="0"/>
            <a:r>
              <a:rPr lang="en-US" dirty="0"/>
              <a:t>The word cascading means that we move down the list of style </a:t>
            </a:r>
            <a:r>
              <a:rPr lang="en-US" dirty="0" smtClean="0"/>
              <a:t>rules until a rule is found that </a:t>
            </a:r>
            <a:r>
              <a:rPr lang="en-US" dirty="0"/>
              <a:t>best describes the elements. T</a:t>
            </a:r>
            <a:r>
              <a:rPr lang="en-US" dirty="0" smtClean="0"/>
              <a:t>hat </a:t>
            </a:r>
            <a:r>
              <a:rPr lang="en-US" dirty="0"/>
              <a:t>rule gets </a:t>
            </a:r>
            <a:r>
              <a:rPr lang="en-US" dirty="0" smtClean="0"/>
              <a:t>applied.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5974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HTML Divisions and CSS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The &lt;div</a:t>
            </a:r>
            <a:r>
              <a:rPr lang="en-US" dirty="0" smtClean="0"/>
              <a:t>&gt;..&lt;/div&gt; is </a:t>
            </a:r>
            <a:r>
              <a:rPr lang="en-US" dirty="0"/>
              <a:t>an additional pair of tags that </a:t>
            </a:r>
            <a:r>
              <a:rPr lang="en-US" dirty="0" smtClean="0"/>
              <a:t>is </a:t>
            </a:r>
            <a:r>
              <a:rPr lang="en-US" dirty="0"/>
              <a:t>important to HTML5 documents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/>
              <a:t>The &lt;div&gt; tag defines a generic division or a section in an HTML5 document. 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Unlike </a:t>
            </a:r>
            <a:r>
              <a:rPr lang="en-US" dirty="0"/>
              <a:t>tags such as &lt;h1&gt;, &lt;table&gt;, the &lt;div&gt; tag does not have any associated semantic. 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One </a:t>
            </a:r>
            <a:r>
              <a:rPr lang="en-US" dirty="0"/>
              <a:t>of the most frequent uses of the &lt;div&gt; tag is for grouping a block of HTML5 elements to format with CSS.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77471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1197</TotalTime>
  <Words>1127</Words>
  <Application>Microsoft Office PowerPoint</Application>
  <PresentationFormat>Widescreen</PresentationFormat>
  <Paragraphs>200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Arial</vt:lpstr>
      <vt:lpstr>Calibri</vt:lpstr>
      <vt:lpstr>Calibri Light</vt:lpstr>
      <vt:lpstr>Cambria</vt:lpstr>
      <vt:lpstr>MS Mincho</vt:lpstr>
      <vt:lpstr>Times New Roman</vt:lpstr>
      <vt:lpstr>Office Theme</vt:lpstr>
      <vt:lpstr>TOPICS</vt:lpstr>
      <vt:lpstr>Introduction to Chrome’s Developer Tools</vt:lpstr>
      <vt:lpstr>Experiment: Load Wikipedia in Chrome</vt:lpstr>
      <vt:lpstr>Questions</vt:lpstr>
      <vt:lpstr>PowerPoint Presentation</vt:lpstr>
      <vt:lpstr>What is the process for building a static website?</vt:lpstr>
      <vt:lpstr>Overview of Static Webpage Components</vt:lpstr>
      <vt:lpstr>Introduction to CSS</vt:lpstr>
      <vt:lpstr>HTML Divisions and CSS</vt:lpstr>
      <vt:lpstr>Practice 1  Examine the mockup.  Build the html page. See Lab 2.  Use the tags for: &lt;h1&gt; &lt;h2&gt; &lt;figure&gt; &lt;p&gt; &lt;table&gt;</vt:lpstr>
      <vt:lpstr>PowerPoint Presentation</vt:lpstr>
      <vt:lpstr>PowerPoint Presentation</vt:lpstr>
      <vt:lpstr>PowerPoint Presentation</vt:lpstr>
      <vt:lpstr>Practice 2  Examine the mockup.  Identify the CSS rules that will be applied.  </vt:lpstr>
      <vt:lpstr>Practice 2  Rules will be applied to the following: body div h1 h2 table</vt:lpstr>
      <vt:lpstr>CSS Guidelines</vt:lpstr>
      <vt:lpstr>Body Style Rule</vt:lpstr>
      <vt:lpstr>div Style Rule</vt:lpstr>
      <vt:lpstr>Practice 2: Additional Style Rules</vt:lpstr>
      <vt:lpstr>PowerPoint Presentation</vt:lpstr>
      <vt:lpstr>PowerPoint Presentation</vt:lpstr>
      <vt:lpstr>PowerPoint Presentation</vt:lpstr>
      <vt:lpstr>PowerPoint Presentation</vt:lpstr>
    </vt:vector>
  </TitlesOfParts>
  <Company>UofR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Chrome’s Developer Tools</dc:title>
  <dc:creator>Cornez, Trish</dc:creator>
  <cp:lastModifiedBy>Cornez, Trish</cp:lastModifiedBy>
  <cp:revision>15</cp:revision>
  <dcterms:created xsi:type="dcterms:W3CDTF">2018-01-10T22:40:18Z</dcterms:created>
  <dcterms:modified xsi:type="dcterms:W3CDTF">2018-01-15T19:31:18Z</dcterms:modified>
</cp:coreProperties>
</file>