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97C-60D0-4371-B13D-0356CBBF06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7F32-CE31-4722-9D8C-7B641A22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CSS and Box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0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in 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webpage </a:t>
            </a:r>
            <a:r>
              <a:rPr lang="en-US" dirty="0" smtClean="0"/>
              <a:t>is a collection of objects. </a:t>
            </a:r>
            <a:endParaRPr lang="en-US" dirty="0" smtClean="0"/>
          </a:p>
          <a:p>
            <a:r>
              <a:rPr lang="en-US" dirty="0" smtClean="0"/>
              <a:t>When designing, </a:t>
            </a:r>
            <a:r>
              <a:rPr lang="en-US" dirty="0" smtClean="0"/>
              <a:t>objects should be placed in </a:t>
            </a:r>
            <a:r>
              <a:rPr lang="en-US" dirty="0" smtClean="0"/>
              <a:t>divisions</a:t>
            </a:r>
            <a:r>
              <a:rPr lang="en-US" dirty="0" smtClean="0"/>
              <a:t>.</a:t>
            </a:r>
          </a:p>
          <a:p>
            <a:r>
              <a:rPr lang="en-US" b="1" dirty="0"/>
              <a:t>div</a:t>
            </a:r>
            <a:r>
              <a:rPr lang="en-US" dirty="0"/>
              <a:t> represents a division class. </a:t>
            </a:r>
          </a:p>
          <a:p>
            <a:r>
              <a:rPr lang="en-US" b="1" dirty="0"/>
              <a:t>div</a:t>
            </a:r>
            <a:r>
              <a:rPr lang="en-US" dirty="0"/>
              <a:t> is used to divide a page into objects, box model elements.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Goal: </a:t>
            </a:r>
          </a:p>
          <a:p>
            <a:pPr marL="0" indent="0">
              <a:buNone/>
            </a:pPr>
            <a:r>
              <a:rPr lang="en-US" dirty="0" smtClean="0"/>
              <a:t>Position elements so that they can be easily </a:t>
            </a:r>
            <a:r>
              <a:rPr lang="en-US" dirty="0" smtClean="0"/>
              <a:t>rearranged </a:t>
            </a:r>
            <a:r>
              <a:rPr lang="en-US" dirty="0" smtClean="0"/>
              <a:t>if we </a:t>
            </a:r>
            <a:r>
              <a:rPr lang="en-US" dirty="0"/>
              <a:t>decide to give users a different </a:t>
            </a:r>
            <a:r>
              <a:rPr lang="en-US" dirty="0" smtClean="0"/>
              <a:t>experience.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4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1844019"/>
            <a:ext cx="4963160" cy="464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2023745"/>
            <a:ext cx="4876800" cy="4559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897880" y="4251960"/>
            <a:ext cx="777240" cy="11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770" y="91440"/>
            <a:ext cx="11852910" cy="6391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Carve a webpage mockup into box elements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124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trishcornez:Desktop:Screen Shot 2015-04-03 at 6.26.48 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18"/>
          <a:stretch/>
        </p:blipFill>
        <p:spPr bwMode="auto">
          <a:xfrm>
            <a:off x="2201581" y="1165860"/>
            <a:ext cx="8016839" cy="454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770" y="91440"/>
            <a:ext cx="11852910" cy="6391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Every </a:t>
            </a:r>
            <a:r>
              <a:rPr lang="en-US" sz="4000" dirty="0" smtClean="0"/>
              <a:t>object </a:t>
            </a:r>
            <a:r>
              <a:rPr lang="en-US" sz="4000" dirty="0" smtClean="0"/>
              <a:t>on a web page is modeled as a box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09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770" y="73183"/>
            <a:ext cx="4773930" cy="732155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ox Model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1" y="1185545"/>
            <a:ext cx="7120890" cy="53066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width + padding + border </a:t>
            </a:r>
            <a:endParaRPr lang="en-US" dirty="0" smtClean="0"/>
          </a:p>
          <a:p>
            <a:pPr marL="0" indent="0" algn="ctr">
              <a:buNone/>
            </a:pPr>
            <a:r>
              <a:rPr lang="en-US" sz="4300" b="1" dirty="0" smtClean="0"/>
              <a:t>= </a:t>
            </a:r>
          </a:p>
          <a:p>
            <a:pPr marL="0" indent="0" algn="ctr">
              <a:buNone/>
            </a:pPr>
            <a:r>
              <a:rPr lang="en-US" dirty="0" smtClean="0"/>
              <a:t>actual </a:t>
            </a:r>
            <a:r>
              <a:rPr lang="en-US" dirty="0"/>
              <a:t>visible/rendered width of an element's </a:t>
            </a:r>
            <a:r>
              <a:rPr lang="en-US" dirty="0" smtClean="0"/>
              <a:t>box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height + padding + </a:t>
            </a:r>
            <a:r>
              <a:rPr lang="en-US" dirty="0" smtClean="0"/>
              <a:t>border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300" b="1" dirty="0"/>
              <a:t>=</a:t>
            </a:r>
            <a:r>
              <a:rPr lang="en-US" sz="4300" b="1" dirty="0" smtClean="0"/>
              <a:t>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actual </a:t>
            </a:r>
            <a:r>
              <a:rPr lang="en-US" dirty="0"/>
              <a:t>visible/rendered height of an element's </a:t>
            </a:r>
            <a:r>
              <a:rPr lang="en-US" dirty="0" smtClean="0"/>
              <a:t>box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https://css-tricks.com/wp-content/uploads/2010/09/width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1" y="423862"/>
            <a:ext cx="3959860" cy="65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1026" idx="1"/>
          </p:cNvCxnSpPr>
          <p:nvPr/>
        </p:nvCxnSpPr>
        <p:spPr>
          <a:xfrm>
            <a:off x="0" y="3657600"/>
            <a:ext cx="7246621" cy="2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1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707708"/>
          </a:xfrm>
        </p:spPr>
        <p:txBody>
          <a:bodyPr/>
          <a:lstStyle/>
          <a:p>
            <a:r>
              <a:rPr lang="en-US" dirty="0" smtClean="0"/>
              <a:t>Box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868"/>
            <a:ext cx="10515600" cy="2320291"/>
          </a:xfrm>
        </p:spPr>
        <p:txBody>
          <a:bodyPr>
            <a:normAutofit/>
          </a:bodyPr>
          <a:lstStyle/>
          <a:p>
            <a:r>
              <a:rPr lang="en-US" sz="2400" dirty="0"/>
              <a:t>The box-sizing property can make </a:t>
            </a:r>
            <a:r>
              <a:rPr lang="en-US" sz="2400" dirty="0" smtClean="0"/>
              <a:t>CSS </a:t>
            </a:r>
            <a:r>
              <a:rPr lang="en-US" sz="2400" dirty="0"/>
              <a:t>layouts </a:t>
            </a:r>
            <a:r>
              <a:rPr lang="en-US" sz="2400" dirty="0" smtClean="0"/>
              <a:t>more intuitive.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box-sizing property </a:t>
            </a:r>
            <a:r>
              <a:rPr lang="en-US" sz="2400" dirty="0" smtClean="0"/>
              <a:t>has a common </a:t>
            </a:r>
            <a:r>
              <a:rPr lang="en-US" sz="2400" dirty="0"/>
              <a:t>value </a:t>
            </a:r>
            <a:r>
              <a:rPr lang="en-US" sz="2400" dirty="0" smtClean="0"/>
              <a:t>called </a:t>
            </a:r>
            <a:r>
              <a:rPr lang="en-US" sz="2400" dirty="0"/>
              <a:t>border-box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Every current browser supports box-sizing: border-box; </a:t>
            </a:r>
            <a:endParaRPr lang="en-US" sz="2400" dirty="0" smtClean="0"/>
          </a:p>
          <a:p>
            <a:r>
              <a:rPr lang="en-US" sz="2400" dirty="0" smtClean="0"/>
              <a:t>If you </a:t>
            </a:r>
            <a:r>
              <a:rPr lang="en-US" sz="2400" dirty="0"/>
              <a:t>need to support older versions of  </a:t>
            </a:r>
            <a:r>
              <a:rPr lang="en-US" sz="2400" dirty="0" smtClean="0"/>
              <a:t>Safari </a:t>
            </a:r>
            <a:r>
              <a:rPr lang="en-US" sz="2400" dirty="0"/>
              <a:t>(&lt; </a:t>
            </a:r>
            <a:r>
              <a:rPr lang="en-US" sz="2400" dirty="0" smtClean="0"/>
              <a:t>5.1), Chrome </a:t>
            </a:r>
            <a:r>
              <a:rPr lang="en-US" sz="2400" dirty="0"/>
              <a:t>(&lt; </a:t>
            </a:r>
            <a:r>
              <a:rPr lang="en-US" sz="2400" dirty="0" smtClean="0"/>
              <a:t>10), and Firefox </a:t>
            </a:r>
            <a:r>
              <a:rPr lang="en-US" sz="2400" dirty="0"/>
              <a:t>(&lt; 29), you should include the prefixes -</a:t>
            </a:r>
            <a:r>
              <a:rPr lang="en-US" sz="2400" dirty="0" err="1"/>
              <a:t>webkit</a:t>
            </a:r>
            <a:r>
              <a:rPr lang="en-US" sz="2400" dirty="0"/>
              <a:t> and -</a:t>
            </a:r>
            <a:r>
              <a:rPr lang="en-US" sz="2400" dirty="0" err="1" smtClean="0"/>
              <a:t>moz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85986" y="3163256"/>
            <a:ext cx="8709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* {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  -</a:t>
            </a:r>
            <a:r>
              <a:rPr lang="en-US" sz="3600" dirty="0" err="1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webkit</a:t>
            </a: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-box-sizing: border-box;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  -</a:t>
            </a:r>
            <a:r>
              <a:rPr lang="en-US" sz="3600" dirty="0" err="1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moz</a:t>
            </a: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-box-sizing: border-box;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   box-sizing</a:t>
            </a: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: border-box;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>
                <a:solidFill>
                  <a:srgbClr val="FF0000"/>
                </a:solidFill>
                <a:latin typeface="Monaco"/>
                <a:ea typeface="MS Mincho"/>
                <a:cs typeface="Courier"/>
              </a:rPr>
              <a:t>}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5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 4 Exercise 1 How is this webpage carved up?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facweb1.redlands.edu/fac/patriciacornez/cs222/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55" y="1348740"/>
            <a:ext cx="9806489" cy="54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6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Quick Tips and CSS style priorities </a:t>
            </a:r>
            <a:endParaRPr lang="en-US" dirty="0" smtClean="0"/>
          </a:p>
          <a:p>
            <a:pPr lvl="0"/>
            <a:r>
              <a:rPr lang="en-US" dirty="0" smtClean="0"/>
              <a:t>Divisions </a:t>
            </a:r>
            <a:r>
              <a:rPr lang="en-US" dirty="0"/>
              <a:t>– The Design </a:t>
            </a:r>
            <a:r>
              <a:rPr lang="en-US" dirty="0" smtClean="0"/>
              <a:t>Process</a:t>
            </a:r>
          </a:p>
          <a:p>
            <a:pPr lvl="0"/>
            <a:r>
              <a:rPr lang="en-US" dirty="0" smtClean="0"/>
              <a:t>Box sizing</a:t>
            </a:r>
            <a:endParaRPr lang="en-US" dirty="0"/>
          </a:p>
          <a:p>
            <a:pPr lvl="0"/>
            <a:r>
              <a:rPr lang="en-US" dirty="0" smtClean="0"/>
              <a:t>Practice - </a:t>
            </a:r>
            <a:r>
              <a:rPr lang="en-US" dirty="0" err="1" smtClean="0"/>
              <a:t>MockUp</a:t>
            </a:r>
            <a:r>
              <a:rPr lang="en-US" dirty="0" smtClean="0"/>
              <a:t>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7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CSS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6217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center an element, other than text, use the margin attributes</a:t>
            </a:r>
            <a:r>
              <a:rPr lang="en-US" dirty="0" smtClean="0"/>
              <a:t>. </a:t>
            </a:r>
          </a:p>
          <a:p>
            <a:pPr marL="914400" lvl="2" indent="0">
              <a:buNone/>
            </a:pPr>
            <a:r>
              <a:rPr lang="en-US" sz="3300" dirty="0" smtClean="0"/>
              <a:t>image {</a:t>
            </a:r>
          </a:p>
          <a:p>
            <a:pPr marL="914400" lvl="2" indent="0">
              <a:buNone/>
            </a:pPr>
            <a:r>
              <a:rPr lang="en-US" sz="3300" dirty="0" smtClean="0"/>
              <a:t>   </a:t>
            </a:r>
            <a:r>
              <a:rPr lang="en-US" sz="3300" dirty="0"/>
              <a:t>margin-left: auto;</a:t>
            </a:r>
          </a:p>
          <a:p>
            <a:pPr marL="914400" lvl="2" indent="0">
              <a:buNone/>
            </a:pPr>
            <a:r>
              <a:rPr lang="en-US" sz="3300" dirty="0"/>
              <a:t>   margin-left: auto;</a:t>
            </a:r>
          </a:p>
          <a:p>
            <a:pPr marL="914400" lvl="2" indent="0">
              <a:buNone/>
            </a:pPr>
            <a:r>
              <a:rPr lang="en-US" sz="3300" dirty="0"/>
              <a:t>}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Float can be used for alignment, but it is unpredictable because it is highly responsive to the size of a screen. </a:t>
            </a:r>
          </a:p>
          <a:p>
            <a:pPr marL="914400" lvl="2" indent="0">
              <a:buNone/>
            </a:pPr>
            <a:r>
              <a:rPr lang="en-US" sz="3300" dirty="0"/>
              <a:t>image {</a:t>
            </a:r>
          </a:p>
          <a:p>
            <a:pPr marL="914400" lvl="2" indent="0">
              <a:buNone/>
            </a:pPr>
            <a:r>
              <a:rPr lang="en-US" sz="3300" dirty="0"/>
              <a:t>   </a:t>
            </a:r>
            <a:r>
              <a:rPr lang="en-US" sz="3300" dirty="0" err="1"/>
              <a:t>float:right</a:t>
            </a:r>
            <a:r>
              <a:rPr lang="en-US" sz="3300" dirty="0"/>
              <a:t>;</a:t>
            </a:r>
          </a:p>
          <a:p>
            <a:pPr marL="914400" lvl="2" indent="0">
              <a:buNone/>
            </a:pPr>
            <a:r>
              <a:rPr lang="en-US" sz="3300" dirty="0"/>
              <a:t>}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Use clear to ensure that nothing else appears to the left/right of an element. </a:t>
            </a:r>
          </a:p>
          <a:p>
            <a:pPr marL="914400" lvl="2" indent="0">
              <a:buNone/>
            </a:pPr>
            <a:r>
              <a:rPr lang="en-US" sz="2900" dirty="0"/>
              <a:t>table {</a:t>
            </a:r>
          </a:p>
          <a:p>
            <a:pPr marL="914400" lvl="2" indent="0">
              <a:buNone/>
            </a:pPr>
            <a:r>
              <a:rPr lang="en-US" sz="2900" dirty="0"/>
              <a:t>  clear: both;</a:t>
            </a:r>
          </a:p>
          <a:p>
            <a:pPr marL="914400" lvl="2" indent="0">
              <a:buNone/>
            </a:pPr>
            <a:r>
              <a:rPr lang="en-US" sz="2900" dirty="0"/>
              <a:t>   margin-left: 100px;</a:t>
            </a:r>
          </a:p>
          <a:p>
            <a:pPr marL="914400" lvl="2" indent="0">
              <a:buNone/>
            </a:pPr>
            <a:r>
              <a:rPr lang="en-US" sz="2900" dirty="0"/>
              <a:t>   width: 150px;</a:t>
            </a:r>
          </a:p>
          <a:p>
            <a:pPr marL="914400" lvl="2" indent="0">
              <a:buNone/>
            </a:pPr>
            <a:r>
              <a:rPr lang="en-US" sz="2900" dirty="0"/>
              <a:t>}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6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Style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matters where you define the rules and in what order they are applied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Styles can be defined in different </a:t>
            </a:r>
            <a:r>
              <a:rPr lang="en-US" dirty="0" smtClean="0"/>
              <a:t>places.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higher-priority rule will overwrite a previous definition.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064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Rule 1: Inline Style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&lt;li</a:t>
            </a:r>
            <a:r>
              <a:rPr lang="en-US" dirty="0" smtClean="0"/>
              <a:t>&gt;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&lt;</a:t>
            </a:r>
            <a:r>
              <a:rPr lang="en-US" dirty="0"/>
              <a:t>a </a:t>
            </a:r>
            <a:r>
              <a:rPr lang="en-US" dirty="0" err="1" smtClean="0"/>
              <a:t>href</a:t>
            </a:r>
            <a:r>
              <a:rPr lang="en-US" dirty="0" smtClean="0"/>
              <a:t>= "http://www.Redlands.edu" </a:t>
            </a:r>
            <a:r>
              <a:rPr lang="en-US" b="1" dirty="0"/>
              <a:t>style="color: #90a184;"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title</a:t>
            </a:r>
            <a:r>
              <a:rPr lang="en-US" dirty="0"/>
              <a:t>="About Us"&gt;About </a:t>
            </a:r>
            <a:r>
              <a:rPr lang="en-US" dirty="0" smtClean="0"/>
              <a:t>Us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&lt;/</a:t>
            </a:r>
            <a:r>
              <a:rPr lang="en-US" dirty="0"/>
              <a:t>a</a:t>
            </a:r>
            <a:r>
              <a:rPr lang="en-US" dirty="0" smtClean="0"/>
              <a:t>&gt;</a:t>
            </a:r>
          </a:p>
          <a:p>
            <a:pPr marL="457200" lvl="1" indent="0">
              <a:buNone/>
            </a:pPr>
            <a:r>
              <a:rPr lang="en-US" dirty="0" smtClean="0"/>
              <a:t>&lt;/</a:t>
            </a:r>
            <a:r>
              <a:rPr lang="en-US" dirty="0"/>
              <a:t>li&gt;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NOTE: This style should usually be avoided.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44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90805"/>
            <a:ext cx="10515600" cy="812165"/>
          </a:xfrm>
        </p:spPr>
        <p:txBody>
          <a:bodyPr/>
          <a:lstStyle/>
          <a:p>
            <a:r>
              <a:rPr lang="en-US" dirty="0" smtClean="0"/>
              <a:t>Priority Rule 2: Style Rule Embedded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036955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&lt;head&gt;</a:t>
            </a:r>
          </a:p>
          <a:p>
            <a:pPr marL="457200" lvl="1" indent="0">
              <a:buNone/>
            </a:pPr>
            <a:r>
              <a:rPr lang="en-US" dirty="0"/>
              <a:t>	&lt;title&gt;A Simple Webpage&lt;/title&gt;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&lt;style&gt;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table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td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border</a:t>
            </a:r>
            <a:r>
              <a:rPr lang="en-US" dirty="0">
                <a:solidFill>
                  <a:srgbClr val="FF0000"/>
                </a:solidFill>
              </a:rPr>
              <a:t>: 1px solid black;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}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&lt;/</a:t>
            </a:r>
            <a:r>
              <a:rPr lang="en-US" dirty="0">
                <a:solidFill>
                  <a:srgbClr val="FF0000"/>
                </a:solidFill>
              </a:rPr>
              <a:t>style&gt;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marL="457200" lvl="1" indent="0">
              <a:buNone/>
            </a:pPr>
            <a:r>
              <a:rPr lang="en-US" dirty="0"/>
              <a:t>&lt;/head&gt;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NOTE: Use only for very small projects.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82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116330"/>
            <a:ext cx="10515600" cy="8121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Rule 3: Stylesheet in a separate CSS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928495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5400" dirty="0" smtClean="0"/>
              <a:t>IDEAL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693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90805"/>
            <a:ext cx="10515600" cy="812165"/>
          </a:xfrm>
        </p:spPr>
        <p:txBody>
          <a:bodyPr/>
          <a:lstStyle/>
          <a:p>
            <a:r>
              <a:rPr lang="en-US" dirty="0" smtClean="0"/>
              <a:t>Priority Rule 4: Style Used by 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036955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ifferent </a:t>
            </a:r>
            <a:r>
              <a:rPr lang="en-US" sz="2400" dirty="0"/>
              <a:t>browsers have slightly different </a:t>
            </a:r>
            <a:r>
              <a:rPr lang="en-US" sz="2400" dirty="0" smtClean="0"/>
              <a:t>styles.</a:t>
            </a:r>
            <a:endParaRPr lang="en-US" sz="2400" dirty="0"/>
          </a:p>
          <a:p>
            <a:r>
              <a:rPr lang="en-US" sz="2400" dirty="0"/>
              <a:t>Browsers use default stylesheets to determine how to display HTML elements. </a:t>
            </a:r>
            <a:r>
              <a:rPr lang="en-US" sz="2000" dirty="0"/>
              <a:t> </a:t>
            </a:r>
          </a:p>
          <a:p>
            <a:r>
              <a:rPr lang="en-US" sz="2400" dirty="0"/>
              <a:t>Because these rules differ sometimes between browsers, there are efforts to promote consistency in styles across browsers.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269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368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Final Statement on Priority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460" y="1791335"/>
            <a:ext cx="60655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an object has multiple, overlapping </a:t>
            </a:r>
            <a:r>
              <a:rPr lang="en-US" dirty="0" smtClean="0"/>
              <a:t>CSS rules </a:t>
            </a:r>
            <a:r>
              <a:rPr lang="en-US" dirty="0"/>
              <a:t>defined for it, the one with the higher priority will take effect.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3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427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Courier</vt:lpstr>
      <vt:lpstr>Monaco</vt:lpstr>
      <vt:lpstr>MS Mincho</vt:lpstr>
      <vt:lpstr>Times New Roman</vt:lpstr>
      <vt:lpstr>Office Theme</vt:lpstr>
      <vt:lpstr>CSS and Box Model</vt:lpstr>
      <vt:lpstr>Topics</vt:lpstr>
      <vt:lpstr>CSS Tips</vt:lpstr>
      <vt:lpstr>CSS Style Priorities</vt:lpstr>
      <vt:lpstr>Priority Rule 1: Inline Style Rule</vt:lpstr>
      <vt:lpstr>Priority Rule 2: Style Rule Embedded in HTML</vt:lpstr>
      <vt:lpstr>Priority Rule 3: Stylesheet in a separate CSS file</vt:lpstr>
      <vt:lpstr>Priority Rule 4: Style Used by a Browser</vt:lpstr>
      <vt:lpstr>Final Statement on Priority Rules</vt:lpstr>
      <vt:lpstr>Divisions in a Design</vt:lpstr>
      <vt:lpstr>Carve a webpage mockup into box elements</vt:lpstr>
      <vt:lpstr>PowerPoint Presentation</vt:lpstr>
      <vt:lpstr>Box Model size</vt:lpstr>
      <vt:lpstr>Box Sizing</vt:lpstr>
      <vt:lpstr>Lab 4 Exercise 1 How is this webpage carved up? </vt:lpstr>
    </vt:vector>
  </TitlesOfParts>
  <Company>UofR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and Box Model</dc:title>
  <dc:creator>Cornez, Trish</dc:creator>
  <cp:lastModifiedBy>Cornez, Trish</cp:lastModifiedBy>
  <cp:revision>13</cp:revision>
  <dcterms:created xsi:type="dcterms:W3CDTF">2018-01-22T19:36:32Z</dcterms:created>
  <dcterms:modified xsi:type="dcterms:W3CDTF">2018-01-22T21:23:18Z</dcterms:modified>
</cp:coreProperties>
</file>