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3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5" r:id="rId22"/>
    <p:sldId id="280" r:id="rId23"/>
    <p:sldId id="278" r:id="rId24"/>
    <p:sldId id="281" r:id="rId25"/>
    <p:sldId id="279" r:id="rId26"/>
    <p:sldId id="276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19"/>
    <p:restoredTop sz="93208"/>
  </p:normalViewPr>
  <p:slideViewPr>
    <p:cSldViewPr snapToGrid="0" snapToObjects="1">
      <p:cViewPr varScale="1">
        <p:scale>
          <a:sx n="67" d="100"/>
          <a:sy n="67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5A070-BD63-DF4E-922D-DEEAB77D668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8280C-29EE-0747-A0D8-20DF7368B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2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95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cap="none" dirty="0" smtClean="0"/>
              <a:t>Data Structures</a:t>
            </a:r>
            <a:endParaRPr lang="en-US" sz="44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98687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TreeSet</a:t>
            </a:r>
            <a:endParaRPr lang="en-US" sz="4000" dirty="0" smtClean="0"/>
          </a:p>
          <a:p>
            <a:r>
              <a:rPr lang="en-US" sz="4000" dirty="0" err="1" smtClean="0"/>
              <a:t>TreeMap</a:t>
            </a:r>
            <a:endParaRPr lang="en-US" sz="4000" dirty="0" smtClean="0"/>
          </a:p>
          <a:p>
            <a:r>
              <a:rPr lang="en-US" sz="4000" dirty="0" err="1" smtClean="0"/>
              <a:t>HashMap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79825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cap="none" dirty="0" smtClean="0"/>
              <a:t>Exercise 2        </a:t>
            </a:r>
            <a:r>
              <a:rPr lang="en-US" dirty="0" smtClean="0"/>
              <a:t>Part II: </a:t>
            </a:r>
            <a:br>
              <a:rPr lang="en-US" dirty="0" smtClean="0"/>
            </a:br>
            <a:r>
              <a:rPr lang="en-US" dirty="0" smtClean="0"/>
              <a:t>Create a </a:t>
            </a:r>
            <a:r>
              <a:rPr lang="en-US" b="1" i="1" dirty="0" err="1" smtClean="0"/>
              <a:t>TreeSet</a:t>
            </a:r>
            <a:r>
              <a:rPr lang="en-US" b="1" i="1" dirty="0" smtClean="0"/>
              <a:t> </a:t>
            </a:r>
            <a:r>
              <a:rPr lang="en-US" dirty="0" smtClean="0"/>
              <a:t>object to store a tree of names</a:t>
            </a:r>
            <a:endParaRPr lang="en-US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2316"/>
            <a:ext cx="10515600" cy="4486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FullName</a:t>
            </a:r>
            <a:r>
              <a:rPr lang="en-US" dirty="0"/>
              <a:t> f1 = new </a:t>
            </a:r>
            <a:r>
              <a:rPr lang="en-US" dirty="0" err="1"/>
              <a:t>FullName</a:t>
            </a:r>
            <a:r>
              <a:rPr lang="en-US" dirty="0"/>
              <a:t>("Manuel", </a:t>
            </a:r>
            <a:r>
              <a:rPr lang="en-US" dirty="0" smtClean="0"/>
              <a:t>”Nader");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FullName</a:t>
            </a:r>
            <a:r>
              <a:rPr lang="en-US" dirty="0"/>
              <a:t> f2 = new </a:t>
            </a:r>
            <a:r>
              <a:rPr lang="en-US" dirty="0" err="1"/>
              <a:t>FullName</a:t>
            </a:r>
            <a:r>
              <a:rPr lang="en-US" dirty="0"/>
              <a:t>("Kacey", </a:t>
            </a:r>
            <a:r>
              <a:rPr lang="en-US" dirty="0" smtClean="0"/>
              <a:t>”Que");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FullName</a:t>
            </a:r>
            <a:r>
              <a:rPr lang="en-US" dirty="0"/>
              <a:t> f3 = new </a:t>
            </a:r>
            <a:r>
              <a:rPr lang="en-US" dirty="0" err="1"/>
              <a:t>FullName</a:t>
            </a:r>
            <a:r>
              <a:rPr lang="en-US" dirty="0"/>
              <a:t>("Jason", "Red");</a:t>
            </a:r>
          </a:p>
          <a:p>
            <a:pPr marL="0" indent="0">
              <a:buNone/>
            </a:pPr>
            <a:r>
              <a:rPr lang="en-US" dirty="0" err="1"/>
              <a:t>FullName</a:t>
            </a:r>
            <a:r>
              <a:rPr lang="en-US" dirty="0"/>
              <a:t> f4 = new </a:t>
            </a:r>
            <a:r>
              <a:rPr lang="en-US" dirty="0" err="1"/>
              <a:t>FullName</a:t>
            </a:r>
            <a:r>
              <a:rPr lang="en-US" dirty="0"/>
              <a:t>("Bobo", </a:t>
            </a:r>
            <a:r>
              <a:rPr lang="en-US" dirty="0" smtClean="0"/>
              <a:t>”Baca");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TreeSet</a:t>
            </a:r>
            <a:r>
              <a:rPr lang="en-US" dirty="0"/>
              <a:t>&lt;</a:t>
            </a:r>
            <a:r>
              <a:rPr lang="en-US" dirty="0" err="1"/>
              <a:t>FullName</a:t>
            </a:r>
            <a:r>
              <a:rPr lang="en-US" dirty="0"/>
              <a:t>&gt; names = new </a:t>
            </a:r>
            <a:r>
              <a:rPr lang="en-US" dirty="0" err="1"/>
              <a:t>TreeSet</a:t>
            </a:r>
            <a:r>
              <a:rPr lang="en-US" dirty="0"/>
              <a:t>&lt;</a:t>
            </a:r>
            <a:r>
              <a:rPr lang="en-US" dirty="0" err="1"/>
              <a:t>FullName</a:t>
            </a:r>
            <a:r>
              <a:rPr lang="en-US" dirty="0"/>
              <a:t>&gt;();</a:t>
            </a:r>
          </a:p>
          <a:p>
            <a:pPr marL="0" indent="0">
              <a:buNone/>
            </a:pPr>
            <a:r>
              <a:rPr lang="en-US" dirty="0" err="1"/>
              <a:t>names.add</a:t>
            </a:r>
            <a:r>
              <a:rPr lang="en-US" dirty="0"/>
              <a:t>(f1);</a:t>
            </a:r>
          </a:p>
          <a:p>
            <a:pPr marL="0" indent="0">
              <a:buNone/>
            </a:pPr>
            <a:r>
              <a:rPr lang="en-US" dirty="0" err="1"/>
              <a:t>names.add</a:t>
            </a:r>
            <a:r>
              <a:rPr lang="en-US" dirty="0"/>
              <a:t>(f2);</a:t>
            </a:r>
          </a:p>
          <a:p>
            <a:pPr marL="0" indent="0">
              <a:buNone/>
            </a:pPr>
            <a:r>
              <a:rPr lang="en-US" dirty="0" err="1"/>
              <a:t>names.add</a:t>
            </a:r>
            <a:r>
              <a:rPr lang="en-US" dirty="0"/>
              <a:t>(f3);</a:t>
            </a:r>
          </a:p>
          <a:p>
            <a:pPr marL="0" indent="0">
              <a:buNone/>
            </a:pPr>
            <a:r>
              <a:rPr lang="en-US" dirty="0" err="1"/>
              <a:t>names.add</a:t>
            </a:r>
            <a:r>
              <a:rPr lang="en-US" dirty="0"/>
              <a:t>(f4);</a:t>
            </a:r>
          </a:p>
        </p:txBody>
      </p:sp>
    </p:spTree>
    <p:extLst>
      <p:ext uri="{BB962C8B-B14F-4D97-AF65-F5344CB8AC3E}">
        <p14:creationId xmlns:p14="http://schemas.microsoft.com/office/powerpoint/2010/main" val="85466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cap="none" dirty="0" smtClean="0"/>
              <a:t>Exercise 2        </a:t>
            </a:r>
            <a:r>
              <a:rPr lang="en-US" dirty="0" smtClean="0"/>
              <a:t>Part III: </a:t>
            </a:r>
            <a:br>
              <a:rPr lang="en-US" dirty="0" smtClean="0"/>
            </a:br>
            <a:r>
              <a:rPr lang="en-US" dirty="0" smtClean="0"/>
              <a:t>Display the tree of names.</a:t>
            </a:r>
            <a:endParaRPr lang="en-US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2316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(</a:t>
            </a:r>
            <a:r>
              <a:rPr lang="en-US" dirty="0" err="1"/>
              <a:t>FullName</a:t>
            </a:r>
            <a:r>
              <a:rPr lang="en-US" dirty="0"/>
              <a:t> f : names)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System.out.println</a:t>
            </a:r>
            <a:r>
              <a:rPr lang="en-US" dirty="0" smtClean="0"/>
              <a:t>(f);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Question: What order of traversal was used in accessing names?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40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TreeMap</a:t>
            </a:r>
            <a:endParaRPr lang="en-US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163" y="1520567"/>
            <a:ext cx="6498265" cy="4486275"/>
          </a:xfrm>
        </p:spPr>
        <p:txBody>
          <a:bodyPr>
            <a:normAutofit/>
          </a:bodyPr>
          <a:lstStyle/>
          <a:p>
            <a:r>
              <a:rPr lang="en-US" dirty="0" smtClean="0"/>
              <a:t>Each node in a </a:t>
            </a:r>
            <a:r>
              <a:rPr lang="en-US" dirty="0" err="1" smtClean="0"/>
              <a:t>TreeMap</a:t>
            </a:r>
            <a:r>
              <a:rPr lang="en-US" dirty="0" smtClean="0"/>
              <a:t> contains a key and a value.</a:t>
            </a:r>
          </a:p>
          <a:p>
            <a:r>
              <a:rPr lang="en-US" dirty="0" smtClean="0"/>
              <a:t>A “key” is an ordered value, i.e. a key can be compared with another object of the same type.</a:t>
            </a:r>
          </a:p>
          <a:p>
            <a:r>
              <a:rPr lang="en-US" dirty="0" smtClean="0"/>
              <a:t>A node in an ordered </a:t>
            </a:r>
            <a:r>
              <a:rPr lang="en-US" dirty="0" err="1" smtClean="0"/>
              <a:t>TreeMap</a:t>
            </a:r>
            <a:r>
              <a:rPr lang="en-US" dirty="0" smtClean="0"/>
              <a:t> consists of an ordered key and a value.</a:t>
            </a:r>
          </a:p>
          <a:p>
            <a:r>
              <a:rPr lang="en-US" dirty="0" smtClean="0"/>
              <a:t>All the keys in a </a:t>
            </a:r>
            <a:r>
              <a:rPr lang="en-US" dirty="0" err="1" smtClean="0"/>
              <a:t>TreeMap</a:t>
            </a:r>
            <a:r>
              <a:rPr lang="en-US" dirty="0" smtClean="0"/>
              <a:t> should be of the </a:t>
            </a:r>
            <a:r>
              <a:rPr lang="en-US" dirty="0" err="1" smtClean="0"/>
              <a:t>samne</a:t>
            </a:r>
            <a:r>
              <a:rPr lang="en-US" dirty="0" smtClean="0"/>
              <a:t> type.</a:t>
            </a:r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7404" y="2043079"/>
            <a:ext cx="4572000" cy="260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02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273" y="431883"/>
            <a:ext cx="3929974" cy="3309515"/>
          </a:xfrm>
        </p:spPr>
        <p:txBody>
          <a:bodyPr>
            <a:noAutofit/>
          </a:bodyPr>
          <a:lstStyle/>
          <a:p>
            <a:r>
              <a:rPr lang="en-US" sz="2800" cap="none" dirty="0" smtClean="0"/>
              <a:t>Exercise 3        </a:t>
            </a:r>
            <a:r>
              <a:rPr lang="en-US" sz="2800" dirty="0" smtClean="0"/>
              <a:t>Part I:</a:t>
            </a:r>
            <a:br>
              <a:rPr lang="en-US" sz="2800" dirty="0" smtClean="0"/>
            </a:b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Create a phonebook (</a:t>
            </a:r>
            <a:r>
              <a:rPr lang="en-US" sz="2800" b="1" i="1" dirty="0" err="1" smtClean="0"/>
              <a:t>TreeMap</a:t>
            </a:r>
            <a:r>
              <a:rPr lang="en-US" sz="2800" b="1" i="1" dirty="0" smtClean="0"/>
              <a:t>)</a:t>
            </a:r>
            <a:r>
              <a:rPr lang="en-US" sz="2800" dirty="0" smtClean="0"/>
              <a:t>  with the following entries.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Indicate the in-order traversal.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400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727" y="5087566"/>
            <a:ext cx="8539264" cy="1770434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err="1" smtClean="0"/>
              <a:t>TreeMap</a:t>
            </a:r>
            <a:r>
              <a:rPr lang="en-US" sz="2000" dirty="0" smtClean="0"/>
              <a:t>&lt;</a:t>
            </a:r>
            <a:r>
              <a:rPr lang="en-US" sz="2000" dirty="0" err="1" smtClean="0"/>
              <a:t>FullName,String</a:t>
            </a:r>
            <a:r>
              <a:rPr lang="en-US" sz="2000" dirty="0"/>
              <a:t>&gt; phones=  new </a:t>
            </a:r>
            <a:r>
              <a:rPr lang="en-US" sz="2000" dirty="0" err="1"/>
              <a:t>TreeMap</a:t>
            </a:r>
            <a:r>
              <a:rPr lang="en-US" sz="2000" dirty="0"/>
              <a:t>&lt;</a:t>
            </a:r>
            <a:r>
              <a:rPr lang="en-US" sz="2000" dirty="0" err="1"/>
              <a:t>FullName,String</a:t>
            </a:r>
            <a:r>
              <a:rPr lang="en-US" sz="2000" dirty="0"/>
              <a:t>&gt;(); 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err="1" smtClean="0"/>
              <a:t>FullName</a:t>
            </a:r>
            <a:r>
              <a:rPr lang="en-US" sz="2000" dirty="0" smtClean="0"/>
              <a:t> f1 = new </a:t>
            </a:r>
            <a:r>
              <a:rPr lang="en-US" sz="2000" dirty="0" err="1" smtClean="0"/>
              <a:t>FullName</a:t>
            </a:r>
            <a:r>
              <a:rPr lang="en-US" sz="2000" dirty="0" smtClean="0"/>
              <a:t>("Manuel", ”Nader");</a:t>
            </a:r>
          </a:p>
          <a:p>
            <a:pPr marL="0" indent="0">
              <a:buNone/>
            </a:pPr>
            <a:r>
              <a:rPr lang="pt-BR" sz="2000" dirty="0" err="1"/>
              <a:t>phones.put</a:t>
            </a:r>
            <a:r>
              <a:rPr lang="pt-BR" sz="2000" dirty="0"/>
              <a:t>(f1, "</a:t>
            </a:r>
            <a:r>
              <a:rPr lang="pt-BR" sz="2000" dirty="0" smtClean="0"/>
              <a:t>639-2287");</a:t>
            </a:r>
            <a:endParaRPr lang="pt-BR" sz="2000" dirty="0"/>
          </a:p>
          <a:p>
            <a:pPr marL="0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214" y="76956"/>
            <a:ext cx="6693786" cy="50106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19273" y="4020235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What is the key in the code below?</a:t>
            </a:r>
            <a:br>
              <a:rPr lang="en-US" sz="2800" dirty="0"/>
            </a:br>
            <a:r>
              <a:rPr lang="en-US" sz="2800" dirty="0"/>
              <a:t>What is the value in the code below?</a:t>
            </a:r>
          </a:p>
        </p:txBody>
      </p:sp>
    </p:spTree>
    <p:extLst>
      <p:ext uri="{BB962C8B-B14F-4D97-AF65-F5344CB8AC3E}">
        <p14:creationId xmlns:p14="http://schemas.microsoft.com/office/powerpoint/2010/main" val="1520617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cap="none" dirty="0" smtClean="0"/>
              <a:t>Exercise 3        </a:t>
            </a:r>
            <a:r>
              <a:rPr lang="en-US" sz="3600" dirty="0" smtClean="0"/>
              <a:t>Part II: 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4000" dirty="0" smtClean="0"/>
              <a:t>Answers to questions</a:t>
            </a:r>
            <a:endParaRPr lang="en-US" sz="4000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29567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4000" dirty="0" smtClean="0"/>
              <a:t>In the </a:t>
            </a:r>
            <a:r>
              <a:rPr lang="en-US" sz="4000" i="1" dirty="0" smtClean="0"/>
              <a:t>phones</a:t>
            </a:r>
            <a:r>
              <a:rPr lang="en-US" sz="4000" dirty="0" smtClean="0"/>
              <a:t> </a:t>
            </a:r>
            <a:r>
              <a:rPr lang="en-US" sz="4000" dirty="0" err="1" smtClean="0"/>
              <a:t>TreeMap</a:t>
            </a:r>
            <a:r>
              <a:rPr lang="en-US" sz="4000" dirty="0" smtClean="0"/>
              <a:t>, what is the node key?</a:t>
            </a:r>
          </a:p>
          <a:p>
            <a:pPr marL="0" indent="0">
              <a:buNone/>
            </a:pPr>
            <a:r>
              <a:rPr lang="en-US" sz="4000" b="1" dirty="0" smtClean="0"/>
              <a:t>	</a:t>
            </a:r>
            <a:r>
              <a:rPr lang="en-US" sz="4000" b="1" dirty="0" err="1" smtClean="0"/>
              <a:t>FullName</a:t>
            </a:r>
            <a:r>
              <a:rPr lang="en-US" sz="4000" dirty="0" smtClean="0"/>
              <a:t>  is the key.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In the </a:t>
            </a:r>
            <a:r>
              <a:rPr lang="en-US" sz="4000" i="1" dirty="0" smtClean="0"/>
              <a:t>phones</a:t>
            </a:r>
            <a:r>
              <a:rPr lang="en-US" sz="4000" dirty="0" smtClean="0"/>
              <a:t> </a:t>
            </a:r>
            <a:r>
              <a:rPr lang="en-US" sz="4000" dirty="0" err="1" smtClean="0"/>
              <a:t>TreeMap</a:t>
            </a:r>
            <a:r>
              <a:rPr lang="en-US" sz="4000" dirty="0" smtClean="0"/>
              <a:t>, what is the value?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 smtClean="0"/>
              <a:t>	String</a:t>
            </a:r>
            <a:r>
              <a:rPr lang="en-US" sz="4000" dirty="0" smtClean="0"/>
              <a:t> (phone number) is the value.</a:t>
            </a:r>
            <a:endParaRPr lang="en-US" sz="4000" dirty="0"/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7064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cap="none" dirty="0" smtClean="0"/>
              <a:t>Exercise 3        </a:t>
            </a:r>
            <a:r>
              <a:rPr lang="en-US" dirty="0" smtClean="0"/>
              <a:t>Part III: </a:t>
            </a:r>
            <a:br>
              <a:rPr lang="en-US" dirty="0" smtClean="0"/>
            </a:br>
            <a:r>
              <a:rPr lang="en-US" dirty="0" smtClean="0"/>
              <a:t>Create a </a:t>
            </a:r>
            <a:r>
              <a:rPr lang="en-US" b="1" i="1" smtClean="0"/>
              <a:t>TreeMap </a:t>
            </a:r>
            <a:r>
              <a:rPr lang="en-US" dirty="0" smtClean="0"/>
              <a:t>object to store a tree of names</a:t>
            </a:r>
            <a:endParaRPr lang="en-US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17903"/>
          </a:xfrm>
        </p:spPr>
        <p:txBody>
          <a:bodyPr>
            <a:normAutofit/>
          </a:bodyPr>
          <a:lstStyle/>
          <a:p>
            <a:r>
              <a:rPr lang="en-US" dirty="0" smtClean="0"/>
              <a:t>Use a loop to display a </a:t>
            </a:r>
            <a:r>
              <a:rPr lang="en-US" dirty="0" err="1" smtClean="0"/>
              <a:t>JOptionPane</a:t>
            </a:r>
            <a:r>
              <a:rPr lang="en-US" dirty="0" smtClean="0"/>
              <a:t> that asks for a full name in the format: “</a:t>
            </a:r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r>
              <a:rPr lang="en-US" dirty="0" smtClean="0"/>
              <a:t>”.</a:t>
            </a:r>
            <a:endParaRPr lang="en-US" dirty="0"/>
          </a:p>
          <a:p>
            <a:r>
              <a:rPr lang="en-US" dirty="0" smtClean="0"/>
              <a:t>Create a lookup method that searches for and displays the phone number for the input name.</a:t>
            </a:r>
          </a:p>
          <a:p>
            <a:pPr marL="0" indent="0">
              <a:buNone/>
            </a:pPr>
            <a:r>
              <a:rPr lang="en-US" dirty="0" smtClean="0"/>
              <a:t>TIPS: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the String method </a:t>
            </a:r>
            <a:r>
              <a:rPr lang="en-US" i="1" dirty="0" smtClean="0"/>
              <a:t>split</a:t>
            </a:r>
            <a:r>
              <a:rPr lang="en-US" dirty="0" smtClean="0"/>
              <a:t>() to parse the name.</a:t>
            </a:r>
          </a:p>
          <a:p>
            <a:pPr marL="457200" lvl="1" indent="0">
              <a:buNone/>
            </a:pPr>
            <a:r>
              <a:rPr lang="en-US" dirty="0" smtClean="0"/>
              <a:t>-</a:t>
            </a:r>
            <a:r>
              <a:rPr lang="en-US" i="1" dirty="0"/>
              <a:t>s</a:t>
            </a:r>
            <a:r>
              <a:rPr lang="en-US" i="1" dirty="0" smtClean="0"/>
              <a:t>plit</a:t>
            </a:r>
            <a:r>
              <a:rPr lang="en-US" dirty="0" smtClean="0"/>
              <a:t>() takes the delimiter as its argument and returns an array of Strings.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the </a:t>
            </a:r>
            <a:r>
              <a:rPr lang="en-US" dirty="0" err="1" smtClean="0"/>
              <a:t>TreeMap</a:t>
            </a:r>
            <a:r>
              <a:rPr lang="en-US" dirty="0" smtClean="0"/>
              <a:t>&lt;</a:t>
            </a:r>
            <a:r>
              <a:rPr lang="en-US" dirty="0" err="1" smtClean="0"/>
              <a:t>FullName</a:t>
            </a:r>
            <a:r>
              <a:rPr lang="en-US" dirty="0" smtClean="0"/>
              <a:t>, String&gt; method get() to return the phone number of the entered person.</a:t>
            </a:r>
          </a:p>
          <a:p>
            <a:pPr marL="457200" lvl="1" indent="0">
              <a:buNone/>
            </a:pPr>
            <a:r>
              <a:rPr lang="en-US" dirty="0" smtClean="0"/>
              <a:t>-</a:t>
            </a:r>
            <a:r>
              <a:rPr lang="en-US" i="1" dirty="0" smtClean="0"/>
              <a:t>get</a:t>
            </a:r>
            <a:r>
              <a:rPr lang="en-US" dirty="0" smtClean="0"/>
              <a:t>() will return the value if the key is found and a null if the key cannot be found.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065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9651" y="2610683"/>
            <a:ext cx="1219848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Monaco" charset="0"/>
              </a:rPr>
              <a:t>while (true) {</a:t>
            </a:r>
          </a:p>
          <a:p>
            <a:r>
              <a:rPr lang="en-US" dirty="0" smtClean="0">
                <a:latin typeface="Monaco" charset="0"/>
              </a:rPr>
              <a:t>	String </a:t>
            </a:r>
            <a:r>
              <a:rPr lang="en-US" dirty="0">
                <a:latin typeface="Monaco" charset="0"/>
              </a:rPr>
              <a:t>text= </a:t>
            </a:r>
            <a:r>
              <a:rPr lang="en-US" dirty="0" err="1">
                <a:latin typeface="Monaco" charset="0"/>
              </a:rPr>
              <a:t>JOptionPane.showInputDialog</a:t>
            </a:r>
            <a:r>
              <a:rPr lang="en-US" dirty="0">
                <a:latin typeface="Monaco" charset="0"/>
              </a:rPr>
              <a:t>("Enter full name");</a:t>
            </a:r>
          </a:p>
          <a:p>
            <a:r>
              <a:rPr lang="en-US" dirty="0" smtClean="0">
                <a:latin typeface="Monaco" charset="0"/>
              </a:rPr>
              <a:t>	if </a:t>
            </a:r>
            <a:r>
              <a:rPr lang="en-US" dirty="0">
                <a:latin typeface="Monaco" charset="0"/>
              </a:rPr>
              <a:t>(</a:t>
            </a:r>
            <a:r>
              <a:rPr lang="en-US" dirty="0" err="1">
                <a:latin typeface="Monaco" charset="0"/>
              </a:rPr>
              <a:t>text.isEmpty</a:t>
            </a:r>
            <a:r>
              <a:rPr lang="en-US" dirty="0">
                <a:latin typeface="Monaco" charset="0"/>
              </a:rPr>
              <a:t>()) break;</a:t>
            </a:r>
          </a:p>
          <a:p>
            <a:r>
              <a:rPr lang="en-US" dirty="0">
                <a:latin typeface="Monaco" charset="0"/>
              </a:rPr>
              <a:t> </a:t>
            </a:r>
          </a:p>
          <a:p>
            <a:r>
              <a:rPr lang="en-US" dirty="0" smtClean="0">
                <a:latin typeface="Monaco" charset="0"/>
              </a:rPr>
              <a:t>	// </a:t>
            </a:r>
            <a:r>
              <a:rPr lang="en-US" dirty="0">
                <a:latin typeface="Monaco" charset="0"/>
              </a:rPr>
              <a:t>TASK 1: Parse the full name (</a:t>
            </a:r>
            <a:r>
              <a:rPr lang="en-US" dirty="0" err="1">
                <a:latin typeface="Monaco" charset="0"/>
              </a:rPr>
              <a:t>firstName</a:t>
            </a:r>
            <a:r>
              <a:rPr lang="en-US" dirty="0">
                <a:latin typeface="Monaco" charset="0"/>
              </a:rPr>
              <a:t> </a:t>
            </a:r>
            <a:r>
              <a:rPr lang="en-US" dirty="0" err="1">
                <a:latin typeface="Monaco" charset="0"/>
              </a:rPr>
              <a:t>lastName</a:t>
            </a:r>
            <a:r>
              <a:rPr lang="en-US" dirty="0">
                <a:latin typeface="Monaco" charset="0"/>
              </a:rPr>
              <a:t>)</a:t>
            </a:r>
          </a:p>
          <a:p>
            <a:endParaRPr lang="en-US" dirty="0" smtClean="0">
              <a:latin typeface="Monaco" charset="0"/>
            </a:endParaRPr>
          </a:p>
          <a:p>
            <a:r>
              <a:rPr lang="en-US" dirty="0">
                <a:latin typeface="Monaco" charset="0"/>
              </a:rPr>
              <a:t> </a:t>
            </a:r>
          </a:p>
          <a:p>
            <a:r>
              <a:rPr lang="en-US" dirty="0" smtClean="0">
                <a:latin typeface="Monaco" charset="0"/>
              </a:rPr>
              <a:t>	// </a:t>
            </a:r>
            <a:r>
              <a:rPr lang="en-US" dirty="0">
                <a:latin typeface="Monaco" charset="0"/>
              </a:rPr>
              <a:t>TASK 2: Use  get()  with </a:t>
            </a:r>
            <a:r>
              <a:rPr lang="en-US" dirty="0" err="1">
                <a:latin typeface="Monaco" charset="0"/>
              </a:rPr>
              <a:t>FullName</a:t>
            </a:r>
            <a:r>
              <a:rPr lang="en-US" dirty="0">
                <a:latin typeface="Monaco" charset="0"/>
              </a:rPr>
              <a:t> key to retrieve phone number value.</a:t>
            </a:r>
          </a:p>
          <a:p>
            <a:endParaRPr lang="en-US" dirty="0" smtClean="0">
              <a:latin typeface="Monaco" charset="0"/>
            </a:endParaRPr>
          </a:p>
          <a:p>
            <a:endParaRPr lang="en-US" dirty="0">
              <a:latin typeface="Monaco" charset="0"/>
            </a:endParaRPr>
          </a:p>
          <a:p>
            <a:r>
              <a:rPr lang="en-US" dirty="0">
                <a:latin typeface="Monaco" charset="0"/>
              </a:rPr>
              <a:t> </a:t>
            </a:r>
          </a:p>
          <a:p>
            <a:r>
              <a:rPr lang="en-US" dirty="0" smtClean="0">
                <a:latin typeface="Monaco" charset="0"/>
              </a:rPr>
              <a:t>   // </a:t>
            </a:r>
            <a:r>
              <a:rPr lang="en-US" dirty="0">
                <a:latin typeface="Monaco" charset="0"/>
              </a:rPr>
              <a:t>TASK 3:Print the phone number or "Subscriber unknown" if get() returns a null</a:t>
            </a:r>
          </a:p>
          <a:p>
            <a:endParaRPr lang="en-US" dirty="0">
              <a:latin typeface="Monaco" charset="0"/>
            </a:endParaRPr>
          </a:p>
          <a:p>
            <a:endParaRPr lang="en-US" dirty="0" smtClean="0">
              <a:latin typeface="Monaco" charset="0"/>
            </a:endParaRPr>
          </a:p>
          <a:p>
            <a:r>
              <a:rPr lang="en-US" dirty="0" smtClean="0">
                <a:latin typeface="Monaco" charset="0"/>
              </a:rPr>
              <a:t>}</a:t>
            </a:r>
            <a:endParaRPr lang="en-US" dirty="0">
              <a:effectLst/>
              <a:latin typeface="Monaco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72903" y="487025"/>
            <a:ext cx="6096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400" dirty="0"/>
              <a:t>Exercise 3        Part </a:t>
            </a:r>
            <a:r>
              <a:rPr lang="en-US" sz="4400" dirty="0" smtClean="0"/>
              <a:t>III</a:t>
            </a:r>
          </a:p>
          <a:p>
            <a:pPr algn="ctr"/>
            <a:r>
              <a:rPr lang="en-US" sz="4400" dirty="0" smtClean="0"/>
              <a:t>Code Guide </a:t>
            </a:r>
            <a:r>
              <a:rPr lang="en-US" sz="4400" dirty="0"/>
              <a:t/>
            </a:r>
            <a:br>
              <a:rPr lang="en-US" sz="4400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297470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we do better than a </a:t>
            </a:r>
            <a:r>
              <a:rPr lang="en-US" dirty="0" err="1" smtClean="0"/>
              <a:t>TreeMap</a:t>
            </a:r>
            <a:r>
              <a:rPr lang="en-US" dirty="0" smtClean="0"/>
              <a:t> for Data Structure Efficiency?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75464"/>
            <a:ext cx="9144000" cy="16557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Possibly.</a:t>
            </a:r>
          </a:p>
          <a:p>
            <a:r>
              <a:rPr lang="en-US" sz="4000" dirty="0" smtClean="0"/>
              <a:t> What about a </a:t>
            </a:r>
            <a:r>
              <a:rPr lang="en-US" sz="4000" dirty="0" err="1" smtClean="0"/>
              <a:t>HashMap</a:t>
            </a:r>
            <a:r>
              <a:rPr lang="en-US" sz="4000" dirty="0" smtClean="0"/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56720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Illustration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Keys = {a, b, c, d, aa, cc, </a:t>
            </a:r>
            <a:r>
              <a:rPr lang="en-US" dirty="0" err="1" smtClean="0"/>
              <a:t>dd</a:t>
            </a:r>
            <a:r>
              <a:rPr lang="en-US" dirty="0" smtClean="0"/>
              <a:t>}</a:t>
            </a:r>
          </a:p>
          <a:p>
            <a:r>
              <a:rPr lang="en-US" dirty="0" smtClean="0"/>
              <a:t>Hash Function: (sum of chars) % 4</a:t>
            </a:r>
            <a:endParaRPr lang="en-US" dirty="0"/>
          </a:p>
          <a:p>
            <a:r>
              <a:rPr lang="en-US" dirty="0" smtClean="0"/>
              <a:t>Hashing maps each Object to an index in an array of Node references.</a:t>
            </a:r>
          </a:p>
          <a:p>
            <a:r>
              <a:rPr lang="en-US" dirty="0" smtClean="0"/>
              <a:t>The array contains the “first reference to a linked list of Objects.</a:t>
            </a:r>
          </a:p>
          <a:p>
            <a:r>
              <a:rPr lang="en-US" dirty="0" smtClean="0"/>
              <a:t>We traverse the list to add or find Objects that hash to that value.</a:t>
            </a:r>
          </a:p>
          <a:p>
            <a:r>
              <a:rPr lang="en-US" dirty="0" smtClean="0"/>
              <a:t>We keep the lists short, so hash efficiency is close to array index lookup.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250" y="2801144"/>
            <a:ext cx="4889500" cy="2400300"/>
          </a:xfrm>
        </p:spPr>
      </p:pic>
    </p:spTree>
    <p:extLst>
      <p:ext uri="{BB962C8B-B14F-4D97-AF65-F5344CB8AC3E}">
        <p14:creationId xmlns:p14="http://schemas.microsoft.com/office/powerpoint/2010/main" val="933803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 Closer look at </a:t>
            </a:r>
            <a:r>
              <a:rPr lang="en-US" dirty="0" err="1" smtClean="0"/>
              <a:t>HashMap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HashMap</a:t>
            </a:r>
            <a:r>
              <a:rPr lang="en-US" dirty="0" smtClean="0"/>
              <a:t> holds keys and values, similar to </a:t>
            </a:r>
            <a:r>
              <a:rPr lang="en-US" dirty="0" err="1" smtClean="0"/>
              <a:t>TreeMap</a:t>
            </a:r>
            <a:endParaRPr lang="en-US" dirty="0" smtClean="0"/>
          </a:p>
          <a:p>
            <a:r>
              <a:rPr lang="en-US" dirty="0" err="1" smtClean="0"/>
              <a:t>HashMap</a:t>
            </a:r>
            <a:r>
              <a:rPr lang="en-US" dirty="0" smtClean="0"/>
              <a:t> is similar to a filing cabinet, in which each folder has a tab (hash code) and contains a small number of objects (list)</a:t>
            </a:r>
          </a:p>
          <a:p>
            <a:r>
              <a:rPr lang="en-US" dirty="0" err="1" smtClean="0"/>
              <a:t>HashMap</a:t>
            </a:r>
            <a:r>
              <a:rPr lang="en-US" dirty="0" smtClean="0"/>
              <a:t> can provide a quick lookup time. This time depends on having a good </a:t>
            </a:r>
            <a:r>
              <a:rPr lang="en-US" dirty="0" err="1" smtClean="0"/>
              <a:t>hashCode</a:t>
            </a:r>
            <a:r>
              <a:rPr lang="en-US" dirty="0" smtClean="0"/>
              <a:t>() method and is statistical.</a:t>
            </a:r>
          </a:p>
          <a:p>
            <a:r>
              <a:rPr lang="en-US" dirty="0" smtClean="0"/>
              <a:t>Elements in a </a:t>
            </a:r>
            <a:r>
              <a:rPr lang="en-US" dirty="0" err="1" smtClean="0"/>
              <a:t>HashMap</a:t>
            </a:r>
            <a:r>
              <a:rPr lang="en-US" dirty="0" smtClean="0"/>
              <a:t> are NOT ordered by anything useful.  Storage order is by hash code.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0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Review of Binary Trees</a:t>
            </a:r>
            <a:endParaRPr lang="en-US" cap="none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38044"/>
            <a:ext cx="6475971" cy="2697411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21085" y="2638044"/>
            <a:ext cx="4270247" cy="310198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All nodes to the left are smaller than the parent.</a:t>
            </a:r>
          </a:p>
          <a:p>
            <a:r>
              <a:rPr lang="en-US" dirty="0" smtClean="0"/>
              <a:t>All nodes to the right are larger than the parent.</a:t>
            </a:r>
          </a:p>
          <a:p>
            <a:r>
              <a:rPr lang="en-US" dirty="0" smtClean="0"/>
              <a:t>Each node is unique. No duplicates.</a:t>
            </a:r>
          </a:p>
          <a:p>
            <a:r>
              <a:rPr lang="en-US" dirty="0" smtClean="0"/>
              <a:t>A balanced binary tree has 2</a:t>
            </a:r>
            <a:r>
              <a:rPr lang="en-US" baseline="30000" dirty="0" smtClean="0"/>
              <a:t>(k+1)</a:t>
            </a:r>
            <a:r>
              <a:rPr lang="en-US" dirty="0" smtClean="0"/>
              <a:t>-1 nodes.</a:t>
            </a:r>
          </a:p>
          <a:p>
            <a:r>
              <a:rPr lang="en-US" dirty="0" smtClean="0"/>
              <a:t>The maximum number of comparisons required to locate a given node is 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2876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Map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 1. Instantiate a </a:t>
            </a:r>
            <a:r>
              <a:rPr lang="en-US" dirty="0" err="1" smtClean="0"/>
              <a:t>HashMap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	Map&lt;String, String&gt; map = new </a:t>
            </a:r>
            <a:r>
              <a:rPr lang="en-US" dirty="0" err="1" smtClean="0"/>
              <a:t>HashMap</a:t>
            </a:r>
            <a:r>
              <a:rPr lang="en-US" dirty="0" smtClean="0"/>
              <a:t>&lt;String, String&gt;();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Store a key/value pair in the map: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map.put</a:t>
            </a:r>
            <a:r>
              <a:rPr lang="en-US" dirty="0" smtClean="0"/>
              <a:t>(</a:t>
            </a:r>
            <a:r>
              <a:rPr lang="en-US" i="1" dirty="0" smtClean="0"/>
              <a:t>key</a:t>
            </a:r>
            <a:r>
              <a:rPr lang="en-US" dirty="0" smtClean="0"/>
              <a:t>, </a:t>
            </a:r>
            <a:r>
              <a:rPr lang="en-US" i="1" dirty="0" smtClean="0"/>
              <a:t>value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3. Retrieve a stored value for a key, or null if that key is not present in the map </a:t>
            </a:r>
            <a:r>
              <a:rPr lang="en-US" dirty="0" err="1" smtClean="0"/>
              <a:t>map.get</a:t>
            </a:r>
            <a:r>
              <a:rPr lang="en-US" dirty="0" smtClean="0"/>
              <a:t>(</a:t>
            </a:r>
            <a:r>
              <a:rPr lang="en-US" i="1" dirty="0" smtClean="0"/>
              <a:t>key</a:t>
            </a:r>
            <a:r>
              <a:rPr lang="en-US" dirty="0" smtClean="0"/>
              <a:t>)</a:t>
            </a:r>
            <a:r>
              <a:rPr lang="en-US" dirty="0"/>
              <a:t> 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map.get</a:t>
            </a:r>
            <a:r>
              <a:rPr lang="en-US" dirty="0" smtClean="0"/>
              <a:t>(key)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4. Determine if a key is in the map: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map.containsKey</a:t>
            </a:r>
            <a:r>
              <a:rPr lang="en-US" dirty="0" smtClean="0"/>
              <a:t>(</a:t>
            </a:r>
            <a:r>
              <a:rPr lang="en-US" i="1" dirty="0" smtClean="0"/>
              <a:t>key</a:t>
            </a:r>
            <a:r>
              <a:rPr lang="en-US" dirty="0"/>
              <a:t>) 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5. Remove the key/value pair, if the key is present.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map.remove</a:t>
            </a:r>
            <a:r>
              <a:rPr lang="en-US" dirty="0" smtClean="0"/>
              <a:t>(</a:t>
            </a:r>
            <a:r>
              <a:rPr lang="en-US" i="1" dirty="0" smtClean="0"/>
              <a:t>key</a:t>
            </a:r>
            <a:r>
              <a:rPr lang="en-US" dirty="0"/>
              <a:t>) </a:t>
            </a:r>
          </a:p>
        </p:txBody>
      </p:sp>
    </p:spTree>
    <p:extLst>
      <p:ext uri="{BB962C8B-B14F-4D97-AF65-F5344CB8AC3E}">
        <p14:creationId xmlns:p14="http://schemas.microsoft.com/office/powerpoint/2010/main" val="643256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cap="none" dirty="0" smtClean="0"/>
              <a:t>Exercise 4: Use </a:t>
            </a:r>
            <a:r>
              <a:rPr lang="en-US" sz="3600" b="1" i="1" cap="none" dirty="0" err="1" smtClean="0"/>
              <a:t>HashMap</a:t>
            </a:r>
            <a:r>
              <a:rPr lang="en-US" sz="3600" b="1" i="1" cap="none" dirty="0" smtClean="0"/>
              <a:t> </a:t>
            </a:r>
            <a:r>
              <a:rPr lang="en-US" sz="3600" cap="none" dirty="0" smtClean="0"/>
              <a:t>to Construct the phone book</a:t>
            </a:r>
            <a:endParaRPr lang="en-US" sz="3600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TASK 1: </a:t>
            </a:r>
          </a:p>
          <a:p>
            <a:r>
              <a:rPr lang="en-US" dirty="0" smtClean="0"/>
              <a:t>Add an equals() method to the </a:t>
            </a:r>
            <a:r>
              <a:rPr lang="en-US" dirty="0" err="1" smtClean="0"/>
              <a:t>FullName</a:t>
            </a:r>
            <a:r>
              <a:rPr lang="en-US" dirty="0" smtClean="0"/>
              <a:t> class.</a:t>
            </a:r>
          </a:p>
          <a:p>
            <a:r>
              <a:rPr lang="en-US" dirty="0"/>
              <a:t>The equals method </a:t>
            </a:r>
            <a:r>
              <a:rPr lang="en-US" dirty="0" smtClean="0"/>
              <a:t>implements </a:t>
            </a:r>
            <a:r>
              <a:rPr lang="en-US" dirty="0"/>
              <a:t>an equivalence relation between (non null) object references.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 The </a:t>
            </a:r>
            <a:r>
              <a:rPr lang="en-US" dirty="0" smtClean="0"/>
              <a:t>Object </a:t>
            </a:r>
            <a:r>
              <a:rPr lang="en-US" dirty="0"/>
              <a:t>class already provides an implementation of the equals method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Add an Override.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@Override</a:t>
            </a:r>
          </a:p>
          <a:p>
            <a:pPr marL="0" indent="0">
              <a:buNone/>
            </a:pP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public 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boolean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 equals(Object 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obj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) {        </a:t>
            </a:r>
          </a:p>
          <a:p>
            <a:pPr marL="0" indent="0">
              <a:buNone/>
            </a:pP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      </a:t>
            </a:r>
          </a:p>
          <a:p>
            <a:pPr marL="0" indent="0">
              <a:buNone/>
            </a:pP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   </a:t>
            </a:r>
          </a:p>
          <a:p>
            <a:pPr marL="0" indent="0">
              <a:buNone/>
            </a:pP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813336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3114" y="2310082"/>
            <a:ext cx="1138136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onaco" charset="0"/>
              </a:rPr>
              <a:t>@Override</a:t>
            </a:r>
          </a:p>
          <a:p>
            <a:r>
              <a:rPr lang="en-US" dirty="0">
                <a:latin typeface="Monaco" charset="0"/>
              </a:rPr>
              <a:t>    </a:t>
            </a:r>
            <a:r>
              <a:rPr lang="en-US" dirty="0">
                <a:solidFill>
                  <a:srgbClr val="931A68"/>
                </a:solidFill>
                <a:latin typeface="Monaco" charset="0"/>
              </a:rPr>
              <a:t>public</a:t>
            </a:r>
            <a:r>
              <a:rPr lang="en-US" dirty="0">
                <a:latin typeface="Monaco" charset="0"/>
              </a:rPr>
              <a:t> </a:t>
            </a:r>
            <a:r>
              <a:rPr lang="en-US" dirty="0" err="1">
                <a:solidFill>
                  <a:srgbClr val="931A68"/>
                </a:solidFill>
                <a:latin typeface="Monaco" charset="0"/>
              </a:rPr>
              <a:t>boolean</a:t>
            </a:r>
            <a:r>
              <a:rPr lang="en-US" dirty="0">
                <a:latin typeface="Monaco" charset="0"/>
              </a:rPr>
              <a:t> equals(Object </a:t>
            </a:r>
            <a:r>
              <a:rPr lang="en-US" dirty="0" err="1">
                <a:solidFill>
                  <a:srgbClr val="7E504F"/>
                </a:solidFill>
                <a:latin typeface="Monaco" charset="0"/>
              </a:rPr>
              <a:t>obj</a:t>
            </a:r>
            <a:r>
              <a:rPr lang="en-US" dirty="0">
                <a:latin typeface="Monaco" charset="0"/>
              </a:rPr>
              <a:t>) {</a:t>
            </a:r>
          </a:p>
          <a:p>
            <a:r>
              <a:rPr lang="en-US" dirty="0">
                <a:latin typeface="Monaco" charset="0"/>
              </a:rPr>
              <a:t>        </a:t>
            </a:r>
            <a:r>
              <a:rPr lang="en-US" dirty="0" err="1">
                <a:solidFill>
                  <a:srgbClr val="931A68"/>
                </a:solidFill>
                <a:latin typeface="Monaco" charset="0"/>
              </a:rPr>
              <a:t>boolean</a:t>
            </a:r>
            <a:r>
              <a:rPr lang="en-US" dirty="0">
                <a:latin typeface="Monaco" charset="0"/>
              </a:rPr>
              <a:t> </a:t>
            </a:r>
            <a:r>
              <a:rPr lang="en-US" dirty="0" err="1">
                <a:solidFill>
                  <a:srgbClr val="7E504F"/>
                </a:solidFill>
                <a:latin typeface="Monaco" charset="0"/>
              </a:rPr>
              <a:t>equalObjects</a:t>
            </a:r>
            <a:r>
              <a:rPr lang="en-US" dirty="0">
                <a:latin typeface="Monaco" charset="0"/>
              </a:rPr>
              <a:t> = </a:t>
            </a:r>
            <a:r>
              <a:rPr lang="en-US" dirty="0">
                <a:solidFill>
                  <a:srgbClr val="931A68"/>
                </a:solidFill>
                <a:latin typeface="Monaco" charset="0"/>
              </a:rPr>
              <a:t>false</a:t>
            </a:r>
            <a:r>
              <a:rPr lang="en-US" dirty="0">
                <a:latin typeface="Monaco" charset="0"/>
              </a:rPr>
              <a:t>;</a:t>
            </a:r>
          </a:p>
          <a:p>
            <a:r>
              <a:rPr lang="en-US" dirty="0">
                <a:latin typeface="Monaco" charset="0"/>
              </a:rPr>
              <a:t>       </a:t>
            </a:r>
          </a:p>
          <a:p>
            <a:r>
              <a:rPr lang="en-US" dirty="0">
                <a:solidFill>
                  <a:srgbClr val="000000"/>
                </a:solidFill>
                <a:latin typeface="Monaco" charset="0"/>
              </a:rPr>
              <a:t>      </a:t>
            </a:r>
            <a:r>
              <a:rPr lang="en-US" dirty="0">
                <a:solidFill>
                  <a:srgbClr val="4E9072"/>
                </a:solidFill>
                <a:latin typeface="Monaco" charset="0"/>
              </a:rPr>
              <a:t>//NOTE: </a:t>
            </a:r>
            <a:r>
              <a:rPr lang="en-US" dirty="0" err="1">
                <a:solidFill>
                  <a:srgbClr val="4E9072"/>
                </a:solidFill>
                <a:latin typeface="Monaco" charset="0"/>
              </a:rPr>
              <a:t>getClass</a:t>
            </a:r>
            <a:r>
              <a:rPr lang="en-US" dirty="0">
                <a:solidFill>
                  <a:srgbClr val="4E9072"/>
                </a:solidFill>
                <a:latin typeface="Monaco" charset="0"/>
              </a:rPr>
              <a:t>() returns the runtime class of a given Object.</a:t>
            </a:r>
          </a:p>
          <a:p>
            <a:r>
              <a:rPr lang="en-US" dirty="0">
                <a:latin typeface="Monaco" charset="0"/>
              </a:rPr>
              <a:t>        </a:t>
            </a:r>
            <a:r>
              <a:rPr lang="en-US" dirty="0">
                <a:solidFill>
                  <a:srgbClr val="931A68"/>
                </a:solidFill>
                <a:latin typeface="Monaco" charset="0"/>
              </a:rPr>
              <a:t>if</a:t>
            </a:r>
            <a:r>
              <a:rPr lang="en-US" dirty="0">
                <a:latin typeface="Monaco" charset="0"/>
              </a:rPr>
              <a:t> (</a:t>
            </a:r>
            <a:r>
              <a:rPr lang="en-US" dirty="0" err="1">
                <a:solidFill>
                  <a:srgbClr val="7E504F"/>
                </a:solidFill>
                <a:latin typeface="Monaco" charset="0"/>
              </a:rPr>
              <a:t>obj</a:t>
            </a:r>
            <a:r>
              <a:rPr lang="en-US" dirty="0">
                <a:latin typeface="Monaco" charset="0"/>
              </a:rPr>
              <a:t> != </a:t>
            </a:r>
            <a:r>
              <a:rPr lang="en-US" dirty="0">
                <a:solidFill>
                  <a:srgbClr val="931A68"/>
                </a:solidFill>
                <a:latin typeface="Monaco" charset="0"/>
              </a:rPr>
              <a:t>null</a:t>
            </a:r>
            <a:r>
              <a:rPr lang="en-US" dirty="0">
                <a:latin typeface="Monaco" charset="0"/>
              </a:rPr>
              <a:t> &amp;&amp; </a:t>
            </a:r>
            <a:r>
              <a:rPr lang="en-US" dirty="0" err="1">
                <a:solidFill>
                  <a:srgbClr val="931A68"/>
                </a:solidFill>
                <a:latin typeface="Monaco" charset="0"/>
              </a:rPr>
              <a:t>this</a:t>
            </a:r>
            <a:r>
              <a:rPr lang="en-US" dirty="0" err="1">
                <a:latin typeface="Monaco" charset="0"/>
              </a:rPr>
              <a:t>.getClass</a:t>
            </a:r>
            <a:r>
              <a:rPr lang="en-US" dirty="0">
                <a:latin typeface="Monaco" charset="0"/>
              </a:rPr>
              <a:t>() == </a:t>
            </a:r>
            <a:r>
              <a:rPr lang="en-US" dirty="0" err="1">
                <a:solidFill>
                  <a:srgbClr val="7E504F"/>
                </a:solidFill>
                <a:latin typeface="Monaco" charset="0"/>
              </a:rPr>
              <a:t>obj</a:t>
            </a:r>
            <a:r>
              <a:rPr lang="en-US" dirty="0" err="1">
                <a:latin typeface="Monaco" charset="0"/>
              </a:rPr>
              <a:t>.getClass</a:t>
            </a:r>
            <a:r>
              <a:rPr lang="en-US" dirty="0">
                <a:latin typeface="Monaco" charset="0"/>
              </a:rPr>
              <a:t>()) {</a:t>
            </a:r>
          </a:p>
          <a:p>
            <a:r>
              <a:rPr lang="en-US" dirty="0">
                <a:latin typeface="Monaco" charset="0"/>
              </a:rPr>
              <a:t>            </a:t>
            </a:r>
            <a:r>
              <a:rPr lang="en-US" dirty="0" err="1">
                <a:latin typeface="Monaco" charset="0"/>
              </a:rPr>
              <a:t>FullName</a:t>
            </a:r>
            <a:r>
              <a:rPr lang="en-US" dirty="0">
                <a:latin typeface="Monaco" charset="0"/>
              </a:rPr>
              <a:t> </a:t>
            </a:r>
            <a:r>
              <a:rPr lang="en-US" dirty="0" err="1">
                <a:solidFill>
                  <a:srgbClr val="7E504F"/>
                </a:solidFill>
                <a:latin typeface="Monaco" charset="0"/>
              </a:rPr>
              <a:t>fnObj</a:t>
            </a:r>
            <a:r>
              <a:rPr lang="en-US" dirty="0">
                <a:latin typeface="Monaco" charset="0"/>
              </a:rPr>
              <a:t> = (</a:t>
            </a:r>
            <a:r>
              <a:rPr lang="en-US" dirty="0" err="1">
                <a:latin typeface="Monaco" charset="0"/>
              </a:rPr>
              <a:t>FullName</a:t>
            </a:r>
            <a:r>
              <a:rPr lang="en-US" dirty="0">
                <a:latin typeface="Monaco" charset="0"/>
              </a:rPr>
              <a:t>) </a:t>
            </a:r>
            <a:r>
              <a:rPr lang="en-US" dirty="0" err="1">
                <a:solidFill>
                  <a:srgbClr val="7E504F"/>
                </a:solidFill>
                <a:latin typeface="Monaco" charset="0"/>
              </a:rPr>
              <a:t>obj</a:t>
            </a:r>
            <a:r>
              <a:rPr lang="en-US" dirty="0">
                <a:latin typeface="Monaco" charset="0"/>
              </a:rPr>
              <a:t>;</a:t>
            </a:r>
          </a:p>
          <a:p>
            <a:r>
              <a:rPr lang="en-US" dirty="0">
                <a:latin typeface="Monaco" charset="0"/>
              </a:rPr>
              <a:t>            </a:t>
            </a:r>
            <a:r>
              <a:rPr lang="en-US" dirty="0" err="1">
                <a:solidFill>
                  <a:srgbClr val="7E504F"/>
                </a:solidFill>
                <a:latin typeface="Monaco" charset="0"/>
              </a:rPr>
              <a:t>equalObjects</a:t>
            </a:r>
            <a:r>
              <a:rPr lang="en-US" dirty="0">
                <a:latin typeface="Monaco" charset="0"/>
              </a:rPr>
              <a:t> =</a:t>
            </a:r>
          </a:p>
          <a:p>
            <a:r>
              <a:rPr lang="en-US" dirty="0">
                <a:latin typeface="Monaco" charset="0"/>
              </a:rPr>
              <a:t>                </a:t>
            </a:r>
            <a:r>
              <a:rPr lang="en-US" dirty="0" err="1">
                <a:solidFill>
                  <a:srgbClr val="0326CC"/>
                </a:solidFill>
                <a:latin typeface="Monaco" charset="0"/>
              </a:rPr>
              <a:t>firstName</a:t>
            </a:r>
            <a:r>
              <a:rPr lang="en-US" dirty="0" err="1">
                <a:latin typeface="Monaco" charset="0"/>
              </a:rPr>
              <a:t>.equals</a:t>
            </a:r>
            <a:r>
              <a:rPr lang="en-US" dirty="0">
                <a:latin typeface="Monaco" charset="0"/>
              </a:rPr>
              <a:t>(</a:t>
            </a:r>
            <a:r>
              <a:rPr lang="en-US" dirty="0" err="1">
                <a:solidFill>
                  <a:srgbClr val="7E504F"/>
                </a:solidFill>
                <a:latin typeface="Monaco" charset="0"/>
              </a:rPr>
              <a:t>fnObj</a:t>
            </a:r>
            <a:r>
              <a:rPr lang="en-US" dirty="0" err="1">
                <a:latin typeface="Monaco" charset="0"/>
              </a:rPr>
              <a:t>.getFirstName</a:t>
            </a:r>
            <a:r>
              <a:rPr lang="en-US" dirty="0">
                <a:latin typeface="Monaco" charset="0"/>
              </a:rPr>
              <a:t>()) &amp;&amp;</a:t>
            </a:r>
          </a:p>
          <a:p>
            <a:r>
              <a:rPr lang="en-US" dirty="0">
                <a:latin typeface="Monaco" charset="0"/>
              </a:rPr>
              <a:t>                </a:t>
            </a:r>
            <a:r>
              <a:rPr lang="en-US" dirty="0" err="1">
                <a:solidFill>
                  <a:srgbClr val="0326CC"/>
                </a:solidFill>
                <a:latin typeface="Monaco" charset="0"/>
              </a:rPr>
              <a:t>lastName</a:t>
            </a:r>
            <a:r>
              <a:rPr lang="en-US" dirty="0" err="1">
                <a:latin typeface="Monaco" charset="0"/>
              </a:rPr>
              <a:t>.equals</a:t>
            </a:r>
            <a:r>
              <a:rPr lang="en-US" dirty="0">
                <a:latin typeface="Monaco" charset="0"/>
              </a:rPr>
              <a:t>(</a:t>
            </a:r>
            <a:r>
              <a:rPr lang="en-US" dirty="0" err="1">
                <a:solidFill>
                  <a:srgbClr val="7E504F"/>
                </a:solidFill>
                <a:latin typeface="Monaco" charset="0"/>
              </a:rPr>
              <a:t>fnObj</a:t>
            </a:r>
            <a:r>
              <a:rPr lang="en-US" dirty="0" err="1">
                <a:latin typeface="Monaco" charset="0"/>
              </a:rPr>
              <a:t>.getLastName</a:t>
            </a:r>
            <a:r>
              <a:rPr lang="en-US" dirty="0">
                <a:latin typeface="Monaco" charset="0"/>
              </a:rPr>
              <a:t>());</a:t>
            </a:r>
          </a:p>
          <a:p>
            <a:r>
              <a:rPr lang="en-US" dirty="0">
                <a:latin typeface="Monaco" charset="0"/>
              </a:rPr>
              <a:t>        }</a:t>
            </a:r>
          </a:p>
          <a:p>
            <a:r>
              <a:rPr lang="en-US" dirty="0">
                <a:solidFill>
                  <a:srgbClr val="000000"/>
                </a:solidFill>
                <a:latin typeface="Monaco" charset="0"/>
              </a:rPr>
              <a:t>        </a:t>
            </a:r>
            <a:r>
              <a:rPr lang="en-US" dirty="0">
                <a:solidFill>
                  <a:srgbClr val="931A68"/>
                </a:solidFill>
                <a:latin typeface="Monaco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dirty="0" err="1">
                <a:solidFill>
                  <a:srgbClr val="7E504F"/>
                </a:solidFill>
                <a:latin typeface="Monaco" charset="0"/>
              </a:rPr>
              <a:t>equalObjects</a:t>
            </a:r>
            <a:r>
              <a:rPr lang="en-US" dirty="0">
                <a:solidFill>
                  <a:srgbClr val="000000"/>
                </a:solidFill>
                <a:latin typeface="Monaco" charset="0"/>
              </a:rPr>
              <a:t>;</a:t>
            </a:r>
            <a:endParaRPr lang="en-US" dirty="0">
              <a:solidFill>
                <a:srgbClr val="7E504F"/>
              </a:solidFill>
              <a:latin typeface="Monaco" charset="0"/>
            </a:endParaRPr>
          </a:p>
          <a:p>
            <a:r>
              <a:rPr lang="en-US" dirty="0">
                <a:latin typeface="Monaco" charset="0"/>
              </a:rPr>
              <a:t>    }</a:t>
            </a:r>
            <a:endParaRPr lang="en-US" dirty="0">
              <a:effectLst/>
              <a:latin typeface="Monaco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1952" y="520590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Monaco" charset="0"/>
              </a:rPr>
              <a:t>Solution : equals()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4042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cap="none" dirty="0" smtClean="0"/>
              <a:t>Exercise 4: Use </a:t>
            </a:r>
            <a:r>
              <a:rPr lang="en-US" sz="3600" b="1" i="1" cap="none" dirty="0" err="1" smtClean="0"/>
              <a:t>HashMap</a:t>
            </a:r>
            <a:r>
              <a:rPr lang="en-US" sz="3600" b="1" i="1" cap="none" dirty="0" smtClean="0"/>
              <a:t> </a:t>
            </a:r>
            <a:r>
              <a:rPr lang="en-US" sz="3600" cap="none" dirty="0" smtClean="0"/>
              <a:t>to Construct the phone book</a:t>
            </a:r>
            <a:endParaRPr lang="en-US" sz="3600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TASK 2: </a:t>
            </a:r>
          </a:p>
          <a:p>
            <a:r>
              <a:rPr lang="en-US" dirty="0" smtClean="0"/>
              <a:t>Add a </a:t>
            </a:r>
            <a:r>
              <a:rPr lang="en-US" dirty="0" err="1" smtClean="0"/>
              <a:t>hashCode</a:t>
            </a:r>
            <a:r>
              <a:rPr lang="en-US" dirty="0" smtClean="0"/>
              <a:t>() method to the </a:t>
            </a:r>
            <a:r>
              <a:rPr lang="en-US" dirty="0" err="1" smtClean="0"/>
              <a:t>FullName</a:t>
            </a:r>
            <a:r>
              <a:rPr lang="en-US" dirty="0" smtClean="0"/>
              <a:t> class.</a:t>
            </a:r>
          </a:p>
          <a:p>
            <a:pPr marL="457200" lvl="1" indent="0">
              <a:buNone/>
            </a:pPr>
            <a:r>
              <a:rPr lang="en-US" dirty="0" smtClean="0"/>
              <a:t>Use the pattern from a previous slide : Hash Function: (sum of chars) % 4</a:t>
            </a:r>
          </a:p>
        </p:txBody>
      </p:sp>
    </p:spTree>
    <p:extLst>
      <p:ext uri="{BB962C8B-B14F-4D97-AF65-F5344CB8AC3E}">
        <p14:creationId xmlns:p14="http://schemas.microsoft.com/office/powerpoint/2010/main" val="8996587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9149" y="3624192"/>
            <a:ext cx="92801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onaco" charset="0"/>
              </a:rPr>
              <a:t> </a:t>
            </a:r>
            <a:r>
              <a:rPr lang="en-US" dirty="0">
                <a:solidFill>
                  <a:srgbClr val="777777"/>
                </a:solidFill>
                <a:latin typeface="Monaco" charset="0"/>
              </a:rPr>
              <a:t>@Override</a:t>
            </a:r>
          </a:p>
          <a:p>
            <a:r>
              <a:rPr lang="en-US" dirty="0">
                <a:latin typeface="Monaco" charset="0"/>
              </a:rPr>
              <a:t>    </a:t>
            </a:r>
            <a:r>
              <a:rPr lang="en-US" dirty="0">
                <a:solidFill>
                  <a:srgbClr val="931A68"/>
                </a:solidFill>
                <a:latin typeface="Monaco" charset="0"/>
              </a:rPr>
              <a:t>public</a:t>
            </a:r>
            <a:r>
              <a:rPr lang="en-US" dirty="0">
                <a:latin typeface="Monaco" charset="0"/>
              </a:rPr>
              <a:t> </a:t>
            </a:r>
            <a:r>
              <a:rPr lang="en-US" dirty="0" err="1">
                <a:solidFill>
                  <a:srgbClr val="931A68"/>
                </a:solidFill>
                <a:latin typeface="Monaco" charset="0"/>
              </a:rPr>
              <a:t>int</a:t>
            </a:r>
            <a:r>
              <a:rPr lang="en-US" dirty="0">
                <a:latin typeface="Monaco" charset="0"/>
              </a:rPr>
              <a:t> </a:t>
            </a:r>
            <a:r>
              <a:rPr lang="en-US" dirty="0" err="1">
                <a:latin typeface="Monaco" charset="0"/>
              </a:rPr>
              <a:t>hashCode</a:t>
            </a:r>
            <a:r>
              <a:rPr lang="en-US" dirty="0">
                <a:latin typeface="Monaco" charset="0"/>
              </a:rPr>
              <a:t>() {</a:t>
            </a:r>
          </a:p>
          <a:p>
            <a:r>
              <a:rPr lang="en-US" dirty="0">
                <a:latin typeface="Monaco" charset="0"/>
              </a:rPr>
              <a:t>        </a:t>
            </a:r>
            <a:r>
              <a:rPr lang="en-US" dirty="0">
                <a:solidFill>
                  <a:srgbClr val="931A68"/>
                </a:solidFill>
                <a:latin typeface="Monaco" charset="0"/>
              </a:rPr>
              <a:t>return</a:t>
            </a:r>
            <a:r>
              <a:rPr lang="en-US" dirty="0">
                <a:latin typeface="Monaco" charset="0"/>
              </a:rPr>
              <a:t> (</a:t>
            </a:r>
            <a:r>
              <a:rPr lang="en-US" dirty="0" err="1">
                <a:solidFill>
                  <a:srgbClr val="0326CC"/>
                </a:solidFill>
                <a:latin typeface="Monaco" charset="0"/>
              </a:rPr>
              <a:t>firstName</a:t>
            </a:r>
            <a:r>
              <a:rPr lang="en-US" dirty="0" err="1">
                <a:latin typeface="Monaco" charset="0"/>
              </a:rPr>
              <a:t>.length</a:t>
            </a:r>
            <a:r>
              <a:rPr lang="en-US" dirty="0">
                <a:latin typeface="Monaco" charset="0"/>
              </a:rPr>
              <a:t>() + </a:t>
            </a:r>
            <a:r>
              <a:rPr lang="en-US" dirty="0" err="1">
                <a:solidFill>
                  <a:srgbClr val="0326CC"/>
                </a:solidFill>
                <a:latin typeface="Monaco" charset="0"/>
              </a:rPr>
              <a:t>lastName</a:t>
            </a:r>
            <a:r>
              <a:rPr lang="en-US" dirty="0" err="1">
                <a:latin typeface="Monaco" charset="0"/>
              </a:rPr>
              <a:t>.length</a:t>
            </a:r>
            <a:r>
              <a:rPr lang="en-US" dirty="0">
                <a:latin typeface="Monaco" charset="0"/>
              </a:rPr>
              <a:t>()) % 4;</a:t>
            </a:r>
          </a:p>
          <a:p>
            <a:r>
              <a:rPr lang="en-US" dirty="0">
                <a:latin typeface="Monaco" charset="0"/>
              </a:rPr>
              <a:t>    }</a:t>
            </a:r>
            <a:endParaRPr lang="en-US" dirty="0">
              <a:effectLst/>
              <a:latin typeface="Monaco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5876" y="1006972"/>
            <a:ext cx="20281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Monaco" charset="0"/>
              </a:rPr>
              <a:t>hashCode</a:t>
            </a:r>
            <a:r>
              <a:rPr lang="en-US" sz="2400" dirty="0" smtClean="0">
                <a:latin typeface="Monaco" charset="0"/>
              </a:rPr>
              <a:t>()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267117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cap="none" dirty="0" smtClean="0"/>
              <a:t>Exercise 4: Use </a:t>
            </a:r>
            <a:r>
              <a:rPr lang="en-US" sz="3600" b="1" i="1" cap="none" dirty="0" err="1" smtClean="0"/>
              <a:t>HashMap</a:t>
            </a:r>
            <a:r>
              <a:rPr lang="en-US" sz="3600" b="1" i="1" cap="none" dirty="0" smtClean="0"/>
              <a:t> </a:t>
            </a:r>
            <a:r>
              <a:rPr lang="en-US" sz="3600" cap="none" dirty="0" smtClean="0"/>
              <a:t>to Construct the phone book</a:t>
            </a:r>
            <a:endParaRPr lang="en-US" sz="3600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TASK 3: </a:t>
            </a:r>
          </a:p>
          <a:p>
            <a:r>
              <a:rPr lang="en-US" dirty="0" smtClean="0"/>
              <a:t>Search for a phone number using a </a:t>
            </a:r>
            <a:r>
              <a:rPr lang="en-US" dirty="0" err="1" smtClean="0"/>
              <a:t>HashMap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50534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 </a:t>
            </a:r>
            <a:r>
              <a:rPr lang="en-US" i="1" dirty="0" err="1"/>
              <a:t>TreeSet</a:t>
            </a:r>
            <a:r>
              <a:rPr lang="en-US" dirty="0"/>
              <a:t> and </a:t>
            </a:r>
            <a:r>
              <a:rPr lang="en-US" i="1" dirty="0" err="1"/>
              <a:t>TreeMap</a:t>
            </a:r>
            <a:r>
              <a:rPr lang="en-US" dirty="0"/>
              <a:t> classes are the most obvious implementation of binary tree data structure in the Java API Library.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the high-level users, the rules of data organization do not make any difference in its usages. </a:t>
            </a:r>
          </a:p>
          <a:p>
            <a:r>
              <a:rPr lang="en-US" dirty="0" smtClean="0"/>
              <a:t>The </a:t>
            </a:r>
            <a:r>
              <a:rPr lang="en-US" dirty="0"/>
              <a:t>tree structure is slightly more complicated and inefficient than its non-tree or linear counterparts, like </a:t>
            </a:r>
            <a:r>
              <a:rPr lang="en-US" i="1" dirty="0" err="1" smtClean="0"/>
              <a:t>HashMap</a:t>
            </a:r>
            <a:r>
              <a:rPr lang="en-US" dirty="0"/>
              <a:t>, due to the numerous rules to maintain the norms of a balanced tree structure. </a:t>
            </a:r>
            <a:endParaRPr lang="en-US" dirty="0" smtClean="0"/>
          </a:p>
          <a:p>
            <a:r>
              <a:rPr lang="en-US" dirty="0"/>
              <a:t>U</a:t>
            </a:r>
            <a:r>
              <a:rPr lang="en-US" dirty="0" smtClean="0"/>
              <a:t>nless </a:t>
            </a:r>
            <a:r>
              <a:rPr lang="en-US" dirty="0"/>
              <a:t>a specific need arises, its </a:t>
            </a:r>
            <a:r>
              <a:rPr lang="en-US" dirty="0" err="1" smtClean="0"/>
              <a:t>HashMap</a:t>
            </a:r>
            <a:r>
              <a:rPr lang="en-US" dirty="0" smtClean="0"/>
              <a:t> should </a:t>
            </a:r>
            <a:r>
              <a:rPr lang="en-US" dirty="0"/>
              <a:t>be used more often than trees.</a:t>
            </a:r>
          </a:p>
        </p:txBody>
      </p:sp>
    </p:spTree>
    <p:extLst>
      <p:ext uri="{BB962C8B-B14F-4D97-AF65-F5344CB8AC3E}">
        <p14:creationId xmlns:p14="http://schemas.microsoft.com/office/powerpoint/2010/main" val="631842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Why are Binary Search Trees (BST) Important?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Binary search trees are used to store large amounts of data</a:t>
            </a:r>
          </a:p>
          <a:p>
            <a:r>
              <a:rPr lang="en-US" dirty="0" smtClean="0"/>
              <a:t>They have a high capacity – Approximately 2</a:t>
            </a:r>
            <a:r>
              <a:rPr lang="en-US" baseline="30000" dirty="0" smtClean="0"/>
              <a:t>k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They have fast search access (k comparisons).</a:t>
            </a:r>
          </a:p>
          <a:p>
            <a:r>
              <a:rPr lang="en-US" dirty="0" smtClean="0"/>
              <a:t>Basic tree operations (insert, find, delete) are fairly simple to implement.</a:t>
            </a:r>
          </a:p>
          <a:p>
            <a:r>
              <a:rPr lang="en-US" dirty="0" smtClean="0"/>
              <a:t>TIPS:</a:t>
            </a:r>
          </a:p>
          <a:p>
            <a:pPr marL="800100" lvl="1" indent="-342900">
              <a:buAutoNum type="alphaLcPeriod"/>
            </a:pPr>
            <a:r>
              <a:rPr lang="en-US" dirty="0" smtClean="0"/>
              <a:t>It is important to keep the tree balanced, so that all branches are comparable length. This may require sophistication.</a:t>
            </a:r>
          </a:p>
          <a:p>
            <a:pPr marL="800100" lvl="1" indent="-342900">
              <a:buAutoNum type="alphaLcPeriod"/>
            </a:pPr>
            <a:r>
              <a:rPr lang="en-US" dirty="0" smtClean="0"/>
              <a:t>Java has a Tree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1085577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Java Tree API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 smtClean="0"/>
              <a:t>A </a:t>
            </a:r>
            <a:r>
              <a:rPr lang="en-US" i="1" dirty="0" smtClean="0"/>
              <a:t>Tree</a:t>
            </a:r>
            <a:r>
              <a:rPr lang="en-US" dirty="0" smtClean="0"/>
              <a:t> is a non-linear data structure.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Tree data structure is useful on occasions where linear representation is not a good option.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Java provides two in-built classes, </a:t>
            </a:r>
            <a:r>
              <a:rPr lang="en-US" b="1" i="1" dirty="0" err="1" smtClean="0"/>
              <a:t>TreeSet</a:t>
            </a:r>
            <a:r>
              <a:rPr lang="en-US" dirty="0" smtClean="0"/>
              <a:t> and </a:t>
            </a:r>
            <a:r>
              <a:rPr lang="en-US" b="1" i="1" dirty="0" err="1" smtClean="0"/>
              <a:t>TreeMap</a:t>
            </a:r>
            <a:r>
              <a:rPr lang="en-US" dirty="0" smtClean="0"/>
              <a:t>, in </a:t>
            </a:r>
            <a:r>
              <a:rPr lang="en-US" b="1" i="1" dirty="0" smtClean="0"/>
              <a:t>Collection</a:t>
            </a:r>
            <a:r>
              <a:rPr lang="en-US" dirty="0" smtClean="0"/>
              <a:t> Framework.</a:t>
            </a:r>
          </a:p>
        </p:txBody>
      </p:sp>
    </p:spTree>
    <p:extLst>
      <p:ext uri="{BB962C8B-B14F-4D97-AF65-F5344CB8AC3E}">
        <p14:creationId xmlns:p14="http://schemas.microsoft.com/office/powerpoint/2010/main" val="210480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Java </a:t>
            </a:r>
            <a:r>
              <a:rPr lang="en-US" b="1" i="1" cap="none" dirty="0" err="1" smtClean="0"/>
              <a:t>TreeSet</a:t>
            </a:r>
            <a:r>
              <a:rPr lang="en-US" cap="none" dirty="0" smtClean="0"/>
              <a:t> and </a:t>
            </a:r>
            <a:r>
              <a:rPr lang="en-US" b="1" i="1" cap="none" dirty="0" err="1" smtClean="0"/>
              <a:t>TreeMap</a:t>
            </a:r>
            <a:endParaRPr lang="en-US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475" y="1690688"/>
            <a:ext cx="10982325" cy="4486275"/>
          </a:xfrm>
        </p:spPr>
        <p:txBody>
          <a:bodyPr/>
          <a:lstStyle/>
          <a:p>
            <a:r>
              <a:rPr lang="en-US" b="1" i="1" dirty="0" err="1" smtClean="0"/>
              <a:t>TreeSet</a:t>
            </a:r>
            <a:r>
              <a:rPr lang="en-US" dirty="0" smtClean="0"/>
              <a:t> represents a collection of distinct elements.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i="1" dirty="0" err="1" smtClean="0"/>
              <a:t>TreeMap</a:t>
            </a:r>
            <a:r>
              <a:rPr lang="en-US" dirty="0" smtClean="0"/>
              <a:t> represents a collection of elements as a key - value pair. Each key maps to one value only; that means it disallows duplicate keys. A value with a distinct key may be duplicated, however.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What is the difference?</a:t>
            </a:r>
          </a:p>
          <a:p>
            <a:pPr marL="457200" lvl="1" indent="0">
              <a:buNone/>
            </a:pPr>
            <a:r>
              <a:rPr lang="en-US" sz="2800" dirty="0" err="1" smtClean="0"/>
              <a:t>TreeSet</a:t>
            </a:r>
            <a:r>
              <a:rPr lang="en-US" sz="2800" dirty="0" smtClean="0"/>
              <a:t> stores single objects</a:t>
            </a:r>
          </a:p>
          <a:p>
            <a:pPr marL="457200" lvl="1" indent="0">
              <a:buNone/>
            </a:pPr>
            <a:r>
              <a:rPr lang="en-US" sz="2800" dirty="0" err="1" smtClean="0"/>
              <a:t>TreeMaps</a:t>
            </a:r>
            <a:r>
              <a:rPr lang="en-US" sz="2800" dirty="0" smtClean="0"/>
              <a:t> requires the storage of two objects: Key and Value</a:t>
            </a:r>
          </a:p>
        </p:txBody>
      </p:sp>
    </p:spTree>
    <p:extLst>
      <p:ext uri="{BB962C8B-B14F-4D97-AF65-F5344CB8AC3E}">
        <p14:creationId xmlns:p14="http://schemas.microsoft.com/office/powerpoint/2010/main" val="1160200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cap="none" dirty="0" smtClean="0"/>
              <a:t>Exercise 1: </a:t>
            </a:r>
            <a:br>
              <a:rPr lang="en-US" cap="none" dirty="0" smtClean="0"/>
            </a:br>
            <a:r>
              <a:rPr lang="en-US" cap="none" dirty="0" smtClean="0"/>
              <a:t>Use the </a:t>
            </a:r>
            <a:r>
              <a:rPr lang="en-US" b="1" i="1" cap="none" dirty="0" err="1" smtClean="0"/>
              <a:t>TreeSet</a:t>
            </a:r>
            <a:r>
              <a:rPr lang="en-US" cap="none" dirty="0" smtClean="0"/>
              <a:t> to Construct a Binary Search Tree</a:t>
            </a:r>
            <a:endParaRPr lang="en-US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 smtClean="0"/>
              <a:t>Instantiate</a:t>
            </a:r>
            <a:r>
              <a:rPr lang="en-US" i="1" dirty="0" smtClean="0"/>
              <a:t> </a:t>
            </a:r>
            <a:r>
              <a:rPr lang="en-US" dirty="0" smtClean="0"/>
              <a:t>an empty binary search tree object named </a:t>
            </a:r>
            <a:r>
              <a:rPr lang="en-US" b="1" i="1" dirty="0" err="1" smtClean="0"/>
              <a:t>bst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Insert the following nodes: “b”, “q”, “t”, “d”, “a”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US" dirty="0" smtClean="0"/>
              <a:t>The first node, “b”, will be the root.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US" dirty="0" smtClean="0"/>
              <a:t>Draw the tree by hand and perform an </a:t>
            </a:r>
            <a:r>
              <a:rPr lang="en-US" dirty="0" err="1" smtClean="0"/>
              <a:t>inOrder</a:t>
            </a:r>
            <a:r>
              <a:rPr lang="en-US" dirty="0" smtClean="0"/>
              <a:t>, </a:t>
            </a:r>
            <a:r>
              <a:rPr lang="en-US" dirty="0" err="1" smtClean="0"/>
              <a:t>postOrder</a:t>
            </a:r>
            <a:r>
              <a:rPr lang="en-US" dirty="0" smtClean="0"/>
              <a:t>, and </a:t>
            </a:r>
            <a:r>
              <a:rPr lang="en-US" dirty="0" err="1" smtClean="0"/>
              <a:t>preOrder</a:t>
            </a:r>
            <a:r>
              <a:rPr lang="en-US" dirty="0" smtClean="0"/>
              <a:t> traversal.</a:t>
            </a:r>
          </a:p>
          <a:p>
            <a:r>
              <a:rPr lang="en-US" dirty="0" smtClean="0"/>
              <a:t>Display each node in </a:t>
            </a:r>
            <a:r>
              <a:rPr lang="en-US" dirty="0" err="1" smtClean="0"/>
              <a:t>bst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TIP: 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n-US" dirty="0" smtClean="0"/>
              <a:t>Use the </a:t>
            </a:r>
            <a:r>
              <a:rPr lang="en-US" b="1" i="1" dirty="0" err="1" smtClean="0"/>
              <a:t>toArray</a:t>
            </a:r>
            <a:r>
              <a:rPr lang="en-US" dirty="0" smtClean="0"/>
              <a:t>() method to create an array holding all the nodes.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n-US" dirty="0" smtClean="0"/>
              <a:t>Question: What type of traversal was used in </a:t>
            </a:r>
            <a:r>
              <a:rPr lang="en-US" b="1" i="1" dirty="0" err="1" smtClean="0"/>
              <a:t>toArray</a:t>
            </a:r>
            <a:r>
              <a:rPr lang="en-US" dirty="0" smtClean="0"/>
              <a:t>()?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1356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Java Tree Implementation</a:t>
            </a:r>
            <a:endParaRPr lang="en-US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163" y="1520567"/>
            <a:ext cx="6498265" cy="44862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Trees are efficient if they are balanced.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US" dirty="0" smtClean="0"/>
              <a:t>A balanced tree of depth 20 can hold about 2</a:t>
            </a:r>
            <a:r>
              <a:rPr lang="en-US" baseline="30000" dirty="0" smtClean="0"/>
              <a:t>20</a:t>
            </a:r>
            <a:r>
              <a:rPr lang="en-US" dirty="0"/>
              <a:t> </a:t>
            </a:r>
            <a:r>
              <a:rPr lang="en-US" dirty="0" smtClean="0"/>
              <a:t>nodes.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US" dirty="0" smtClean="0"/>
              <a:t>If the tree were unbalanced, in the worst case it would require k levels to hold k nodes and k steps to locate, insert, and delete a node</a:t>
            </a:r>
          </a:p>
          <a:p>
            <a:pPr marL="0" indent="0">
              <a:buNone/>
            </a:pPr>
            <a:r>
              <a:rPr lang="en-US" dirty="0" smtClean="0"/>
              <a:t>TIP: 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n-US" dirty="0" smtClean="0"/>
              <a:t>To prevent unbalanced, Java uses a binary tree known as a red-black tree.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n-US" dirty="0" smtClean="0"/>
              <a:t>Red-black trees automatically rebalance themselves if one branch becomes deeper than a sibling.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260" y="1690688"/>
            <a:ext cx="4254251" cy="371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812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cap="none" dirty="0" smtClean="0"/>
              <a:t>Exercise 2        </a:t>
            </a:r>
            <a:r>
              <a:rPr lang="en-US" sz="3600" dirty="0" smtClean="0"/>
              <a:t>Part I: 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4000" dirty="0" smtClean="0"/>
              <a:t>Build </a:t>
            </a:r>
            <a:r>
              <a:rPr lang="en-US" sz="4000" b="1" i="1" dirty="0" err="1" smtClean="0"/>
              <a:t>FullName</a:t>
            </a:r>
            <a:r>
              <a:rPr lang="en-US" sz="4000" dirty="0" smtClean="0"/>
              <a:t> class </a:t>
            </a:r>
            <a:r>
              <a:rPr lang="en-US" sz="4000" u="sng" dirty="0" smtClean="0"/>
              <a:t>implemented</a:t>
            </a:r>
            <a:r>
              <a:rPr lang="en-US" sz="4000" dirty="0"/>
              <a:t> </a:t>
            </a:r>
            <a:r>
              <a:rPr lang="en-US" sz="4000" dirty="0" smtClean="0"/>
              <a:t>as a </a:t>
            </a:r>
            <a:r>
              <a:rPr lang="en-US" sz="4000" b="1" i="1" dirty="0" smtClean="0"/>
              <a:t>Comparable</a:t>
            </a:r>
            <a:endParaRPr lang="en-US" sz="4000" b="1" i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2316"/>
            <a:ext cx="10515600" cy="4486275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Comparable is an </a:t>
            </a:r>
            <a:r>
              <a:rPr lang="en-US" b="1" u="sng" dirty="0" smtClean="0"/>
              <a:t>interface</a:t>
            </a:r>
            <a:r>
              <a:rPr lang="en-US" dirty="0" smtClean="0"/>
              <a:t> that imposes an ordering </a:t>
            </a:r>
            <a:r>
              <a:rPr lang="en-US" dirty="0"/>
              <a:t>on </a:t>
            </a:r>
            <a:r>
              <a:rPr lang="en-US" dirty="0" smtClean="0"/>
              <a:t>objects </a:t>
            </a:r>
            <a:r>
              <a:rPr lang="en-US" dirty="0"/>
              <a:t>of </a:t>
            </a:r>
            <a:r>
              <a:rPr lang="en-US" dirty="0" smtClean="0"/>
              <a:t>the class </a:t>
            </a:r>
            <a:r>
              <a:rPr lang="en-US" dirty="0"/>
              <a:t>that implements it. This ordering is </a:t>
            </a:r>
            <a:r>
              <a:rPr lang="en-US" dirty="0" smtClean="0"/>
              <a:t>a</a:t>
            </a:r>
            <a:r>
              <a:rPr lang="en-US" dirty="0"/>
              <a:t> </a:t>
            </a:r>
            <a:r>
              <a:rPr lang="en-US" i="1" dirty="0"/>
              <a:t>natural </a:t>
            </a:r>
            <a:r>
              <a:rPr lang="en-US" i="1" dirty="0" smtClean="0"/>
              <a:t>ordering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class's </a:t>
            </a:r>
            <a:r>
              <a:rPr lang="en-US" b="1" i="1" dirty="0" err="1" smtClean="0"/>
              <a:t>compareTo</a:t>
            </a:r>
            <a:r>
              <a:rPr lang="en-US" dirty="0" smtClean="0"/>
              <a:t>()</a:t>
            </a:r>
            <a:r>
              <a:rPr lang="en-US" dirty="0"/>
              <a:t> method is referred to as its </a:t>
            </a:r>
            <a:r>
              <a:rPr lang="en-US" i="1" dirty="0"/>
              <a:t>natural comparison method</a:t>
            </a:r>
            <a:r>
              <a:rPr lang="en-US" dirty="0" smtClean="0"/>
              <a:t>. This method will compare </a:t>
            </a:r>
            <a:r>
              <a:rPr lang="en-US" b="1" i="1" dirty="0" smtClean="0"/>
              <a:t>this</a:t>
            </a:r>
            <a:r>
              <a:rPr lang="en-US" dirty="0" smtClean="0"/>
              <a:t> object with a specified object for order and will return one of -1, 0, or 1.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-1: </a:t>
            </a:r>
            <a:r>
              <a:rPr lang="en-US" b="1" i="1" dirty="0" smtClean="0"/>
              <a:t>this</a:t>
            </a:r>
            <a:r>
              <a:rPr lang="en-US" dirty="0" smtClean="0"/>
              <a:t> object  was less than the specified object.</a:t>
            </a:r>
          </a:p>
          <a:p>
            <a:pPr marL="457200" lvl="1" indent="0">
              <a:buNone/>
            </a:pPr>
            <a:r>
              <a:rPr lang="en-US" dirty="0" smtClean="0"/>
              <a:t>0 : </a:t>
            </a:r>
            <a:r>
              <a:rPr lang="en-US" b="1" i="1" dirty="0" smtClean="0"/>
              <a:t>this</a:t>
            </a:r>
            <a:r>
              <a:rPr lang="en-US" dirty="0" smtClean="0"/>
              <a:t> object  was equal to the specified object.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1: </a:t>
            </a:r>
            <a:r>
              <a:rPr lang="en-US" b="1" i="1" dirty="0" smtClean="0"/>
              <a:t>this</a:t>
            </a:r>
            <a:r>
              <a:rPr lang="en-US" dirty="0" smtClean="0"/>
              <a:t> object  was greater than the specified object.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56063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712" y="11347"/>
            <a:ext cx="1135557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931A68"/>
                </a:solidFill>
                <a:latin typeface="Monaco" charset="0"/>
              </a:rPr>
              <a:t>public</a:t>
            </a:r>
            <a:r>
              <a:rPr lang="en-US" sz="1600" dirty="0">
                <a:latin typeface="Monaco" charset="0"/>
              </a:rPr>
              <a:t> </a:t>
            </a:r>
            <a:r>
              <a:rPr lang="en-US" sz="1600" dirty="0">
                <a:solidFill>
                  <a:srgbClr val="931A68"/>
                </a:solidFill>
                <a:latin typeface="Monaco" charset="0"/>
              </a:rPr>
              <a:t>class</a:t>
            </a:r>
            <a:r>
              <a:rPr lang="en-US" sz="1600" dirty="0">
                <a:latin typeface="Monaco" charset="0"/>
              </a:rPr>
              <a:t> </a:t>
            </a:r>
            <a:r>
              <a:rPr lang="en-US" sz="1600" dirty="0" err="1">
                <a:latin typeface="Monaco" charset="0"/>
              </a:rPr>
              <a:t>FullName</a:t>
            </a:r>
            <a:r>
              <a:rPr lang="en-US" sz="1600" dirty="0">
                <a:latin typeface="Monaco" charset="0"/>
              </a:rPr>
              <a:t> </a:t>
            </a:r>
            <a:r>
              <a:rPr lang="en-US" sz="1600" dirty="0">
                <a:solidFill>
                  <a:srgbClr val="931A68"/>
                </a:solidFill>
                <a:latin typeface="Monaco" charset="0"/>
              </a:rPr>
              <a:t>implements</a:t>
            </a:r>
            <a:r>
              <a:rPr lang="en-US" sz="1600" dirty="0">
                <a:latin typeface="Monaco" charset="0"/>
              </a:rPr>
              <a:t> Comparable&lt;</a:t>
            </a:r>
            <a:r>
              <a:rPr lang="en-US" sz="1600" dirty="0" err="1">
                <a:latin typeface="Monaco" charset="0"/>
              </a:rPr>
              <a:t>FullName</a:t>
            </a:r>
            <a:r>
              <a:rPr lang="en-US" sz="1600" dirty="0">
                <a:latin typeface="Monaco" charset="0"/>
              </a:rPr>
              <a:t>&gt; {</a:t>
            </a:r>
          </a:p>
          <a:p>
            <a:r>
              <a:rPr lang="en-US" sz="1600" dirty="0" smtClean="0">
                <a:solidFill>
                  <a:srgbClr val="931A68"/>
                </a:solidFill>
                <a:latin typeface="Monaco" charset="0"/>
              </a:rPr>
              <a:t>     private</a:t>
            </a:r>
            <a:r>
              <a:rPr lang="en-US" sz="1600" dirty="0" smtClean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1600" dirty="0">
                <a:solidFill>
                  <a:srgbClr val="931A68"/>
                </a:solidFill>
                <a:latin typeface="Monaco" charset="0"/>
              </a:rPr>
              <a:t>final</a:t>
            </a:r>
            <a:r>
              <a:rPr lang="en-US" sz="1600" dirty="0">
                <a:solidFill>
                  <a:srgbClr val="000000"/>
                </a:solidFill>
                <a:latin typeface="Monaco" charset="0"/>
              </a:rPr>
              <a:t> String </a:t>
            </a:r>
            <a:r>
              <a:rPr lang="en-US" sz="1600" dirty="0" err="1">
                <a:solidFill>
                  <a:srgbClr val="0326CC"/>
                </a:solidFill>
                <a:latin typeface="Monaco" charset="0"/>
              </a:rPr>
              <a:t>firstName</a:t>
            </a:r>
            <a:r>
              <a:rPr lang="en-US" sz="1600" dirty="0">
                <a:solidFill>
                  <a:srgbClr val="000000"/>
                </a:solidFill>
                <a:latin typeface="Monaco" charset="0"/>
              </a:rPr>
              <a:t>;</a:t>
            </a:r>
            <a:endParaRPr lang="en-US" sz="1600" dirty="0">
              <a:solidFill>
                <a:srgbClr val="931A68"/>
              </a:solidFill>
              <a:latin typeface="Monaco" charset="0"/>
            </a:endParaRPr>
          </a:p>
          <a:p>
            <a:r>
              <a:rPr lang="en-US" sz="1600" dirty="0" smtClean="0">
                <a:solidFill>
                  <a:srgbClr val="931A68"/>
                </a:solidFill>
                <a:latin typeface="Monaco" charset="0"/>
              </a:rPr>
              <a:t>     private</a:t>
            </a:r>
            <a:r>
              <a:rPr lang="en-US" sz="1600" dirty="0" smtClean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1600" dirty="0">
                <a:solidFill>
                  <a:srgbClr val="931A68"/>
                </a:solidFill>
                <a:latin typeface="Monaco" charset="0"/>
              </a:rPr>
              <a:t>final</a:t>
            </a:r>
            <a:r>
              <a:rPr lang="en-US" sz="1600" dirty="0">
                <a:solidFill>
                  <a:srgbClr val="000000"/>
                </a:solidFill>
                <a:latin typeface="Monaco" charset="0"/>
              </a:rPr>
              <a:t> String </a:t>
            </a:r>
            <a:r>
              <a:rPr lang="en-US" sz="1600" dirty="0" err="1">
                <a:solidFill>
                  <a:srgbClr val="0326CC"/>
                </a:solidFill>
                <a:latin typeface="Monaco" charset="0"/>
              </a:rPr>
              <a:t>lastName</a:t>
            </a:r>
            <a:r>
              <a:rPr lang="en-US" sz="1600" dirty="0" smtClean="0">
                <a:solidFill>
                  <a:srgbClr val="000000"/>
                </a:solidFill>
                <a:latin typeface="Monaco" charset="0"/>
              </a:rPr>
              <a:t>;</a:t>
            </a:r>
            <a:r>
              <a:rPr lang="en-US" sz="1600" dirty="0">
                <a:latin typeface="Monaco" charset="0"/>
              </a:rPr>
              <a:t/>
            </a:r>
            <a:br>
              <a:rPr lang="en-US" sz="1600" dirty="0">
                <a:latin typeface="Monaco" charset="0"/>
              </a:rPr>
            </a:br>
            <a:endParaRPr lang="en-US" sz="1600" dirty="0">
              <a:latin typeface="Monaco" charset="0"/>
            </a:endParaRPr>
          </a:p>
          <a:p>
            <a:r>
              <a:rPr lang="en-US" sz="1600" dirty="0" smtClean="0">
                <a:solidFill>
                  <a:srgbClr val="931A68"/>
                </a:solidFill>
                <a:latin typeface="Monaco" charset="0"/>
              </a:rPr>
              <a:t>     public</a:t>
            </a:r>
            <a:r>
              <a:rPr lang="en-US" sz="1600" dirty="0" smtClean="0">
                <a:latin typeface="Monaco" charset="0"/>
              </a:rPr>
              <a:t> </a:t>
            </a:r>
            <a:r>
              <a:rPr lang="en-US" sz="1600" dirty="0" err="1">
                <a:latin typeface="Monaco" charset="0"/>
              </a:rPr>
              <a:t>FullName</a:t>
            </a:r>
            <a:r>
              <a:rPr lang="en-US" sz="1600" dirty="0">
                <a:latin typeface="Monaco" charset="0"/>
              </a:rPr>
              <a:t>(String </a:t>
            </a:r>
            <a:r>
              <a:rPr lang="en-US" sz="1600" dirty="0">
                <a:solidFill>
                  <a:srgbClr val="7E504F"/>
                </a:solidFill>
                <a:latin typeface="Monaco" charset="0"/>
              </a:rPr>
              <a:t>f</a:t>
            </a:r>
            <a:r>
              <a:rPr lang="en-US" sz="1600" dirty="0">
                <a:latin typeface="Monaco" charset="0"/>
              </a:rPr>
              <a:t>, String </a:t>
            </a:r>
            <a:r>
              <a:rPr lang="en-US" sz="1600" dirty="0">
                <a:solidFill>
                  <a:srgbClr val="7E504F"/>
                </a:solidFill>
                <a:latin typeface="Monaco" charset="0"/>
              </a:rPr>
              <a:t>l</a:t>
            </a:r>
            <a:r>
              <a:rPr lang="en-US" sz="1600" dirty="0">
                <a:latin typeface="Monaco" charset="0"/>
              </a:rPr>
              <a:t>) {</a:t>
            </a:r>
          </a:p>
          <a:p>
            <a:r>
              <a:rPr lang="en-US" sz="1600" dirty="0" smtClean="0">
                <a:solidFill>
                  <a:srgbClr val="0326CC"/>
                </a:solidFill>
                <a:latin typeface="Monaco" charset="0"/>
              </a:rPr>
              <a:t>          </a:t>
            </a:r>
            <a:r>
              <a:rPr lang="en-US" sz="1600" dirty="0" err="1" smtClean="0">
                <a:solidFill>
                  <a:srgbClr val="0326CC"/>
                </a:solidFill>
                <a:latin typeface="Monaco" charset="0"/>
              </a:rPr>
              <a:t>firstName</a:t>
            </a:r>
            <a:r>
              <a:rPr lang="en-US" sz="1600" dirty="0" smtClean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Monaco" charset="0"/>
              </a:rPr>
              <a:t>= </a:t>
            </a:r>
            <a:r>
              <a:rPr lang="en-US" sz="1600" dirty="0">
                <a:solidFill>
                  <a:srgbClr val="7E504F"/>
                </a:solidFill>
                <a:latin typeface="Monaco" charset="0"/>
              </a:rPr>
              <a:t>f</a:t>
            </a:r>
            <a:r>
              <a:rPr lang="en-US" sz="1600" dirty="0">
                <a:solidFill>
                  <a:srgbClr val="000000"/>
                </a:solidFill>
                <a:latin typeface="Monaco" charset="0"/>
              </a:rPr>
              <a:t>;</a:t>
            </a:r>
            <a:endParaRPr lang="en-US" sz="1600" dirty="0">
              <a:solidFill>
                <a:srgbClr val="0326CC"/>
              </a:solidFill>
              <a:latin typeface="Monaco" charset="0"/>
            </a:endParaRPr>
          </a:p>
          <a:p>
            <a:r>
              <a:rPr lang="en-US" sz="1600" dirty="0" smtClean="0">
                <a:solidFill>
                  <a:srgbClr val="0326CC"/>
                </a:solidFill>
                <a:latin typeface="Monaco" charset="0"/>
              </a:rPr>
              <a:t>          </a:t>
            </a:r>
            <a:r>
              <a:rPr lang="en-US" sz="1600" dirty="0" err="1" smtClean="0">
                <a:solidFill>
                  <a:srgbClr val="0326CC"/>
                </a:solidFill>
                <a:latin typeface="Monaco" charset="0"/>
              </a:rPr>
              <a:t>lastName</a:t>
            </a:r>
            <a:r>
              <a:rPr lang="en-US" sz="1600" dirty="0" smtClean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Monaco" charset="0"/>
              </a:rPr>
              <a:t>= </a:t>
            </a:r>
            <a:r>
              <a:rPr lang="en-US" sz="1600" dirty="0">
                <a:solidFill>
                  <a:srgbClr val="7E504F"/>
                </a:solidFill>
                <a:latin typeface="Monaco" charset="0"/>
              </a:rPr>
              <a:t>l</a:t>
            </a:r>
            <a:r>
              <a:rPr lang="en-US" sz="1600" dirty="0">
                <a:solidFill>
                  <a:srgbClr val="000000"/>
                </a:solidFill>
                <a:latin typeface="Monaco" charset="0"/>
              </a:rPr>
              <a:t>;</a:t>
            </a:r>
            <a:endParaRPr lang="en-US" sz="1600" dirty="0">
              <a:solidFill>
                <a:srgbClr val="0326CC"/>
              </a:solidFill>
              <a:latin typeface="Monaco" charset="0"/>
            </a:endParaRPr>
          </a:p>
          <a:p>
            <a:r>
              <a:rPr lang="en-US" sz="1600" dirty="0" smtClean="0">
                <a:latin typeface="Monaco" charset="0"/>
              </a:rPr>
              <a:t>     }</a:t>
            </a:r>
            <a:endParaRPr lang="en-US" sz="1600" dirty="0">
              <a:latin typeface="Monaco" charset="0"/>
            </a:endParaRPr>
          </a:p>
          <a:p>
            <a:endParaRPr lang="en-US" sz="1600" dirty="0">
              <a:latin typeface="Monaco" charset="0"/>
            </a:endParaRPr>
          </a:p>
          <a:p>
            <a:r>
              <a:rPr lang="en-US" sz="1600" dirty="0" smtClean="0">
                <a:solidFill>
                  <a:srgbClr val="931A68"/>
                </a:solidFill>
                <a:latin typeface="Monaco" charset="0"/>
              </a:rPr>
              <a:t>     public</a:t>
            </a:r>
            <a:r>
              <a:rPr lang="en-US" sz="1600" dirty="0" smtClean="0">
                <a:latin typeface="Monaco" charset="0"/>
              </a:rPr>
              <a:t> </a:t>
            </a:r>
            <a:r>
              <a:rPr lang="en-US" sz="1600" dirty="0">
                <a:latin typeface="Monaco" charset="0"/>
              </a:rPr>
              <a:t>String </a:t>
            </a:r>
            <a:r>
              <a:rPr lang="en-US" sz="1600" dirty="0" err="1">
                <a:latin typeface="Monaco" charset="0"/>
              </a:rPr>
              <a:t>getFirstName</a:t>
            </a:r>
            <a:r>
              <a:rPr lang="en-US" sz="1600" dirty="0">
                <a:latin typeface="Monaco" charset="0"/>
              </a:rPr>
              <a:t>() </a:t>
            </a:r>
            <a:r>
              <a:rPr lang="en-US" sz="1600" dirty="0" smtClean="0">
                <a:latin typeface="Monaco" charset="0"/>
              </a:rPr>
              <a:t>{ </a:t>
            </a:r>
            <a:r>
              <a:rPr lang="en-US" sz="1600" dirty="0" smtClean="0">
                <a:solidFill>
                  <a:srgbClr val="931A68"/>
                </a:solidFill>
                <a:latin typeface="Monaco" charset="0"/>
              </a:rPr>
              <a:t>return</a:t>
            </a:r>
            <a:r>
              <a:rPr lang="en-US" sz="1600" dirty="0" smtClean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1600" dirty="0" err="1">
                <a:solidFill>
                  <a:srgbClr val="0326CC"/>
                </a:solidFill>
                <a:latin typeface="Monaco" charset="0"/>
              </a:rPr>
              <a:t>firstName</a:t>
            </a:r>
            <a:r>
              <a:rPr lang="en-US" sz="1600" dirty="0" smtClean="0">
                <a:solidFill>
                  <a:srgbClr val="000000"/>
                </a:solidFill>
                <a:latin typeface="Monaco" charset="0"/>
              </a:rPr>
              <a:t>;</a:t>
            </a:r>
            <a:r>
              <a:rPr lang="en-US" sz="1600" dirty="0" smtClean="0">
                <a:solidFill>
                  <a:srgbClr val="0326CC"/>
                </a:solidFill>
                <a:latin typeface="Monaco" charset="0"/>
              </a:rPr>
              <a:t> </a:t>
            </a:r>
            <a:r>
              <a:rPr lang="en-US" sz="1600" dirty="0" smtClean="0">
                <a:latin typeface="Monaco" charset="0"/>
              </a:rPr>
              <a:t>}</a:t>
            </a:r>
            <a:r>
              <a:rPr lang="en-US" sz="1600" dirty="0">
                <a:latin typeface="Monaco" charset="0"/>
              </a:rPr>
              <a:t/>
            </a:r>
            <a:br>
              <a:rPr lang="en-US" sz="1600" dirty="0">
                <a:latin typeface="Monaco" charset="0"/>
              </a:rPr>
            </a:br>
            <a:endParaRPr lang="en-US" sz="1600" dirty="0">
              <a:latin typeface="Monaco" charset="0"/>
            </a:endParaRPr>
          </a:p>
          <a:p>
            <a:r>
              <a:rPr lang="en-US" sz="1600" dirty="0" smtClean="0">
                <a:solidFill>
                  <a:srgbClr val="931A68"/>
                </a:solidFill>
                <a:latin typeface="Monaco" charset="0"/>
              </a:rPr>
              <a:t>     public</a:t>
            </a:r>
            <a:r>
              <a:rPr lang="en-US" sz="1600" dirty="0" smtClean="0">
                <a:latin typeface="Monaco" charset="0"/>
              </a:rPr>
              <a:t> </a:t>
            </a:r>
            <a:r>
              <a:rPr lang="en-US" sz="1600" dirty="0">
                <a:latin typeface="Monaco" charset="0"/>
              </a:rPr>
              <a:t>String </a:t>
            </a:r>
            <a:r>
              <a:rPr lang="en-US" sz="1600" dirty="0" err="1">
                <a:latin typeface="Monaco" charset="0"/>
              </a:rPr>
              <a:t>getLastName</a:t>
            </a:r>
            <a:r>
              <a:rPr lang="en-US" sz="1600" dirty="0">
                <a:latin typeface="Monaco" charset="0"/>
              </a:rPr>
              <a:t>() </a:t>
            </a:r>
            <a:r>
              <a:rPr lang="en-US" sz="1600" dirty="0" smtClean="0">
                <a:latin typeface="Monaco" charset="0"/>
              </a:rPr>
              <a:t>{ </a:t>
            </a:r>
            <a:r>
              <a:rPr lang="en-US" sz="1600" dirty="0" smtClean="0">
                <a:solidFill>
                  <a:srgbClr val="931A68"/>
                </a:solidFill>
                <a:latin typeface="Monaco" charset="0"/>
              </a:rPr>
              <a:t>return</a:t>
            </a:r>
            <a:r>
              <a:rPr lang="en-US" sz="1600" dirty="0" smtClean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1600" dirty="0" err="1">
                <a:solidFill>
                  <a:srgbClr val="0326CC"/>
                </a:solidFill>
                <a:latin typeface="Monaco" charset="0"/>
              </a:rPr>
              <a:t>lastName</a:t>
            </a:r>
            <a:r>
              <a:rPr lang="en-US" sz="1600" dirty="0" smtClean="0">
                <a:solidFill>
                  <a:srgbClr val="000000"/>
                </a:solidFill>
                <a:latin typeface="Monaco" charset="0"/>
              </a:rPr>
              <a:t>;</a:t>
            </a:r>
            <a:r>
              <a:rPr lang="en-US" sz="1600" dirty="0" smtClean="0">
                <a:solidFill>
                  <a:srgbClr val="0326CC"/>
                </a:solidFill>
                <a:latin typeface="Monaco" charset="0"/>
              </a:rPr>
              <a:t> </a:t>
            </a:r>
            <a:r>
              <a:rPr lang="en-US" sz="1600" dirty="0" smtClean="0">
                <a:latin typeface="Monaco" charset="0"/>
              </a:rPr>
              <a:t>}</a:t>
            </a:r>
            <a:endParaRPr lang="en-US" sz="1600" dirty="0">
              <a:latin typeface="Monaco" charset="0"/>
            </a:endParaRPr>
          </a:p>
          <a:p>
            <a:r>
              <a:rPr lang="en-US" sz="1600" dirty="0">
                <a:latin typeface="Monaco" charset="0"/>
              </a:rPr>
              <a:t/>
            </a:r>
            <a:br>
              <a:rPr lang="en-US" sz="1600" dirty="0">
                <a:latin typeface="Monaco" charset="0"/>
              </a:rPr>
            </a:br>
            <a:endParaRPr lang="en-US" sz="1600" dirty="0">
              <a:latin typeface="Monaco" charset="0"/>
            </a:endParaRPr>
          </a:p>
          <a:p>
            <a:r>
              <a:rPr lang="en-US" sz="1600" dirty="0" smtClean="0">
                <a:solidFill>
                  <a:srgbClr val="931A68"/>
                </a:solidFill>
                <a:latin typeface="Monaco" charset="0"/>
              </a:rPr>
              <a:t>     public</a:t>
            </a:r>
            <a:r>
              <a:rPr lang="en-US" sz="1600" dirty="0" smtClean="0">
                <a:latin typeface="Monaco" charset="0"/>
              </a:rPr>
              <a:t> </a:t>
            </a:r>
            <a:r>
              <a:rPr lang="en-US" sz="1600" dirty="0" err="1">
                <a:solidFill>
                  <a:srgbClr val="931A68"/>
                </a:solidFill>
                <a:latin typeface="Monaco" charset="0"/>
              </a:rPr>
              <a:t>int</a:t>
            </a:r>
            <a:r>
              <a:rPr lang="en-US" sz="1600" dirty="0">
                <a:latin typeface="Monaco" charset="0"/>
              </a:rPr>
              <a:t> </a:t>
            </a:r>
            <a:r>
              <a:rPr lang="en-US" sz="1600" dirty="0" err="1">
                <a:latin typeface="Monaco" charset="0"/>
              </a:rPr>
              <a:t>compareTo</a:t>
            </a:r>
            <a:r>
              <a:rPr lang="en-US" sz="1600" dirty="0">
                <a:latin typeface="Monaco" charset="0"/>
              </a:rPr>
              <a:t>(</a:t>
            </a:r>
            <a:r>
              <a:rPr lang="en-US" sz="1600" dirty="0" err="1">
                <a:latin typeface="Monaco" charset="0"/>
              </a:rPr>
              <a:t>FullName</a:t>
            </a:r>
            <a:r>
              <a:rPr lang="en-US" sz="1600" dirty="0">
                <a:latin typeface="Monaco" charset="0"/>
              </a:rPr>
              <a:t> </a:t>
            </a:r>
            <a:r>
              <a:rPr lang="en-US" sz="1600" dirty="0" err="1">
                <a:solidFill>
                  <a:srgbClr val="7E504F"/>
                </a:solidFill>
                <a:latin typeface="Monaco" charset="0"/>
              </a:rPr>
              <a:t>fn</a:t>
            </a:r>
            <a:r>
              <a:rPr lang="en-US" sz="1600" dirty="0">
                <a:latin typeface="Monaco" charset="0"/>
              </a:rPr>
              <a:t>) {</a:t>
            </a:r>
          </a:p>
          <a:p>
            <a:r>
              <a:rPr lang="en-US" sz="1600" dirty="0" smtClean="0">
                <a:solidFill>
                  <a:srgbClr val="4E9072"/>
                </a:solidFill>
                <a:latin typeface="Monaco" charset="0"/>
              </a:rPr>
              <a:t>     // </a:t>
            </a:r>
            <a:r>
              <a:rPr lang="en-US" sz="1600" dirty="0">
                <a:solidFill>
                  <a:srgbClr val="4E9072"/>
                </a:solidFill>
                <a:latin typeface="Monaco" charset="0"/>
              </a:rPr>
              <a:t>Complete the </a:t>
            </a:r>
            <a:r>
              <a:rPr lang="en-US" sz="1600" dirty="0" err="1">
                <a:solidFill>
                  <a:srgbClr val="4E9072"/>
                </a:solidFill>
                <a:latin typeface="Monaco" charset="0"/>
              </a:rPr>
              <a:t>compareTo</a:t>
            </a:r>
            <a:r>
              <a:rPr lang="en-US" sz="1600" dirty="0">
                <a:solidFill>
                  <a:srgbClr val="4E9072"/>
                </a:solidFill>
                <a:latin typeface="Monaco" charset="0"/>
              </a:rPr>
              <a:t>() </a:t>
            </a:r>
            <a:r>
              <a:rPr lang="en-US" sz="1600" dirty="0" smtClean="0">
                <a:solidFill>
                  <a:srgbClr val="4E9072"/>
                </a:solidFill>
                <a:latin typeface="Monaco" charset="0"/>
              </a:rPr>
              <a:t>method.  Order </a:t>
            </a:r>
            <a:r>
              <a:rPr lang="en-US" sz="1600" dirty="0">
                <a:solidFill>
                  <a:srgbClr val="4E9072"/>
                </a:solidFill>
                <a:latin typeface="Monaco" charset="0"/>
              </a:rPr>
              <a:t>by last name, then first </a:t>
            </a:r>
            <a:r>
              <a:rPr lang="en-US" sz="1600" dirty="0" smtClean="0">
                <a:solidFill>
                  <a:srgbClr val="4E9072"/>
                </a:solidFill>
                <a:latin typeface="Monaco" charset="0"/>
              </a:rPr>
              <a:t>name.</a:t>
            </a:r>
            <a:endParaRPr lang="en-US" sz="1600" dirty="0">
              <a:solidFill>
                <a:srgbClr val="4E9072"/>
              </a:solidFill>
              <a:latin typeface="Monaco" charset="0"/>
            </a:endParaRPr>
          </a:p>
          <a:p>
            <a:r>
              <a:rPr lang="en-US" sz="1600" dirty="0" smtClean="0">
                <a:solidFill>
                  <a:srgbClr val="4E9072"/>
                </a:solidFill>
                <a:latin typeface="Monaco" charset="0"/>
              </a:rPr>
              <a:t>     // </a:t>
            </a:r>
            <a:r>
              <a:rPr lang="en-US" sz="1600" dirty="0">
                <a:solidFill>
                  <a:srgbClr val="4E9072"/>
                </a:solidFill>
                <a:latin typeface="Monaco" charset="0"/>
              </a:rPr>
              <a:t>NOTE: String has a </a:t>
            </a:r>
            <a:r>
              <a:rPr lang="en-US" sz="1600" dirty="0" err="1">
                <a:solidFill>
                  <a:srgbClr val="4E9072"/>
                </a:solidFill>
                <a:latin typeface="Monaco" charset="0"/>
              </a:rPr>
              <a:t>compareTo</a:t>
            </a:r>
            <a:r>
              <a:rPr lang="en-US" sz="1600" dirty="0">
                <a:solidFill>
                  <a:srgbClr val="4E9072"/>
                </a:solidFill>
                <a:latin typeface="Monaco" charset="0"/>
              </a:rPr>
              <a:t>() method</a:t>
            </a:r>
          </a:p>
          <a:p>
            <a:endParaRPr lang="en-US" sz="1600" dirty="0" smtClean="0">
              <a:solidFill>
                <a:srgbClr val="931A68"/>
              </a:solidFill>
              <a:latin typeface="Monaco" charset="0"/>
            </a:endParaRPr>
          </a:p>
          <a:p>
            <a:endParaRPr lang="en-US" sz="1600" dirty="0">
              <a:solidFill>
                <a:srgbClr val="931A68"/>
              </a:solidFill>
              <a:latin typeface="Monaco" charset="0"/>
            </a:endParaRPr>
          </a:p>
          <a:p>
            <a:r>
              <a:rPr lang="en-US" sz="1600" dirty="0" smtClean="0">
                <a:latin typeface="Monaco" charset="0"/>
              </a:rPr>
              <a:t>     }</a:t>
            </a:r>
            <a:endParaRPr lang="en-US" sz="1600" dirty="0">
              <a:latin typeface="Monaco" charset="0"/>
            </a:endParaRPr>
          </a:p>
          <a:p>
            <a:endParaRPr lang="en-US" sz="1600" dirty="0">
              <a:latin typeface="Monaco" charset="0"/>
            </a:endParaRPr>
          </a:p>
          <a:p>
            <a:r>
              <a:rPr lang="en-US" sz="1600" dirty="0" smtClean="0">
                <a:solidFill>
                  <a:srgbClr val="931A68"/>
                </a:solidFill>
                <a:latin typeface="Monaco" charset="0"/>
              </a:rPr>
              <a:t>     public</a:t>
            </a:r>
            <a:r>
              <a:rPr lang="en-US" sz="1600" dirty="0" smtClean="0">
                <a:latin typeface="Monaco" charset="0"/>
              </a:rPr>
              <a:t> </a:t>
            </a:r>
            <a:r>
              <a:rPr lang="en-US" sz="1600" dirty="0">
                <a:latin typeface="Monaco" charset="0"/>
              </a:rPr>
              <a:t>String </a:t>
            </a:r>
            <a:r>
              <a:rPr lang="en-US" sz="1600" dirty="0" err="1">
                <a:latin typeface="Monaco" charset="0"/>
              </a:rPr>
              <a:t>toString</a:t>
            </a:r>
            <a:r>
              <a:rPr lang="en-US" sz="1600" dirty="0">
                <a:latin typeface="Monaco" charset="0"/>
              </a:rPr>
              <a:t>() {</a:t>
            </a:r>
          </a:p>
          <a:p>
            <a:r>
              <a:rPr lang="en-US" sz="1600" dirty="0" smtClean="0">
                <a:solidFill>
                  <a:srgbClr val="4E9072"/>
                </a:solidFill>
                <a:latin typeface="Monaco" charset="0"/>
              </a:rPr>
              <a:t>     // </a:t>
            </a:r>
            <a:r>
              <a:rPr lang="en-US" sz="1600" dirty="0">
                <a:solidFill>
                  <a:srgbClr val="4E9072"/>
                </a:solidFill>
                <a:latin typeface="Monaco" charset="0"/>
              </a:rPr>
              <a:t>Complete the </a:t>
            </a:r>
            <a:r>
              <a:rPr lang="en-US" sz="1600" dirty="0" err="1" smtClean="0">
                <a:solidFill>
                  <a:srgbClr val="4E9072"/>
                </a:solidFill>
                <a:latin typeface="Monaco" charset="0"/>
              </a:rPr>
              <a:t>toString</a:t>
            </a:r>
            <a:r>
              <a:rPr lang="en-US" sz="1600" dirty="0" smtClean="0">
                <a:solidFill>
                  <a:srgbClr val="4E9072"/>
                </a:solidFill>
                <a:latin typeface="Monaco" charset="0"/>
              </a:rPr>
              <a:t>() method. Return first name, a space, and last name.</a:t>
            </a:r>
          </a:p>
          <a:p>
            <a:endParaRPr lang="en-US" sz="1600" dirty="0" smtClean="0">
              <a:solidFill>
                <a:srgbClr val="4E9072"/>
              </a:solidFill>
              <a:latin typeface="Monaco" charset="0"/>
            </a:endParaRPr>
          </a:p>
          <a:p>
            <a:endParaRPr lang="en-US" sz="1600" dirty="0">
              <a:solidFill>
                <a:srgbClr val="4E9072"/>
              </a:solidFill>
              <a:latin typeface="Monaco" charset="0"/>
            </a:endParaRPr>
          </a:p>
          <a:p>
            <a:r>
              <a:rPr lang="en-US" sz="1600" dirty="0" smtClean="0">
                <a:latin typeface="Monaco" charset="0"/>
              </a:rPr>
              <a:t>     }</a:t>
            </a:r>
            <a:endParaRPr lang="en-US" sz="1600" dirty="0">
              <a:latin typeface="Monaco" charset="0"/>
            </a:endParaRPr>
          </a:p>
          <a:p>
            <a:r>
              <a:rPr lang="en-US" sz="1600" dirty="0">
                <a:latin typeface="Monaco" charset="0"/>
              </a:rPr>
              <a:t>}</a:t>
            </a:r>
            <a:endParaRPr lang="en-US" sz="1600" dirty="0">
              <a:effectLst/>
              <a:latin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48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1121</TotalTime>
  <Words>1076</Words>
  <Application>Microsoft Office PowerPoint</Application>
  <PresentationFormat>Widescreen</PresentationFormat>
  <Paragraphs>215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Monaco</vt:lpstr>
      <vt:lpstr>Office Theme</vt:lpstr>
      <vt:lpstr>Data Structures</vt:lpstr>
      <vt:lpstr>Review of Binary Trees</vt:lpstr>
      <vt:lpstr>Why are Binary Search Trees (BST) Important?</vt:lpstr>
      <vt:lpstr>Java Tree API</vt:lpstr>
      <vt:lpstr>Java TreeSet and TreeMap</vt:lpstr>
      <vt:lpstr>Exercise 1:  Use the TreeSet to Construct a Binary Search Tree</vt:lpstr>
      <vt:lpstr>Java Tree Implementation</vt:lpstr>
      <vt:lpstr>Exercise 2        Part I:   Build FullName class implemented as a Comparable</vt:lpstr>
      <vt:lpstr>PowerPoint Presentation</vt:lpstr>
      <vt:lpstr>Exercise 2        Part II:  Create a TreeSet object to store a tree of names</vt:lpstr>
      <vt:lpstr>Exercise 2        Part III:  Display the tree of names.</vt:lpstr>
      <vt:lpstr>TreeMap</vt:lpstr>
      <vt:lpstr>Exercise 3        Part I:   Create a phonebook (TreeMap)  with the following entries.  Indicate the in-order traversal.  </vt:lpstr>
      <vt:lpstr>Exercise 3        Part II:   Answers to questions</vt:lpstr>
      <vt:lpstr>Exercise 3        Part III:  Create a TreeMap object to store a tree of names</vt:lpstr>
      <vt:lpstr>PowerPoint Presentation</vt:lpstr>
      <vt:lpstr>Can we do better than a TreeMap for Data Structure Efficiency?</vt:lpstr>
      <vt:lpstr>Hashing Illustration</vt:lpstr>
      <vt:lpstr>A Closer look at HashMap</vt:lpstr>
      <vt:lpstr>Java Map API</vt:lpstr>
      <vt:lpstr>Exercise 4: Use HashMap to Construct the phone book</vt:lpstr>
      <vt:lpstr>PowerPoint Presentation</vt:lpstr>
      <vt:lpstr>Exercise 4: Use HashMap to Construct the phone book</vt:lpstr>
      <vt:lpstr>PowerPoint Presentation</vt:lpstr>
      <vt:lpstr>Exercise 4: Use HashMap to Construct the phone book</vt:lpstr>
      <vt:lpstr>Final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Structures</dc:title>
  <dc:creator>Trish Cornez</dc:creator>
  <cp:lastModifiedBy>Cornez, Trish</cp:lastModifiedBy>
  <cp:revision>51</cp:revision>
  <dcterms:created xsi:type="dcterms:W3CDTF">2017-11-24T03:28:59Z</dcterms:created>
  <dcterms:modified xsi:type="dcterms:W3CDTF">2018-04-04T18:50:25Z</dcterms:modified>
</cp:coreProperties>
</file>