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3" r:id="rId7"/>
    <p:sldId id="262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5" d="100"/>
          <a:sy n="55" d="100"/>
        </p:scale>
        <p:origin x="-188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printerSettings" Target="printerSettings/printerSettings1.bin"/><Relationship Id="rId26" Type="http://schemas.openxmlformats.org/officeDocument/2006/relationships/presProps" Target="presProps.xml"/><Relationship Id="rId27" Type="http://schemas.openxmlformats.org/officeDocument/2006/relationships/viewProps" Target="viewProps.xml"/><Relationship Id="rId28" Type="http://schemas.openxmlformats.org/officeDocument/2006/relationships/theme" Target="theme/theme1.xml"/><Relationship Id="rId29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5D55C-DAB1-CF4C-925A-35BD12C8D465}" type="datetimeFigureOut">
              <a:rPr lang="en-US" smtClean="0"/>
              <a:t>2/12/18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D9CA5-4A2C-294C-B79A-6CCBD3D923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362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5D55C-DAB1-CF4C-925A-35BD12C8D465}" type="datetimeFigureOut">
              <a:rPr lang="en-US" smtClean="0"/>
              <a:t>2/12/18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D9CA5-4A2C-294C-B79A-6CCBD3D923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430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5D55C-DAB1-CF4C-925A-35BD12C8D465}" type="datetimeFigureOut">
              <a:rPr lang="en-US" smtClean="0"/>
              <a:t>2/12/18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D9CA5-4A2C-294C-B79A-6CCBD3D923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480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5D55C-DAB1-CF4C-925A-35BD12C8D465}" type="datetimeFigureOut">
              <a:rPr lang="en-US" smtClean="0"/>
              <a:t>2/12/18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D9CA5-4A2C-294C-B79A-6CCBD3D923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514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5D55C-DAB1-CF4C-925A-35BD12C8D465}" type="datetimeFigureOut">
              <a:rPr lang="en-US" smtClean="0"/>
              <a:t>2/12/18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D9CA5-4A2C-294C-B79A-6CCBD3D923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7472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5D55C-DAB1-CF4C-925A-35BD12C8D465}" type="datetimeFigureOut">
              <a:rPr lang="en-US" smtClean="0"/>
              <a:t>2/12/18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D9CA5-4A2C-294C-B79A-6CCBD3D923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431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5D55C-DAB1-CF4C-925A-35BD12C8D465}" type="datetimeFigureOut">
              <a:rPr lang="en-US" smtClean="0"/>
              <a:t>2/12/18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D9CA5-4A2C-294C-B79A-6CCBD3D923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057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5D55C-DAB1-CF4C-925A-35BD12C8D465}" type="datetimeFigureOut">
              <a:rPr lang="en-US" smtClean="0"/>
              <a:t>2/12/18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D9CA5-4A2C-294C-B79A-6CCBD3D923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9658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5D55C-DAB1-CF4C-925A-35BD12C8D465}" type="datetimeFigureOut">
              <a:rPr lang="en-US" smtClean="0"/>
              <a:t>2/12/18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D9CA5-4A2C-294C-B79A-6CCBD3D923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8750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5D55C-DAB1-CF4C-925A-35BD12C8D465}" type="datetimeFigureOut">
              <a:rPr lang="en-US" smtClean="0"/>
              <a:t>2/12/18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D9CA5-4A2C-294C-B79A-6CCBD3D923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0339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5D55C-DAB1-CF4C-925A-35BD12C8D465}" type="datetimeFigureOut">
              <a:rPr lang="en-US" smtClean="0"/>
              <a:t>2/12/18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D9CA5-4A2C-294C-B79A-6CCBD3D923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6023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D5D55C-DAB1-CF4C-925A-35BD12C8D465}" type="datetimeFigureOut">
              <a:rPr lang="en-US" smtClean="0"/>
              <a:t>2/12/18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4D9CA5-4A2C-294C-B79A-6CCBD3D923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0485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Relationship Id="rId3" Type="http://schemas.openxmlformats.org/officeDocument/2006/relationships/image" Target="../media/image13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6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7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3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Relationship Id="rId3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Relationship Id="rId3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Sorting Algorithms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Sorting is one </a:t>
            </a:r>
            <a:r>
              <a:rPr lang="en-US" dirty="0"/>
              <a:t>of the most common tasks in computer </a:t>
            </a:r>
            <a:r>
              <a:rPr lang="en-US" dirty="0" smtClean="0"/>
              <a:t>science.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Example:</a:t>
            </a:r>
          </a:p>
          <a:p>
            <a:r>
              <a:rPr lang="en-US" dirty="0"/>
              <a:t>A</a:t>
            </a:r>
            <a:r>
              <a:rPr lang="en-US" dirty="0" smtClean="0"/>
              <a:t>pplications </a:t>
            </a:r>
            <a:r>
              <a:rPr lang="en-US" dirty="0"/>
              <a:t>that present data </a:t>
            </a:r>
            <a:r>
              <a:rPr lang="en-US" dirty="0" smtClean="0"/>
              <a:t>objects or </a:t>
            </a:r>
            <a:r>
              <a:rPr lang="en-US" dirty="0"/>
              <a:t>information, based on relevancy from a </a:t>
            </a:r>
            <a:r>
              <a:rPr lang="en-US" dirty="0" smtClean="0"/>
              <a:t>search.</a:t>
            </a:r>
          </a:p>
          <a:p>
            <a:r>
              <a:rPr lang="en-US" dirty="0" smtClean="0"/>
              <a:t>Relevancy </a:t>
            </a:r>
            <a:r>
              <a:rPr lang="en-US" dirty="0"/>
              <a:t>is first quantified by an </a:t>
            </a:r>
            <a:r>
              <a:rPr lang="en-US" dirty="0" smtClean="0"/>
              <a:t>algorithm </a:t>
            </a:r>
            <a:r>
              <a:rPr lang="en-US" dirty="0"/>
              <a:t>and then sorted.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07298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Code the Selection Sort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3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000" dirty="0" smtClean="0"/>
              <a:t> </a:t>
            </a:r>
            <a:r>
              <a:rPr lang="en-US" sz="2000" b="1" dirty="0"/>
              <a:t>public</a:t>
            </a:r>
            <a:r>
              <a:rPr lang="en-US" sz="2000" dirty="0"/>
              <a:t> </a:t>
            </a:r>
            <a:r>
              <a:rPr lang="en-US" sz="2000" b="1" dirty="0"/>
              <a:t>static</a:t>
            </a:r>
            <a:r>
              <a:rPr lang="en-US" sz="2000" dirty="0"/>
              <a:t> </a:t>
            </a:r>
            <a:r>
              <a:rPr lang="en-US" sz="2000" b="1" dirty="0"/>
              <a:t>void</a:t>
            </a:r>
            <a:r>
              <a:rPr lang="en-US" sz="2000" dirty="0"/>
              <a:t> </a:t>
            </a:r>
            <a:r>
              <a:rPr lang="en-US" sz="2000" dirty="0" err="1"/>
              <a:t>selectionSort</a:t>
            </a:r>
            <a:r>
              <a:rPr lang="en-US" sz="2000" dirty="0"/>
              <a:t>(</a:t>
            </a:r>
            <a:r>
              <a:rPr lang="en-US" sz="2000" b="1" dirty="0" err="1"/>
              <a:t>int</a:t>
            </a:r>
            <a:r>
              <a:rPr lang="en-US" sz="2000" dirty="0"/>
              <a:t>[] </a:t>
            </a:r>
            <a:r>
              <a:rPr lang="en-US" sz="2000" dirty="0" err="1"/>
              <a:t>arr</a:t>
            </a:r>
            <a:r>
              <a:rPr lang="en-US" sz="2000" dirty="0"/>
              <a:t>){  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    </a:t>
            </a:r>
            <a:r>
              <a:rPr lang="en-US" sz="2000" b="1" dirty="0"/>
              <a:t>for</a:t>
            </a:r>
            <a:r>
              <a:rPr lang="en-US" sz="2000" dirty="0"/>
              <a:t> (</a:t>
            </a:r>
            <a:r>
              <a:rPr lang="en-US" sz="2000" b="1" dirty="0" err="1"/>
              <a:t>int</a:t>
            </a:r>
            <a:r>
              <a:rPr lang="en-US" sz="2000" dirty="0"/>
              <a:t> pass = 0; pass &lt; </a:t>
            </a:r>
            <a:r>
              <a:rPr lang="en-US" sz="2000" dirty="0" err="1"/>
              <a:t>arr.length</a:t>
            </a:r>
            <a:r>
              <a:rPr lang="en-US" sz="2000" dirty="0"/>
              <a:t> - 1; pass++) </a:t>
            </a:r>
            <a:r>
              <a:rPr lang="en-US" sz="2000" dirty="0" smtClean="0"/>
              <a:t>{  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	      </a:t>
            </a:r>
            <a:r>
              <a:rPr lang="en-US" sz="2000" dirty="0" smtClean="0"/>
              <a:t> //TASK 1: LOCATE </a:t>
            </a:r>
            <a:r>
              <a:rPr lang="en-US" sz="2000" dirty="0"/>
              <a:t>THE SMALLEST </a:t>
            </a:r>
            <a:r>
              <a:rPr lang="en-US" sz="2000" dirty="0" smtClean="0"/>
              <a:t>ELEMENT</a:t>
            </a:r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           //               WITHIN THE UNSORTED SECTION </a:t>
            </a:r>
            <a:r>
              <a:rPr lang="en-US" sz="2000" dirty="0"/>
              <a:t>OF THE </a:t>
            </a:r>
            <a:r>
              <a:rPr lang="en-US" sz="2000" dirty="0" smtClean="0"/>
              <a:t>LIST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	</a:t>
            </a:r>
            <a:r>
              <a:rPr lang="en-US" sz="2000" dirty="0" smtClean="0"/>
              <a:t>       //TASK 2: SWAP THE </a:t>
            </a:r>
            <a:r>
              <a:rPr lang="en-US" sz="2000" dirty="0"/>
              <a:t>SMALLEST ELEMENT 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          //                INTO </a:t>
            </a:r>
            <a:r>
              <a:rPr lang="en-US" sz="2000" dirty="0"/>
              <a:t>THE APPROPRIATE SPOT</a:t>
            </a:r>
            <a:r>
              <a:rPr lang="en-US" sz="2000" dirty="0" smtClean="0"/>
              <a:t>.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	 </a:t>
            </a:r>
            <a:r>
              <a:rPr lang="en-US" sz="2000" dirty="0" smtClean="0"/>
              <a:t>}   </a:t>
            </a:r>
          </a:p>
          <a:p>
            <a:pPr marL="0" indent="0">
              <a:buNone/>
            </a:pPr>
            <a:r>
              <a:rPr lang="en-US" sz="2000" dirty="0" smtClean="0"/>
              <a:t>}  </a:t>
            </a: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5209458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Insertion Sort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Insertion sort operates </a:t>
            </a:r>
            <a:r>
              <a:rPr lang="en-US" dirty="0" smtClean="0"/>
              <a:t>similar to the Selection Sort in that an unsorted and sorted section of the list is maintained.</a:t>
            </a:r>
          </a:p>
          <a:p>
            <a:r>
              <a:rPr lang="en-US" dirty="0" smtClean="0"/>
              <a:t>The goal is to examine adjacent cells. An </a:t>
            </a:r>
            <a:r>
              <a:rPr lang="en-US" dirty="0"/>
              <a:t>element in the </a:t>
            </a:r>
            <a:r>
              <a:rPr lang="en-US" dirty="0" smtClean="0"/>
              <a:t>unsorted section is then inserted into </a:t>
            </a:r>
            <a:r>
              <a:rPr lang="en-US" dirty="0"/>
              <a:t>the correct position in </a:t>
            </a:r>
            <a:r>
              <a:rPr lang="en-US" dirty="0" smtClean="0"/>
              <a:t>sorted section. </a:t>
            </a:r>
          </a:p>
          <a:p>
            <a:r>
              <a:rPr lang="en-US" dirty="0" smtClean="0"/>
              <a:t>This </a:t>
            </a:r>
            <a:r>
              <a:rPr lang="en-US" dirty="0"/>
              <a:t>process is applied repeatedly until the list is sorted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/>
              <a:t>In insertion sort, sorting is carried out </a:t>
            </a:r>
            <a:r>
              <a:rPr lang="en-US" dirty="0" smtClean="0"/>
              <a:t>in</a:t>
            </a:r>
            <a:r>
              <a:rPr lang="en-US" dirty="0"/>
              <a:t> </a:t>
            </a:r>
            <a:r>
              <a:rPr lang="en-US" dirty="0" smtClean="0"/>
              <a:t>passes. </a:t>
            </a:r>
          </a:p>
          <a:p>
            <a:pPr marL="0" indent="0">
              <a:buNone/>
            </a:pPr>
            <a:r>
              <a:rPr lang="en-US" dirty="0"/>
              <a:t>A</a:t>
            </a:r>
            <a:r>
              <a:rPr lang="en-US" dirty="0" smtClean="0"/>
              <a:t>fter </a:t>
            </a:r>
            <a:r>
              <a:rPr lang="en-US" dirty="0"/>
              <a:t>the </a:t>
            </a:r>
            <a:r>
              <a:rPr lang="en-US" dirty="0" smtClean="0"/>
              <a:t>nth pass, </a:t>
            </a:r>
            <a:r>
              <a:rPr lang="en-US" dirty="0"/>
              <a:t>the first </a:t>
            </a:r>
            <a:r>
              <a:rPr lang="en-US" dirty="0" smtClean="0"/>
              <a:t>n+</a:t>
            </a:r>
            <a:r>
              <a:rPr lang="en-US" dirty="0"/>
              <a:t>1 </a:t>
            </a:r>
            <a:r>
              <a:rPr lang="en-US" dirty="0" smtClean="0"/>
              <a:t>positions in </a:t>
            </a:r>
            <a:r>
              <a:rPr lang="en-US" dirty="0"/>
              <a:t>the list will be sorted and the rest of the list will be unsorted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0033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3012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Insertion Sort Demonstration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0767" y="2635140"/>
            <a:ext cx="7789525" cy="3884937"/>
          </a:xfrm>
        </p:spPr>
        <p:txBody>
          <a:bodyPr>
            <a:normAutofit/>
          </a:bodyPr>
          <a:lstStyle/>
          <a:p>
            <a:r>
              <a:rPr lang="en-US" dirty="0" smtClean="0"/>
              <a:t>Given a list of 6 unsorted items.</a:t>
            </a:r>
          </a:p>
          <a:p>
            <a:r>
              <a:rPr lang="en-US" dirty="0" smtClean="0"/>
              <a:t>The </a:t>
            </a:r>
            <a:r>
              <a:rPr lang="en-US" dirty="0"/>
              <a:t>entire list is currently the unsorted list</a:t>
            </a:r>
            <a:r>
              <a:rPr lang="en-US" dirty="0" smtClean="0"/>
              <a:t>.</a:t>
            </a:r>
          </a:p>
          <a:p>
            <a:r>
              <a:rPr lang="en-US" dirty="0" smtClean="0"/>
              <a:t>6 cells will require 5 passes. </a:t>
            </a:r>
          </a:p>
          <a:p>
            <a:endParaRPr lang="en-US" dirty="0"/>
          </a:p>
        </p:txBody>
      </p:sp>
      <p:pic>
        <p:nvPicPr>
          <p:cNvPr id="5" name="Picture 4" descr="Screen Shot 2018-02-12 at 5.11.08 PM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113"/>
          <a:stretch/>
        </p:blipFill>
        <p:spPr>
          <a:xfrm>
            <a:off x="1006151" y="1270175"/>
            <a:ext cx="7069405" cy="906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74645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creen Shot 2018-02-12 at 5.15.56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6878" y="963976"/>
            <a:ext cx="5234243" cy="743663"/>
          </a:xfrm>
          <a:prstGeom prst="rect">
            <a:avLst/>
          </a:prstGeom>
        </p:spPr>
      </p:pic>
      <p:pic>
        <p:nvPicPr>
          <p:cNvPr id="8" name="Picture 7" descr="Screen Shot 2018-02-12 at 5.16.02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053" y="3588673"/>
            <a:ext cx="5463059" cy="105828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1932"/>
            <a:ext cx="8229600" cy="73012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Insertion Sort: Pass 1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14678" y="3977056"/>
            <a:ext cx="173737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/>
              <a:t>After Pass 1: </a:t>
            </a:r>
            <a:endParaRPr lang="en-US" sz="2400" dirty="0" smtClean="0"/>
          </a:p>
        </p:txBody>
      </p:sp>
      <p:sp>
        <p:nvSpPr>
          <p:cNvPr id="7" name="Rounded Rectangular Callout 6"/>
          <p:cNvSpPr/>
          <p:nvPr/>
        </p:nvSpPr>
        <p:spPr>
          <a:xfrm>
            <a:off x="963135" y="1731817"/>
            <a:ext cx="7985421" cy="1157032"/>
          </a:xfrm>
          <a:prstGeom prst="wedgeRoundRectCallout">
            <a:avLst>
              <a:gd name="adj1" fmla="val 23237"/>
              <a:gd name="adj2" fmla="val -45968"/>
              <a:gd name="adj3" fmla="val 1666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 smtClean="0"/>
              <a:t>Pass 1: </a:t>
            </a:r>
            <a:r>
              <a:rPr lang="en-US" sz="2800" dirty="0"/>
              <a:t>search for unsorted </a:t>
            </a:r>
            <a:r>
              <a:rPr lang="en-US" sz="2800" dirty="0" smtClean="0"/>
              <a:t>adjacent elements </a:t>
            </a:r>
            <a:r>
              <a:rPr lang="en-US" sz="2800" dirty="0"/>
              <a:t>from </a:t>
            </a:r>
            <a:r>
              <a:rPr lang="en-US" sz="2800" dirty="0" smtClean="0"/>
              <a:t>cells 0 to 1. Only one </a:t>
            </a:r>
            <a:r>
              <a:rPr lang="en-US" sz="2800" dirty="0"/>
              <a:t>comparison</a:t>
            </a:r>
            <a:r>
              <a:rPr lang="en-US" sz="2800" dirty="0" smtClean="0">
                <a:effectLst/>
              </a:rPr>
              <a:t>  is made.</a:t>
            </a:r>
            <a:endParaRPr lang="en-US" sz="2800" dirty="0"/>
          </a:p>
        </p:txBody>
      </p:sp>
      <p:sp>
        <p:nvSpPr>
          <p:cNvPr id="9" name="Rounded Rectangular Callout 8"/>
          <p:cNvSpPr/>
          <p:nvPr/>
        </p:nvSpPr>
        <p:spPr>
          <a:xfrm>
            <a:off x="1609497" y="4916117"/>
            <a:ext cx="1778507" cy="1083115"/>
          </a:xfrm>
          <a:prstGeom prst="wedgeRoundRectCallout">
            <a:avLst>
              <a:gd name="adj1" fmla="val 23488"/>
              <a:gd name="adj2" fmla="val -78394"/>
              <a:gd name="adj3" fmla="val 1666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800" dirty="0"/>
          </a:p>
          <a:p>
            <a:r>
              <a:rPr lang="en-US" sz="2800" dirty="0" smtClean="0"/>
              <a:t>Sorted Section.</a:t>
            </a:r>
            <a:endParaRPr lang="en-US" sz="2800" dirty="0" smtClean="0"/>
          </a:p>
          <a:p>
            <a:pPr algn="ctr"/>
            <a:endParaRPr lang="en-US" sz="2800" dirty="0"/>
          </a:p>
        </p:txBody>
      </p:sp>
      <p:sp>
        <p:nvSpPr>
          <p:cNvPr id="10" name="Rounded Rectangular Callout 9"/>
          <p:cNvSpPr/>
          <p:nvPr/>
        </p:nvSpPr>
        <p:spPr>
          <a:xfrm>
            <a:off x="5334000" y="4933519"/>
            <a:ext cx="1778507" cy="1083115"/>
          </a:xfrm>
          <a:prstGeom prst="wedgeRoundRectCallout">
            <a:avLst>
              <a:gd name="adj1" fmla="val 17093"/>
              <a:gd name="adj2" fmla="val -66141"/>
              <a:gd name="adj3" fmla="val 1666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800" dirty="0" smtClean="0"/>
          </a:p>
          <a:p>
            <a:r>
              <a:rPr lang="en-US" sz="2800" dirty="0" smtClean="0"/>
              <a:t>Unsorted Section.</a:t>
            </a:r>
            <a:endParaRPr lang="en-US" sz="2800" dirty="0" smtClean="0"/>
          </a:p>
          <a:p>
            <a:pPr algn="ctr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2513214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 Shot 2018-02-12 at 5.20.51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7809" y="2803238"/>
            <a:ext cx="6422736" cy="220997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1932"/>
            <a:ext cx="8229600" cy="73012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Insertion Sort: Pass 2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14678" y="3977056"/>
            <a:ext cx="173737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/>
              <a:t>After Pass 2: </a:t>
            </a:r>
            <a:endParaRPr lang="en-US" sz="2400" dirty="0" smtClean="0"/>
          </a:p>
        </p:txBody>
      </p:sp>
      <p:sp>
        <p:nvSpPr>
          <p:cNvPr id="7" name="Rounded Rectangular Callout 6"/>
          <p:cNvSpPr/>
          <p:nvPr/>
        </p:nvSpPr>
        <p:spPr>
          <a:xfrm>
            <a:off x="963135" y="1039087"/>
            <a:ext cx="7985421" cy="1157032"/>
          </a:xfrm>
          <a:prstGeom prst="wedgeRoundRectCallout">
            <a:avLst>
              <a:gd name="adj1" fmla="val 23237"/>
              <a:gd name="adj2" fmla="val -45968"/>
              <a:gd name="adj3" fmla="val 1666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 smtClean="0"/>
              <a:t>Pass 2: </a:t>
            </a:r>
            <a:r>
              <a:rPr lang="en-US" sz="2800" dirty="0"/>
              <a:t>search for unsorted </a:t>
            </a:r>
            <a:r>
              <a:rPr lang="en-US" sz="2800" dirty="0" smtClean="0"/>
              <a:t>adjacent elements </a:t>
            </a:r>
            <a:r>
              <a:rPr lang="en-US" sz="2800" dirty="0"/>
              <a:t>from </a:t>
            </a:r>
            <a:r>
              <a:rPr lang="en-US" sz="2800" dirty="0" smtClean="0"/>
              <a:t>cells 0 to 2. Two comparisons</a:t>
            </a:r>
            <a:r>
              <a:rPr lang="en-US" sz="2800" dirty="0" smtClean="0">
                <a:effectLst/>
              </a:rPr>
              <a:t>  </a:t>
            </a:r>
            <a:r>
              <a:rPr lang="en-US" sz="2800" dirty="0" smtClean="0"/>
              <a:t>are</a:t>
            </a:r>
            <a:r>
              <a:rPr lang="en-US" sz="2800" dirty="0" smtClean="0">
                <a:effectLst/>
              </a:rPr>
              <a:t> made.</a:t>
            </a:r>
            <a:endParaRPr lang="en-US" sz="2800" dirty="0"/>
          </a:p>
        </p:txBody>
      </p:sp>
      <p:sp>
        <p:nvSpPr>
          <p:cNvPr id="9" name="Rounded Rectangular Callout 8"/>
          <p:cNvSpPr/>
          <p:nvPr/>
        </p:nvSpPr>
        <p:spPr>
          <a:xfrm>
            <a:off x="2302227" y="4985390"/>
            <a:ext cx="1778507" cy="1083115"/>
          </a:xfrm>
          <a:prstGeom prst="wedgeRoundRectCallout">
            <a:avLst>
              <a:gd name="adj1" fmla="val 23488"/>
              <a:gd name="adj2" fmla="val -78394"/>
              <a:gd name="adj3" fmla="val 1666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800" dirty="0"/>
          </a:p>
          <a:p>
            <a:r>
              <a:rPr lang="en-US" sz="2800" dirty="0" smtClean="0"/>
              <a:t>Sorted Section.</a:t>
            </a:r>
            <a:endParaRPr lang="en-US" sz="2800" dirty="0" smtClean="0"/>
          </a:p>
          <a:p>
            <a:pPr algn="ctr"/>
            <a:endParaRPr lang="en-US" sz="2800" dirty="0"/>
          </a:p>
        </p:txBody>
      </p:sp>
      <p:sp>
        <p:nvSpPr>
          <p:cNvPr id="10" name="Rounded Rectangular Callout 9"/>
          <p:cNvSpPr/>
          <p:nvPr/>
        </p:nvSpPr>
        <p:spPr>
          <a:xfrm>
            <a:off x="5334000" y="4933519"/>
            <a:ext cx="1778507" cy="1083115"/>
          </a:xfrm>
          <a:prstGeom prst="wedgeRoundRectCallout">
            <a:avLst>
              <a:gd name="adj1" fmla="val 17093"/>
              <a:gd name="adj2" fmla="val -66141"/>
              <a:gd name="adj3" fmla="val 1666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800" dirty="0" smtClean="0"/>
          </a:p>
          <a:p>
            <a:r>
              <a:rPr lang="en-US" sz="2800" dirty="0" smtClean="0"/>
              <a:t>Unsorted Section.</a:t>
            </a:r>
            <a:endParaRPr lang="en-US" sz="2800" dirty="0" smtClean="0"/>
          </a:p>
          <a:p>
            <a:pPr algn="ctr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4729447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1932"/>
            <a:ext cx="8229600" cy="73012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Insertion Sort: Pass 3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14678" y="4323421"/>
            <a:ext cx="173737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/>
              <a:t>After Pass 3: </a:t>
            </a:r>
            <a:endParaRPr lang="en-US" sz="2400" dirty="0" smtClean="0"/>
          </a:p>
        </p:txBody>
      </p:sp>
      <p:sp>
        <p:nvSpPr>
          <p:cNvPr id="7" name="Rounded Rectangular Callout 6"/>
          <p:cNvSpPr/>
          <p:nvPr/>
        </p:nvSpPr>
        <p:spPr>
          <a:xfrm>
            <a:off x="963135" y="1039087"/>
            <a:ext cx="7985421" cy="1157032"/>
          </a:xfrm>
          <a:prstGeom prst="wedgeRoundRectCallout">
            <a:avLst>
              <a:gd name="adj1" fmla="val 23237"/>
              <a:gd name="adj2" fmla="val -45968"/>
              <a:gd name="adj3" fmla="val 1666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 smtClean="0"/>
              <a:t>Pass 3: </a:t>
            </a:r>
            <a:r>
              <a:rPr lang="en-US" sz="2800" dirty="0"/>
              <a:t>search for unsorted </a:t>
            </a:r>
            <a:r>
              <a:rPr lang="en-US" sz="2800" dirty="0" smtClean="0"/>
              <a:t>adjacent elements </a:t>
            </a:r>
            <a:r>
              <a:rPr lang="en-US" sz="2800" dirty="0"/>
              <a:t>from </a:t>
            </a:r>
            <a:r>
              <a:rPr lang="en-US" sz="2800" dirty="0" smtClean="0"/>
              <a:t>cells 0 to 3. Three comparisons</a:t>
            </a:r>
            <a:r>
              <a:rPr lang="en-US" sz="2800" dirty="0" smtClean="0">
                <a:effectLst/>
              </a:rPr>
              <a:t>  </a:t>
            </a:r>
            <a:r>
              <a:rPr lang="en-US" sz="2800" dirty="0" smtClean="0"/>
              <a:t>are</a:t>
            </a:r>
            <a:r>
              <a:rPr lang="en-US" sz="2800" dirty="0" smtClean="0">
                <a:effectLst/>
              </a:rPr>
              <a:t> made.</a:t>
            </a:r>
            <a:endParaRPr lang="en-US" sz="2800" dirty="0"/>
          </a:p>
        </p:txBody>
      </p:sp>
      <p:sp>
        <p:nvSpPr>
          <p:cNvPr id="9" name="Rounded Rectangular Callout 8"/>
          <p:cNvSpPr/>
          <p:nvPr/>
        </p:nvSpPr>
        <p:spPr>
          <a:xfrm>
            <a:off x="2879502" y="5401028"/>
            <a:ext cx="1778507" cy="1083115"/>
          </a:xfrm>
          <a:prstGeom prst="wedgeRoundRectCallout">
            <a:avLst>
              <a:gd name="adj1" fmla="val 23488"/>
              <a:gd name="adj2" fmla="val -78394"/>
              <a:gd name="adj3" fmla="val 1666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800" dirty="0"/>
          </a:p>
          <a:p>
            <a:r>
              <a:rPr lang="en-US" sz="2800" dirty="0" smtClean="0"/>
              <a:t>Sorted Section.</a:t>
            </a:r>
            <a:endParaRPr lang="en-US" sz="2800" dirty="0" smtClean="0"/>
          </a:p>
          <a:p>
            <a:pPr algn="ctr"/>
            <a:endParaRPr lang="en-US" sz="2800" dirty="0"/>
          </a:p>
        </p:txBody>
      </p:sp>
      <p:sp>
        <p:nvSpPr>
          <p:cNvPr id="10" name="Rounded Rectangular Callout 9"/>
          <p:cNvSpPr/>
          <p:nvPr/>
        </p:nvSpPr>
        <p:spPr>
          <a:xfrm>
            <a:off x="5911275" y="5349157"/>
            <a:ext cx="1778507" cy="1083115"/>
          </a:xfrm>
          <a:prstGeom prst="wedgeRoundRectCallout">
            <a:avLst>
              <a:gd name="adj1" fmla="val 17093"/>
              <a:gd name="adj2" fmla="val -66141"/>
              <a:gd name="adj3" fmla="val 1666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800" dirty="0" smtClean="0"/>
          </a:p>
          <a:p>
            <a:r>
              <a:rPr lang="en-US" sz="2800" dirty="0" smtClean="0"/>
              <a:t>Unsorted Section.</a:t>
            </a:r>
            <a:endParaRPr lang="en-US" sz="2800" dirty="0" smtClean="0"/>
          </a:p>
          <a:p>
            <a:pPr algn="ctr"/>
            <a:endParaRPr lang="en-US" sz="2800" dirty="0"/>
          </a:p>
        </p:txBody>
      </p:sp>
      <p:pic>
        <p:nvPicPr>
          <p:cNvPr id="3" name="Picture 2" descr="Screen Shot 2018-02-12 at 5.23.30 PM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683"/>
          <a:stretch/>
        </p:blipFill>
        <p:spPr>
          <a:xfrm>
            <a:off x="2525169" y="2678545"/>
            <a:ext cx="5617661" cy="2333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73795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 Shot 2018-02-12 at 5.23.37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1917" y="2386268"/>
            <a:ext cx="5469174" cy="288320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1932"/>
            <a:ext cx="8229600" cy="73012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Insertion Sort: Pass 4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14678" y="4554331"/>
            <a:ext cx="173737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/>
              <a:t>After Pass 4: </a:t>
            </a:r>
            <a:endParaRPr lang="en-US" sz="2400" dirty="0" smtClean="0"/>
          </a:p>
        </p:txBody>
      </p:sp>
      <p:sp>
        <p:nvSpPr>
          <p:cNvPr id="7" name="Rounded Rectangular Callout 6"/>
          <p:cNvSpPr/>
          <p:nvPr/>
        </p:nvSpPr>
        <p:spPr>
          <a:xfrm>
            <a:off x="963135" y="1039087"/>
            <a:ext cx="7985421" cy="1157032"/>
          </a:xfrm>
          <a:prstGeom prst="wedgeRoundRectCallout">
            <a:avLst>
              <a:gd name="adj1" fmla="val 23237"/>
              <a:gd name="adj2" fmla="val -45968"/>
              <a:gd name="adj3" fmla="val 1666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 smtClean="0"/>
              <a:t>Pass 4: </a:t>
            </a:r>
            <a:r>
              <a:rPr lang="en-US" sz="2800" dirty="0"/>
              <a:t>search for unsorted </a:t>
            </a:r>
            <a:r>
              <a:rPr lang="en-US" sz="2800" dirty="0" smtClean="0"/>
              <a:t>adjacent elements </a:t>
            </a:r>
            <a:r>
              <a:rPr lang="en-US" sz="2800" dirty="0"/>
              <a:t>from </a:t>
            </a:r>
            <a:r>
              <a:rPr lang="en-US" sz="2800" dirty="0" smtClean="0"/>
              <a:t>cells 0 to 4. Four comparisons</a:t>
            </a:r>
            <a:r>
              <a:rPr lang="en-US" sz="2800" dirty="0" smtClean="0">
                <a:effectLst/>
              </a:rPr>
              <a:t>  </a:t>
            </a:r>
            <a:r>
              <a:rPr lang="en-US" sz="2800" dirty="0" smtClean="0"/>
              <a:t>are</a:t>
            </a:r>
            <a:r>
              <a:rPr lang="en-US" sz="2800" dirty="0" smtClean="0">
                <a:effectLst/>
              </a:rPr>
              <a:t> made.</a:t>
            </a:r>
            <a:endParaRPr lang="en-US" sz="2800" dirty="0"/>
          </a:p>
        </p:txBody>
      </p:sp>
      <p:sp>
        <p:nvSpPr>
          <p:cNvPr id="9" name="Rounded Rectangular Callout 8"/>
          <p:cNvSpPr/>
          <p:nvPr/>
        </p:nvSpPr>
        <p:spPr>
          <a:xfrm>
            <a:off x="3780051" y="5562665"/>
            <a:ext cx="1778507" cy="1083115"/>
          </a:xfrm>
          <a:prstGeom prst="wedgeRoundRectCallout">
            <a:avLst>
              <a:gd name="adj1" fmla="val 23488"/>
              <a:gd name="adj2" fmla="val -78394"/>
              <a:gd name="adj3" fmla="val 1666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800" dirty="0"/>
          </a:p>
          <a:p>
            <a:r>
              <a:rPr lang="en-US" sz="2800" dirty="0" smtClean="0"/>
              <a:t>Sorted Section.</a:t>
            </a:r>
            <a:endParaRPr lang="en-US" sz="2800" dirty="0" smtClean="0"/>
          </a:p>
          <a:p>
            <a:pPr algn="ctr"/>
            <a:endParaRPr lang="en-US" sz="2800" dirty="0"/>
          </a:p>
        </p:txBody>
      </p:sp>
      <p:sp>
        <p:nvSpPr>
          <p:cNvPr id="10" name="Rounded Rectangular Callout 9"/>
          <p:cNvSpPr/>
          <p:nvPr/>
        </p:nvSpPr>
        <p:spPr>
          <a:xfrm>
            <a:off x="6557823" y="5464612"/>
            <a:ext cx="1778507" cy="1083115"/>
          </a:xfrm>
          <a:prstGeom prst="wedgeRoundRectCallout">
            <a:avLst>
              <a:gd name="adj1" fmla="val 17093"/>
              <a:gd name="adj2" fmla="val -66141"/>
              <a:gd name="adj3" fmla="val 1666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800" dirty="0" smtClean="0"/>
          </a:p>
          <a:p>
            <a:r>
              <a:rPr lang="en-US" sz="2800" dirty="0" smtClean="0"/>
              <a:t>Unsorted Section.</a:t>
            </a:r>
            <a:endParaRPr lang="en-US" sz="2800" dirty="0" smtClean="0"/>
          </a:p>
          <a:p>
            <a:pPr algn="ctr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8217766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1932"/>
            <a:ext cx="8229600" cy="73012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Insertion Sort: Pass 5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14678" y="4785241"/>
            <a:ext cx="173737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/>
              <a:t>After Pass 5: </a:t>
            </a:r>
            <a:endParaRPr lang="en-US" sz="2400" dirty="0" smtClean="0"/>
          </a:p>
        </p:txBody>
      </p:sp>
      <p:sp>
        <p:nvSpPr>
          <p:cNvPr id="7" name="Rounded Rectangular Callout 6"/>
          <p:cNvSpPr/>
          <p:nvPr/>
        </p:nvSpPr>
        <p:spPr>
          <a:xfrm>
            <a:off x="963135" y="1039087"/>
            <a:ext cx="7985421" cy="1157032"/>
          </a:xfrm>
          <a:prstGeom prst="wedgeRoundRectCallout">
            <a:avLst>
              <a:gd name="adj1" fmla="val 23237"/>
              <a:gd name="adj2" fmla="val -45968"/>
              <a:gd name="adj3" fmla="val 1666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 smtClean="0"/>
              <a:t>Pass 5: </a:t>
            </a:r>
            <a:r>
              <a:rPr lang="en-US" sz="2800" dirty="0"/>
              <a:t>search for unsorted </a:t>
            </a:r>
            <a:r>
              <a:rPr lang="en-US" sz="2800" dirty="0" smtClean="0"/>
              <a:t>adjacent elements </a:t>
            </a:r>
            <a:r>
              <a:rPr lang="en-US" sz="2800" dirty="0"/>
              <a:t>from </a:t>
            </a:r>
            <a:r>
              <a:rPr lang="en-US" sz="2800" dirty="0" smtClean="0"/>
              <a:t>cells 0 to 5. Five comparisons</a:t>
            </a:r>
            <a:r>
              <a:rPr lang="en-US" sz="2800" dirty="0" smtClean="0">
                <a:effectLst/>
              </a:rPr>
              <a:t>  </a:t>
            </a:r>
            <a:r>
              <a:rPr lang="en-US" sz="2800" dirty="0" smtClean="0"/>
              <a:t>are</a:t>
            </a:r>
            <a:r>
              <a:rPr lang="en-US" sz="2800" dirty="0" smtClean="0">
                <a:effectLst/>
              </a:rPr>
              <a:t> made.</a:t>
            </a:r>
            <a:endParaRPr lang="en-US" sz="2800" dirty="0"/>
          </a:p>
        </p:txBody>
      </p:sp>
      <p:sp>
        <p:nvSpPr>
          <p:cNvPr id="9" name="Rounded Rectangular Callout 8"/>
          <p:cNvSpPr/>
          <p:nvPr/>
        </p:nvSpPr>
        <p:spPr>
          <a:xfrm>
            <a:off x="3780051" y="5562665"/>
            <a:ext cx="4371040" cy="1083115"/>
          </a:xfrm>
          <a:prstGeom prst="wedgeRoundRectCallout">
            <a:avLst>
              <a:gd name="adj1" fmla="val 24545"/>
              <a:gd name="adj2" fmla="val -8041"/>
              <a:gd name="adj3" fmla="val 1666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/>
          </a:p>
          <a:p>
            <a:pPr algn="ctr"/>
            <a:r>
              <a:rPr lang="en-US" sz="2800" dirty="0" smtClean="0"/>
              <a:t>List is Sorted.</a:t>
            </a:r>
            <a:endParaRPr lang="en-US" sz="2800" dirty="0" smtClean="0"/>
          </a:p>
          <a:p>
            <a:pPr algn="ctr"/>
            <a:endParaRPr lang="en-US" sz="2800" dirty="0"/>
          </a:p>
        </p:txBody>
      </p:sp>
      <p:pic>
        <p:nvPicPr>
          <p:cNvPr id="3" name="Picture 2" descr="Screen Shot 2018-02-12 at 5.26.57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4947" y="2430895"/>
            <a:ext cx="4716507" cy="2863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61647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Code the Insertion Sort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25076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38909"/>
            <a:ext cx="8229600" cy="252600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Analyze the Algorithms</a:t>
            </a:r>
            <a:br>
              <a:rPr lang="en-US" dirty="0" smtClean="0"/>
            </a:br>
            <a:r>
              <a:rPr lang="en-US" dirty="0" smtClean="0"/>
              <a:t>Selection Sort </a:t>
            </a:r>
            <a:br>
              <a:rPr lang="en-US" dirty="0" smtClean="0"/>
            </a:br>
            <a:r>
              <a:rPr lang="en-US" dirty="0" smtClean="0"/>
              <a:t>Insertion Sort</a:t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06994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Sort Algorithms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Selection Sort Method</a:t>
            </a:r>
          </a:p>
          <a:p>
            <a:r>
              <a:rPr lang="en-US" dirty="0" smtClean="0"/>
              <a:t>Insertion Sort Method</a:t>
            </a:r>
          </a:p>
          <a:p>
            <a:r>
              <a:rPr lang="en-US" dirty="0" smtClean="0"/>
              <a:t>Bubble Sort Method (Research on your own.)</a:t>
            </a:r>
          </a:p>
          <a:p>
            <a:r>
              <a:rPr lang="en-US" dirty="0" smtClean="0"/>
              <a:t>Quicksort Method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288411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9518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Selection Sort Findings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69818"/>
            <a:ext cx="8229600" cy="5657273"/>
          </a:xfrm>
        </p:spPr>
        <p:txBody>
          <a:bodyPr>
            <a:normAutofit/>
          </a:bodyPr>
          <a:lstStyle/>
          <a:p>
            <a:r>
              <a:rPr lang="en-US" dirty="0" smtClean="0"/>
              <a:t>Selection sort </a:t>
            </a:r>
            <a:r>
              <a:rPr lang="en-US" dirty="0"/>
              <a:t>has an average case time complexity of O(n2)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/>
              <a:t>Due to this, insertion sort is also not suitable for sorting large lists</a:t>
            </a:r>
            <a:r>
              <a:rPr lang="en-US" dirty="0" smtClean="0"/>
              <a:t>.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4382472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9518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Insertion Sort Findings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69818"/>
            <a:ext cx="8229600" cy="5657273"/>
          </a:xfrm>
        </p:spPr>
        <p:txBody>
          <a:bodyPr>
            <a:normAutofit/>
          </a:bodyPr>
          <a:lstStyle/>
          <a:p>
            <a:r>
              <a:rPr lang="en-US" dirty="0" smtClean="0"/>
              <a:t>Insertion Sort has a </a:t>
            </a:r>
            <a:r>
              <a:rPr lang="en-US" dirty="0"/>
              <a:t>best case </a:t>
            </a:r>
            <a:r>
              <a:rPr lang="en-US" dirty="0" smtClean="0"/>
              <a:t>when the list is </a:t>
            </a:r>
            <a:r>
              <a:rPr lang="en-US" dirty="0"/>
              <a:t>already sorted. In this case insertion sort has a linear running time </a:t>
            </a:r>
            <a:r>
              <a:rPr lang="en-US" dirty="0" smtClean="0"/>
              <a:t> </a:t>
            </a:r>
            <a:r>
              <a:rPr lang="en-US" dirty="0" err="1"/>
              <a:t>Θ</a:t>
            </a:r>
            <a:r>
              <a:rPr lang="en-US" dirty="0"/>
              <a:t>(</a:t>
            </a:r>
            <a:r>
              <a:rPr lang="en-US" dirty="0" smtClean="0"/>
              <a:t>n).</a:t>
            </a:r>
          </a:p>
          <a:p>
            <a:r>
              <a:rPr lang="en-US" dirty="0" smtClean="0"/>
              <a:t> </a:t>
            </a:r>
            <a:r>
              <a:rPr lang="en-US" dirty="0"/>
              <a:t>The simplest worst case </a:t>
            </a:r>
            <a:r>
              <a:rPr lang="en-US" dirty="0" smtClean="0"/>
              <a:t>is a list  </a:t>
            </a:r>
            <a:r>
              <a:rPr lang="en-US" dirty="0"/>
              <a:t>sorted in reverse order. </a:t>
            </a:r>
            <a:endParaRPr lang="en-US" dirty="0" smtClean="0"/>
          </a:p>
          <a:p>
            <a:r>
              <a:rPr lang="en-US" dirty="0" smtClean="0"/>
              <a:t>In this case,  </a:t>
            </a:r>
            <a:r>
              <a:rPr lang="en-US" dirty="0"/>
              <a:t>every iteration of the inner loop will scan and shift the entire sorted subsection of the array before inserting the next element. </a:t>
            </a:r>
            <a:endParaRPr lang="en-US" dirty="0" smtClean="0"/>
          </a:p>
          <a:p>
            <a:r>
              <a:rPr lang="en-US" dirty="0" smtClean="0"/>
              <a:t>This </a:t>
            </a:r>
            <a:r>
              <a:rPr lang="en-US" dirty="0"/>
              <a:t>gives insertion sort a quadratic running time </a:t>
            </a:r>
            <a:r>
              <a:rPr lang="en-US" dirty="0" smtClean="0"/>
              <a:t>O</a:t>
            </a:r>
            <a:r>
              <a:rPr lang="en-US" dirty="0"/>
              <a:t>(n2</a:t>
            </a:r>
            <a:r>
              <a:rPr lang="en-US" dirty="0" smtClean="0"/>
              <a:t>).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434255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9518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Selection </a:t>
            </a:r>
            <a:r>
              <a:rPr lang="en-US" dirty="0" err="1" smtClean="0"/>
              <a:t>vs</a:t>
            </a:r>
            <a:r>
              <a:rPr lang="en-US" dirty="0" smtClean="0"/>
              <a:t> Insertion Sort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69818"/>
            <a:ext cx="8229600" cy="5657273"/>
          </a:xfrm>
        </p:spPr>
        <p:txBody>
          <a:bodyPr>
            <a:normAutofit/>
          </a:bodyPr>
          <a:lstStyle/>
          <a:p>
            <a:r>
              <a:rPr lang="en-US" dirty="0" smtClean="0"/>
              <a:t>The </a:t>
            </a:r>
            <a:r>
              <a:rPr lang="en-US" dirty="0"/>
              <a:t>average case </a:t>
            </a:r>
            <a:r>
              <a:rPr lang="en-US" dirty="0" smtClean="0"/>
              <a:t>for both Selection Sort and Insertion Sort is quadratic.</a:t>
            </a:r>
          </a:p>
          <a:p>
            <a:r>
              <a:rPr lang="en-US" dirty="0" smtClean="0"/>
              <a:t>Both these methods are impractical </a:t>
            </a:r>
            <a:r>
              <a:rPr lang="en-US" dirty="0"/>
              <a:t>for sorting large arrays</a:t>
            </a:r>
            <a:r>
              <a:rPr lang="en-US" dirty="0" smtClean="0"/>
              <a:t>.</a:t>
            </a:r>
          </a:p>
          <a:p>
            <a:r>
              <a:rPr lang="en-US" dirty="0"/>
              <a:t>I</a:t>
            </a:r>
            <a:r>
              <a:rPr lang="en-US" dirty="0" smtClean="0"/>
              <a:t>nsertion </a:t>
            </a:r>
            <a:r>
              <a:rPr lang="en-US" dirty="0"/>
              <a:t>sort is one of the fastest algorithms for sorting very small </a:t>
            </a:r>
            <a:r>
              <a:rPr lang="en-US" dirty="0" smtClean="0"/>
              <a:t>arrays.  </a:t>
            </a:r>
            <a:r>
              <a:rPr lang="en-US" dirty="0"/>
              <a:t>T</a:t>
            </a:r>
            <a:r>
              <a:rPr lang="en-US" dirty="0" smtClean="0"/>
              <a:t>he </a:t>
            </a:r>
            <a:r>
              <a:rPr lang="en-US" dirty="0"/>
              <a:t>exact threshold must be determined experimentally and depends on the machine, but is commonly around ten.</a:t>
            </a:r>
            <a:r>
              <a:rPr lang="en-US" dirty="0" smtClean="0">
                <a:effectLst/>
              </a:rPr>
              <a:t>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851974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Quick Sort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Quicksort is based on the strategy of divide and conquer.  </a:t>
            </a:r>
            <a:endParaRPr lang="en-US" dirty="0" smtClean="0"/>
          </a:p>
          <a:p>
            <a:r>
              <a:rPr lang="en-US" dirty="0" smtClean="0"/>
              <a:t>The goal is </a:t>
            </a:r>
            <a:r>
              <a:rPr lang="en-US" dirty="0"/>
              <a:t>to partition the array into sub-arrays. </a:t>
            </a:r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/>
              <a:t>Each partition is repeatedly </a:t>
            </a:r>
            <a:r>
              <a:rPr lang="en-US" dirty="0" smtClean="0"/>
              <a:t>carved up and sorted in sections until the entire list </a:t>
            </a:r>
            <a:r>
              <a:rPr lang="en-US" dirty="0"/>
              <a:t>is </a:t>
            </a:r>
            <a:r>
              <a:rPr lang="en-US"/>
              <a:t>sorted</a:t>
            </a:r>
            <a:r>
              <a:rPr lang="en-US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44037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Selection Sort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This is the simplest of all sorting algorithms. 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idea behind a Selection sort is to sort a list in passes and group the objects into sorted and unsorted parts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Example:</a:t>
            </a:r>
          </a:p>
          <a:p>
            <a:r>
              <a:rPr lang="en-US" dirty="0" smtClean="0"/>
              <a:t>To sort </a:t>
            </a:r>
            <a:r>
              <a:rPr lang="en-US" dirty="0"/>
              <a:t>integers in increasing order, the sorted part will occur in the front and the back will be the unsorted elements.   </a:t>
            </a:r>
            <a:endParaRPr lang="en-US" dirty="0" smtClean="0"/>
          </a:p>
          <a:p>
            <a:r>
              <a:rPr lang="en-US" dirty="0" smtClean="0"/>
              <a:t>Repeated task </a:t>
            </a:r>
            <a:r>
              <a:rPr lang="en-US" dirty="0"/>
              <a:t>is to find the smallest element in the unsorted part of the list and swap it into its appropriate place in the sorted part. </a:t>
            </a:r>
            <a:endParaRPr lang="en-US" dirty="0" smtClean="0"/>
          </a:p>
          <a:p>
            <a:r>
              <a:rPr lang="en-US" dirty="0" smtClean="0"/>
              <a:t> Eventually, the </a:t>
            </a:r>
            <a:r>
              <a:rPr lang="en-US" dirty="0"/>
              <a:t>unsorted </a:t>
            </a:r>
            <a:r>
              <a:rPr lang="en-US" dirty="0" smtClean="0"/>
              <a:t>section will no </a:t>
            </a:r>
            <a:r>
              <a:rPr lang="en-US" dirty="0"/>
              <a:t>longer </a:t>
            </a:r>
            <a:r>
              <a:rPr lang="en-US" dirty="0" smtClean="0"/>
              <a:t>exist.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41538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3012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Selection Sort Demonstration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0767" y="2635140"/>
            <a:ext cx="7789525" cy="3884937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Given a list of 6 unsorted items.</a:t>
            </a:r>
          </a:p>
          <a:p>
            <a:r>
              <a:rPr lang="en-US" dirty="0" smtClean="0"/>
              <a:t>The </a:t>
            </a:r>
            <a:r>
              <a:rPr lang="en-US" dirty="0"/>
              <a:t>entire list is currently the unsorted list</a:t>
            </a:r>
            <a:r>
              <a:rPr lang="en-US" dirty="0" smtClean="0"/>
              <a:t>.</a:t>
            </a:r>
          </a:p>
          <a:p>
            <a:r>
              <a:rPr lang="en-US" dirty="0" smtClean="0"/>
              <a:t>6 cells will require 5 passes. </a:t>
            </a:r>
          </a:p>
          <a:p>
            <a:r>
              <a:rPr lang="en-US" dirty="0" smtClean="0"/>
              <a:t>After each pass, the </a:t>
            </a:r>
            <a:r>
              <a:rPr lang="en-US" dirty="0"/>
              <a:t>smallest element in the unsorted part of the </a:t>
            </a:r>
            <a:r>
              <a:rPr lang="en-US" dirty="0" smtClean="0"/>
              <a:t>list is selected and swapped </a:t>
            </a:r>
            <a:r>
              <a:rPr lang="en-US" dirty="0"/>
              <a:t>into its appropriate place in the sorted part.</a:t>
            </a:r>
            <a:r>
              <a:rPr lang="en-US" dirty="0" smtClean="0">
                <a:effectLst/>
              </a:rPr>
              <a:t> </a:t>
            </a:r>
            <a:r>
              <a:rPr lang="en-US" dirty="0" smtClean="0"/>
              <a:t> </a:t>
            </a:r>
            <a:endParaRPr lang="en-US" dirty="0"/>
          </a:p>
          <a:p>
            <a:r>
              <a:rPr lang="en-US" dirty="0"/>
              <a:t>	</a:t>
            </a:r>
            <a:r>
              <a:rPr lang="en-US" dirty="0" smtClean="0"/>
              <a:t>After sorting </a:t>
            </a:r>
            <a:r>
              <a:rPr lang="en-US" dirty="0"/>
              <a:t>the first five cells, the </a:t>
            </a:r>
            <a:r>
              <a:rPr lang="en-US" dirty="0" smtClean="0"/>
              <a:t>last cell </a:t>
            </a:r>
            <a:r>
              <a:rPr lang="en-US" dirty="0"/>
              <a:t>will automatically be sorted, too.</a:t>
            </a:r>
          </a:p>
          <a:p>
            <a:endParaRPr lang="en-US" dirty="0"/>
          </a:p>
        </p:txBody>
      </p:sp>
      <p:pic>
        <p:nvPicPr>
          <p:cNvPr id="4" name="Picture 3" descr="Screen Shot 2018-02-12 at 4.29.02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6628" y="1025781"/>
            <a:ext cx="5602549" cy="1367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00822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1932"/>
            <a:ext cx="8229600" cy="73012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Selection Sort: Pass 1</a:t>
            </a:r>
            <a:endParaRPr lang="en-US" dirty="0"/>
          </a:p>
        </p:txBody>
      </p:sp>
      <p:pic>
        <p:nvPicPr>
          <p:cNvPr id="4" name="Picture 3" descr="Screen Shot 2018-02-12 at 4.29.02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1296" y="836201"/>
            <a:ext cx="5602549" cy="1367022"/>
          </a:xfrm>
          <a:prstGeom prst="rect">
            <a:avLst/>
          </a:prstGeom>
        </p:spPr>
      </p:pic>
      <p:pic>
        <p:nvPicPr>
          <p:cNvPr id="5" name="Picture 4" descr="Screen Shot 2018-02-12 at 4.36.34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1570" y="3759564"/>
            <a:ext cx="5989406" cy="1609094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14678" y="4415785"/>
            <a:ext cx="173737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/>
              <a:t>After Pass 1: </a:t>
            </a:r>
            <a:endParaRPr lang="en-US" sz="2400" dirty="0" smtClean="0"/>
          </a:p>
        </p:txBody>
      </p:sp>
      <p:sp>
        <p:nvSpPr>
          <p:cNvPr id="7" name="Rounded Rectangular Callout 6"/>
          <p:cNvSpPr/>
          <p:nvPr/>
        </p:nvSpPr>
        <p:spPr>
          <a:xfrm>
            <a:off x="985719" y="2392803"/>
            <a:ext cx="7985421" cy="1592459"/>
          </a:xfrm>
          <a:prstGeom prst="wedgeRoundRectCallout">
            <a:avLst>
              <a:gd name="adj1" fmla="val 23237"/>
              <a:gd name="adj2" fmla="val -85118"/>
              <a:gd name="adj3" fmla="val 1666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800" dirty="0" smtClean="0"/>
          </a:p>
          <a:p>
            <a:r>
              <a:rPr lang="en-US" sz="2800" dirty="0" smtClean="0"/>
              <a:t>Pass 1: </a:t>
            </a:r>
            <a:r>
              <a:rPr lang="en-US" sz="2800" dirty="0" smtClean="0"/>
              <a:t>The smallest value is selected from the unsorted section ( index </a:t>
            </a:r>
            <a:r>
              <a:rPr lang="en-US" sz="2800" dirty="0" smtClean="0"/>
              <a:t>range 0-5) and swapped with the first index.</a:t>
            </a:r>
            <a:endParaRPr lang="en-US" sz="2800" dirty="0" smtClean="0"/>
          </a:p>
          <a:p>
            <a:pPr algn="ctr"/>
            <a:endParaRPr lang="en-US" sz="2800" dirty="0"/>
          </a:p>
        </p:txBody>
      </p:sp>
      <p:sp>
        <p:nvSpPr>
          <p:cNvPr id="9" name="Rounded Rectangular Callout 8"/>
          <p:cNvSpPr/>
          <p:nvPr/>
        </p:nvSpPr>
        <p:spPr>
          <a:xfrm>
            <a:off x="2002042" y="5372248"/>
            <a:ext cx="1778507" cy="1083115"/>
          </a:xfrm>
          <a:prstGeom prst="wedgeRoundRectCallout">
            <a:avLst>
              <a:gd name="adj1" fmla="val 23488"/>
              <a:gd name="adj2" fmla="val -78394"/>
              <a:gd name="adj3" fmla="val 1666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800" dirty="0"/>
          </a:p>
          <a:p>
            <a:r>
              <a:rPr lang="en-US" sz="2800" dirty="0" smtClean="0"/>
              <a:t>Sorted Section.</a:t>
            </a:r>
            <a:endParaRPr lang="en-US" sz="2800" dirty="0" smtClean="0"/>
          </a:p>
          <a:p>
            <a:pPr algn="ctr"/>
            <a:endParaRPr lang="en-US" sz="2800" dirty="0"/>
          </a:p>
        </p:txBody>
      </p:sp>
      <p:sp>
        <p:nvSpPr>
          <p:cNvPr id="10" name="Rounded Rectangular Callout 9"/>
          <p:cNvSpPr/>
          <p:nvPr/>
        </p:nvSpPr>
        <p:spPr>
          <a:xfrm>
            <a:off x="5334000" y="5372248"/>
            <a:ext cx="1778507" cy="1083115"/>
          </a:xfrm>
          <a:prstGeom prst="wedgeRoundRectCallout">
            <a:avLst>
              <a:gd name="adj1" fmla="val 17093"/>
              <a:gd name="adj2" fmla="val -66141"/>
              <a:gd name="adj3" fmla="val 1666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800" dirty="0" smtClean="0"/>
          </a:p>
          <a:p>
            <a:r>
              <a:rPr lang="en-US" sz="2800" dirty="0" smtClean="0"/>
              <a:t>Unsorted Section.</a:t>
            </a:r>
            <a:endParaRPr lang="en-US" sz="2800" dirty="0" smtClean="0"/>
          </a:p>
          <a:p>
            <a:pPr algn="ctr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7885695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creen Shot 2018-02-12 at 4.48.17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6059" y="3917377"/>
            <a:ext cx="5658460" cy="1425754"/>
          </a:xfrm>
          <a:prstGeom prst="rect">
            <a:avLst/>
          </a:prstGeom>
        </p:spPr>
      </p:pic>
      <p:pic>
        <p:nvPicPr>
          <p:cNvPr id="3" name="Picture 2" descr="Screen Shot 2018-02-12 at 4.46.40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6059" y="918990"/>
            <a:ext cx="5730933" cy="132598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1932"/>
            <a:ext cx="8229600" cy="73012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Selection Sort: Pass 2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14678" y="4415785"/>
            <a:ext cx="173737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/>
              <a:t>After Pass 2: </a:t>
            </a:r>
            <a:endParaRPr lang="en-US" sz="2400" dirty="0" smtClean="0"/>
          </a:p>
        </p:txBody>
      </p:sp>
      <p:sp>
        <p:nvSpPr>
          <p:cNvPr id="7" name="Rounded Rectangular Callout 6"/>
          <p:cNvSpPr/>
          <p:nvPr/>
        </p:nvSpPr>
        <p:spPr>
          <a:xfrm>
            <a:off x="985719" y="2392803"/>
            <a:ext cx="7985421" cy="1592459"/>
          </a:xfrm>
          <a:prstGeom prst="wedgeRoundRectCallout">
            <a:avLst>
              <a:gd name="adj1" fmla="val 15878"/>
              <a:gd name="adj2" fmla="val -72023"/>
              <a:gd name="adj3" fmla="val 1666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 smtClean="0"/>
              <a:t>Pass 2: </a:t>
            </a:r>
            <a:r>
              <a:rPr lang="en-US" sz="2800" dirty="0" smtClean="0"/>
              <a:t>The smallest value is selected from the unsorted section ( index </a:t>
            </a:r>
            <a:r>
              <a:rPr lang="en-US" sz="2800" dirty="0" smtClean="0"/>
              <a:t>range 1-5).  No swap is required. </a:t>
            </a:r>
            <a:endParaRPr lang="en-US" sz="2800" dirty="0"/>
          </a:p>
        </p:txBody>
      </p:sp>
      <p:sp>
        <p:nvSpPr>
          <p:cNvPr id="9" name="Rounded Rectangular Callout 8"/>
          <p:cNvSpPr/>
          <p:nvPr/>
        </p:nvSpPr>
        <p:spPr>
          <a:xfrm>
            <a:off x="2002042" y="5372248"/>
            <a:ext cx="1778507" cy="1083115"/>
          </a:xfrm>
          <a:prstGeom prst="wedgeRoundRectCallout">
            <a:avLst>
              <a:gd name="adj1" fmla="val 23488"/>
              <a:gd name="adj2" fmla="val -78394"/>
              <a:gd name="adj3" fmla="val 1666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800" dirty="0"/>
          </a:p>
          <a:p>
            <a:r>
              <a:rPr lang="en-US" sz="2800" dirty="0" smtClean="0"/>
              <a:t>Sorted Section.</a:t>
            </a:r>
            <a:endParaRPr lang="en-US" sz="2800" dirty="0" smtClean="0"/>
          </a:p>
          <a:p>
            <a:pPr algn="ctr"/>
            <a:endParaRPr lang="en-US" sz="2800" dirty="0"/>
          </a:p>
        </p:txBody>
      </p:sp>
      <p:sp>
        <p:nvSpPr>
          <p:cNvPr id="10" name="Rounded Rectangular Callout 9"/>
          <p:cNvSpPr/>
          <p:nvPr/>
        </p:nvSpPr>
        <p:spPr>
          <a:xfrm>
            <a:off x="5334000" y="5372248"/>
            <a:ext cx="1778507" cy="1083115"/>
          </a:xfrm>
          <a:prstGeom prst="wedgeRoundRectCallout">
            <a:avLst>
              <a:gd name="adj1" fmla="val 17093"/>
              <a:gd name="adj2" fmla="val -66141"/>
              <a:gd name="adj3" fmla="val 1666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800" dirty="0" smtClean="0"/>
          </a:p>
          <a:p>
            <a:r>
              <a:rPr lang="en-US" sz="2800" dirty="0" smtClean="0"/>
              <a:t>Unsorted Section.</a:t>
            </a:r>
            <a:endParaRPr lang="en-US" sz="2800" dirty="0" smtClean="0"/>
          </a:p>
          <a:p>
            <a:pPr algn="ctr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607180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Screen Shot 2018-02-12 at 4.52.11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1064" y="1047740"/>
            <a:ext cx="5430582" cy="923875"/>
          </a:xfrm>
          <a:prstGeom prst="rect">
            <a:avLst/>
          </a:prstGeom>
        </p:spPr>
      </p:pic>
      <p:pic>
        <p:nvPicPr>
          <p:cNvPr id="12" name="Picture 11" descr="Screen Shot 2018-02-12 at 4.52.19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8666" y="3985262"/>
            <a:ext cx="5362980" cy="119427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1932"/>
            <a:ext cx="8229600" cy="73012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Selection Sort: Pass 3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14678" y="4415785"/>
            <a:ext cx="173737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/>
              <a:t>After Pass 3: </a:t>
            </a:r>
            <a:endParaRPr lang="en-US" sz="2400" dirty="0" smtClean="0"/>
          </a:p>
        </p:txBody>
      </p:sp>
      <p:sp>
        <p:nvSpPr>
          <p:cNvPr id="7" name="Rounded Rectangular Callout 6"/>
          <p:cNvSpPr/>
          <p:nvPr/>
        </p:nvSpPr>
        <p:spPr>
          <a:xfrm>
            <a:off x="985719" y="2392803"/>
            <a:ext cx="7985421" cy="1592459"/>
          </a:xfrm>
          <a:prstGeom prst="wedgeRoundRectCallout">
            <a:avLst>
              <a:gd name="adj1" fmla="val 30833"/>
              <a:gd name="adj2" fmla="val -76785"/>
              <a:gd name="adj3" fmla="val 1666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800" dirty="0" smtClean="0"/>
          </a:p>
          <a:p>
            <a:r>
              <a:rPr lang="en-US" sz="2800" dirty="0" smtClean="0"/>
              <a:t>Pass 3: </a:t>
            </a:r>
            <a:r>
              <a:rPr lang="en-US" sz="2800" dirty="0" smtClean="0"/>
              <a:t>The smallest value is selected from the unsorted section ( index </a:t>
            </a:r>
            <a:r>
              <a:rPr lang="en-US" sz="2800" dirty="0" smtClean="0"/>
              <a:t>range 2-5) and swapped with the first index.</a:t>
            </a:r>
            <a:endParaRPr lang="en-US" sz="2800" dirty="0" smtClean="0"/>
          </a:p>
          <a:p>
            <a:pPr algn="ctr"/>
            <a:endParaRPr lang="en-US" sz="2800" dirty="0"/>
          </a:p>
        </p:txBody>
      </p:sp>
      <p:sp>
        <p:nvSpPr>
          <p:cNvPr id="9" name="Rounded Rectangular Callout 8"/>
          <p:cNvSpPr/>
          <p:nvPr/>
        </p:nvSpPr>
        <p:spPr>
          <a:xfrm>
            <a:off x="2002042" y="5372248"/>
            <a:ext cx="1778507" cy="1083115"/>
          </a:xfrm>
          <a:prstGeom prst="wedgeRoundRectCallout">
            <a:avLst>
              <a:gd name="adj1" fmla="val 23488"/>
              <a:gd name="adj2" fmla="val -78394"/>
              <a:gd name="adj3" fmla="val 1666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800" dirty="0"/>
          </a:p>
          <a:p>
            <a:r>
              <a:rPr lang="en-US" sz="2800" dirty="0" smtClean="0"/>
              <a:t>Sorted Section.</a:t>
            </a:r>
            <a:endParaRPr lang="en-US" sz="2800" dirty="0" smtClean="0"/>
          </a:p>
          <a:p>
            <a:pPr algn="ctr"/>
            <a:endParaRPr lang="en-US" sz="2800" dirty="0"/>
          </a:p>
        </p:txBody>
      </p:sp>
      <p:sp>
        <p:nvSpPr>
          <p:cNvPr id="10" name="Rounded Rectangular Callout 9"/>
          <p:cNvSpPr/>
          <p:nvPr/>
        </p:nvSpPr>
        <p:spPr>
          <a:xfrm>
            <a:off x="5334000" y="5372248"/>
            <a:ext cx="1778507" cy="1083115"/>
          </a:xfrm>
          <a:prstGeom prst="wedgeRoundRectCallout">
            <a:avLst>
              <a:gd name="adj1" fmla="val 17093"/>
              <a:gd name="adj2" fmla="val -66141"/>
              <a:gd name="adj3" fmla="val 1666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800" dirty="0" smtClean="0"/>
          </a:p>
          <a:p>
            <a:r>
              <a:rPr lang="en-US" sz="2800" dirty="0" smtClean="0"/>
              <a:t>Unsorted Section.</a:t>
            </a:r>
            <a:endParaRPr lang="en-US" sz="2800" dirty="0" smtClean="0"/>
          </a:p>
          <a:p>
            <a:pPr algn="ctr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5984208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creen Shot 2018-02-12 at 4.54.39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4743" y="1041390"/>
            <a:ext cx="5724932" cy="1006055"/>
          </a:xfrm>
          <a:prstGeom prst="rect">
            <a:avLst/>
          </a:prstGeom>
        </p:spPr>
      </p:pic>
      <p:pic>
        <p:nvPicPr>
          <p:cNvPr id="4" name="Picture 3" descr="Screen Shot 2018-02-12 at 4.54.45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2042" y="3928962"/>
            <a:ext cx="5772841" cy="126954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1932"/>
            <a:ext cx="8229600" cy="73012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Selection Sort: Pass 4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14678" y="4415785"/>
            <a:ext cx="173737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/>
              <a:t>After Pass 4: </a:t>
            </a:r>
            <a:endParaRPr lang="en-US" sz="2400" dirty="0" smtClean="0"/>
          </a:p>
        </p:txBody>
      </p:sp>
      <p:sp>
        <p:nvSpPr>
          <p:cNvPr id="7" name="Rounded Rectangular Callout 6"/>
          <p:cNvSpPr/>
          <p:nvPr/>
        </p:nvSpPr>
        <p:spPr>
          <a:xfrm>
            <a:off x="985719" y="2392803"/>
            <a:ext cx="7985421" cy="1592459"/>
          </a:xfrm>
          <a:prstGeom prst="wedgeRoundRectCallout">
            <a:avLst>
              <a:gd name="adj1" fmla="val 29409"/>
              <a:gd name="adj2" fmla="val -86309"/>
              <a:gd name="adj3" fmla="val 1666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800" dirty="0" smtClean="0"/>
          </a:p>
          <a:p>
            <a:r>
              <a:rPr lang="en-US" sz="2800" dirty="0" smtClean="0"/>
              <a:t>Pass 4: </a:t>
            </a:r>
            <a:r>
              <a:rPr lang="en-US" sz="2800" dirty="0" smtClean="0"/>
              <a:t>The smallest value is selected from the unsorted section ( index </a:t>
            </a:r>
            <a:r>
              <a:rPr lang="en-US" sz="2800" dirty="0" smtClean="0"/>
              <a:t>range 3-5) and swapped with the first index.</a:t>
            </a:r>
            <a:endParaRPr lang="en-US" sz="2800" dirty="0" smtClean="0"/>
          </a:p>
          <a:p>
            <a:pPr algn="ctr"/>
            <a:endParaRPr lang="en-US" sz="2800" dirty="0"/>
          </a:p>
        </p:txBody>
      </p:sp>
      <p:sp>
        <p:nvSpPr>
          <p:cNvPr id="9" name="Rounded Rectangular Callout 8"/>
          <p:cNvSpPr/>
          <p:nvPr/>
        </p:nvSpPr>
        <p:spPr>
          <a:xfrm>
            <a:off x="2665502" y="5372248"/>
            <a:ext cx="1778507" cy="1083115"/>
          </a:xfrm>
          <a:prstGeom prst="wedgeRoundRectCallout">
            <a:avLst>
              <a:gd name="adj1" fmla="val 23488"/>
              <a:gd name="adj2" fmla="val -78394"/>
              <a:gd name="adj3" fmla="val 1666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800" dirty="0"/>
          </a:p>
          <a:p>
            <a:r>
              <a:rPr lang="en-US" sz="2800" dirty="0" smtClean="0"/>
              <a:t>Sorted Section.</a:t>
            </a:r>
            <a:endParaRPr lang="en-US" sz="2800" dirty="0" smtClean="0"/>
          </a:p>
          <a:p>
            <a:pPr algn="ctr"/>
            <a:endParaRPr lang="en-US" sz="2800" dirty="0"/>
          </a:p>
        </p:txBody>
      </p:sp>
      <p:sp>
        <p:nvSpPr>
          <p:cNvPr id="10" name="Rounded Rectangular Callout 9"/>
          <p:cNvSpPr/>
          <p:nvPr/>
        </p:nvSpPr>
        <p:spPr>
          <a:xfrm>
            <a:off x="5826856" y="5372248"/>
            <a:ext cx="1778507" cy="1083115"/>
          </a:xfrm>
          <a:prstGeom prst="wedgeRoundRectCallout">
            <a:avLst>
              <a:gd name="adj1" fmla="val 17093"/>
              <a:gd name="adj2" fmla="val -66141"/>
              <a:gd name="adj3" fmla="val 1666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800" dirty="0" smtClean="0"/>
          </a:p>
          <a:p>
            <a:r>
              <a:rPr lang="en-US" sz="2800" dirty="0" smtClean="0"/>
              <a:t>Unsorted Section.</a:t>
            </a:r>
            <a:endParaRPr lang="en-US" sz="2800" dirty="0" smtClean="0"/>
          </a:p>
          <a:p>
            <a:pPr algn="ctr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5832443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creen Shot 2018-02-12 at 4.57.19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0442" y="872060"/>
            <a:ext cx="6101274" cy="1025014"/>
          </a:xfrm>
          <a:prstGeom prst="rect">
            <a:avLst/>
          </a:prstGeom>
        </p:spPr>
      </p:pic>
      <p:pic>
        <p:nvPicPr>
          <p:cNvPr id="8" name="Picture 7" descr="Screen Shot 2018-02-12 at 4.57.24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053" y="3996997"/>
            <a:ext cx="5954844" cy="122025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1932"/>
            <a:ext cx="8229600" cy="73012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Selection Sort: Pass 5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14678" y="4415785"/>
            <a:ext cx="173737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/>
              <a:t>After Pass 5: </a:t>
            </a:r>
            <a:endParaRPr lang="en-US" sz="2400" dirty="0" smtClean="0"/>
          </a:p>
        </p:txBody>
      </p:sp>
      <p:sp>
        <p:nvSpPr>
          <p:cNvPr id="7" name="Rounded Rectangular Callout 6"/>
          <p:cNvSpPr/>
          <p:nvPr/>
        </p:nvSpPr>
        <p:spPr>
          <a:xfrm>
            <a:off x="985719" y="2392803"/>
            <a:ext cx="7985421" cy="1592459"/>
          </a:xfrm>
          <a:prstGeom prst="wedgeRoundRectCallout">
            <a:avLst>
              <a:gd name="adj1" fmla="val 29409"/>
              <a:gd name="adj2" fmla="val -86309"/>
              <a:gd name="adj3" fmla="val 1666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800" dirty="0" smtClean="0"/>
          </a:p>
          <a:p>
            <a:r>
              <a:rPr lang="en-US" sz="2800" dirty="0" smtClean="0"/>
              <a:t>Pass 5: </a:t>
            </a:r>
            <a:r>
              <a:rPr lang="en-US" sz="2800" dirty="0" smtClean="0"/>
              <a:t>The smallest value is selected from the unsorted section ( index </a:t>
            </a:r>
            <a:r>
              <a:rPr lang="en-US" sz="2800" dirty="0" smtClean="0"/>
              <a:t>range 4-5) and swapped with the first index.</a:t>
            </a:r>
            <a:endParaRPr lang="en-US" sz="2800" dirty="0" smtClean="0"/>
          </a:p>
          <a:p>
            <a:pPr algn="ctr"/>
            <a:endParaRPr lang="en-US" sz="2800" dirty="0"/>
          </a:p>
        </p:txBody>
      </p:sp>
      <p:sp>
        <p:nvSpPr>
          <p:cNvPr id="9" name="Rounded Rectangular Callout 8"/>
          <p:cNvSpPr/>
          <p:nvPr/>
        </p:nvSpPr>
        <p:spPr>
          <a:xfrm>
            <a:off x="3556444" y="5419860"/>
            <a:ext cx="2793885" cy="1083115"/>
          </a:xfrm>
          <a:prstGeom prst="wedgeRoundRectCallout">
            <a:avLst>
              <a:gd name="adj1" fmla="val 25523"/>
              <a:gd name="adj2" fmla="val -32886"/>
              <a:gd name="adj3" fmla="val 1666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800" dirty="0"/>
          </a:p>
          <a:p>
            <a:r>
              <a:rPr lang="en-US" sz="2800" dirty="0" smtClean="0"/>
              <a:t>The list is sorted.</a:t>
            </a:r>
            <a:endParaRPr lang="en-US" sz="2800" dirty="0" smtClean="0"/>
          </a:p>
          <a:p>
            <a:pPr algn="ctr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1796155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976</Words>
  <Application>Microsoft Macintosh PowerPoint</Application>
  <PresentationFormat>On-screen Show (4:3)</PresentationFormat>
  <Paragraphs>138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Sorting Algorithms</vt:lpstr>
      <vt:lpstr>Common Sort Algorithms</vt:lpstr>
      <vt:lpstr>Selection Sort Method</vt:lpstr>
      <vt:lpstr>Selection Sort Demonstration</vt:lpstr>
      <vt:lpstr>Selection Sort: Pass 1</vt:lpstr>
      <vt:lpstr>Selection Sort: Pass 2</vt:lpstr>
      <vt:lpstr>Selection Sort: Pass 3</vt:lpstr>
      <vt:lpstr>Selection Sort: Pass 4</vt:lpstr>
      <vt:lpstr>Selection Sort: Pass 5</vt:lpstr>
      <vt:lpstr>Code the Selection Sort</vt:lpstr>
      <vt:lpstr>Insertion Sort Method</vt:lpstr>
      <vt:lpstr>Insertion Sort Demonstration</vt:lpstr>
      <vt:lpstr>Insertion Sort: Pass 1</vt:lpstr>
      <vt:lpstr>Insertion Sort: Pass 2</vt:lpstr>
      <vt:lpstr>Insertion Sort: Pass 3</vt:lpstr>
      <vt:lpstr>Insertion Sort: Pass 4</vt:lpstr>
      <vt:lpstr>Insertion Sort: Pass 5</vt:lpstr>
      <vt:lpstr>Code the Insertion Sort</vt:lpstr>
      <vt:lpstr>Analyze the Algorithms Selection Sort  Insertion Sort </vt:lpstr>
      <vt:lpstr>Selection Sort Findings</vt:lpstr>
      <vt:lpstr>Insertion Sort Findings</vt:lpstr>
      <vt:lpstr>Selection vs Insertion Sort</vt:lpstr>
      <vt:lpstr>Quick Sort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Sorting Algorithms</dc:title>
  <dc:creator>Trish</dc:creator>
  <cp:lastModifiedBy>Trish</cp:lastModifiedBy>
  <cp:revision>35</cp:revision>
  <dcterms:created xsi:type="dcterms:W3CDTF">2018-02-13T00:19:51Z</dcterms:created>
  <dcterms:modified xsi:type="dcterms:W3CDTF">2018-02-13T01:42:13Z</dcterms:modified>
</cp:coreProperties>
</file>