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2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44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1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0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6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4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1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6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2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9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87E14-BC96-43D3-B15B-8B2BCCC4B5EF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705E1-5F03-4D7A-A01C-03E6D6A82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2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39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LinkedList</a:t>
            </a:r>
            <a:r>
              <a:rPr lang="en-US" dirty="0" smtClean="0"/>
              <a:t> Class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740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addLast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addFirst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getFirst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getLast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removeFirst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191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LinkedList</a:t>
            </a:r>
            <a:r>
              <a:rPr lang="en-US" dirty="0" smtClean="0"/>
              <a:t> Class Inherited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err="1"/>
              <a:t>LinkedList</a:t>
            </a:r>
            <a:r>
              <a:rPr lang="en-US" dirty="0"/>
              <a:t> class also inherits the methods of the collection interface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1371600" lvl="3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size()</a:t>
            </a:r>
          </a:p>
          <a:p>
            <a:pPr marL="1371600" lvl="3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add()</a:t>
            </a:r>
          </a:p>
          <a:p>
            <a:pPr marL="1371600" lvl="3" indent="0">
              <a:buNone/>
            </a:pP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1371600" lvl="3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contains()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905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a </a:t>
            </a:r>
            <a:r>
              <a:rPr lang="en-US" dirty="0" err="1" smtClean="0"/>
              <a:t>LinkedList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You </a:t>
            </a:r>
            <a:r>
              <a:rPr lang="en-US" dirty="0" smtClean="0"/>
              <a:t>may </a:t>
            </a:r>
            <a:r>
              <a:rPr lang="en-US" dirty="0"/>
              <a:t>use the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each </a:t>
            </a:r>
            <a:r>
              <a:rPr lang="en-US" dirty="0" smtClean="0"/>
              <a:t> loop structure </a:t>
            </a:r>
            <a:r>
              <a:rPr lang="en-US" dirty="0"/>
              <a:t>with any collection.  </a:t>
            </a:r>
            <a:endParaRPr lang="en-US" dirty="0" smtClean="0"/>
          </a:p>
          <a:p>
            <a:pPr lvl="0"/>
            <a:endParaRPr lang="en-US" dirty="0"/>
          </a:p>
          <a:p>
            <a:pPr marL="0" lvl="0" indent="0">
              <a:buNone/>
            </a:pPr>
            <a:r>
              <a:rPr lang="en-US" dirty="0" smtClean="0"/>
              <a:t>Example </a:t>
            </a:r>
            <a:endParaRPr lang="en-US" dirty="0"/>
          </a:p>
          <a:p>
            <a:pPr marL="914400" lvl="2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(Integer c:list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1371600" lvl="3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28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057"/>
            <a:ext cx="10896600" cy="810532"/>
          </a:xfrm>
        </p:spPr>
        <p:txBody>
          <a:bodyPr/>
          <a:lstStyle/>
          <a:p>
            <a:r>
              <a:rPr lang="en-US" dirty="0" smtClean="0"/>
              <a:t>Iterators for Visiting an element in a </a:t>
            </a:r>
            <a:r>
              <a:rPr lang="en-US" dirty="0" err="1" smtClean="0"/>
              <a:t>LinkedList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1154"/>
            <a:ext cx="10515600" cy="559090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 smtClean="0"/>
              <a:t>Provide </a:t>
            </a:r>
            <a:r>
              <a:rPr lang="en-US" dirty="0"/>
              <a:t>an iterator for visiting </a:t>
            </a:r>
            <a:r>
              <a:rPr lang="en-US" dirty="0" smtClean="0"/>
              <a:t>list </a:t>
            </a:r>
            <a:r>
              <a:rPr lang="en-US" dirty="0"/>
              <a:t>elements</a:t>
            </a:r>
            <a:r>
              <a:rPr lang="en-US" dirty="0" smtClean="0"/>
              <a:t>.  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	Example 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ListIterator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&lt;Integer&gt;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list.listIterator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____________________________________________________</a:t>
            </a:r>
          </a:p>
          <a:p>
            <a:pPr marL="0" lvl="0" indent="0">
              <a:buNone/>
            </a:pPr>
            <a:r>
              <a:rPr lang="en-US" dirty="0" smtClean="0"/>
              <a:t>You can use methods of the Iterator and </a:t>
            </a:r>
            <a:r>
              <a:rPr lang="en-US" dirty="0" err="1" smtClean="0"/>
              <a:t>ListIterator</a:t>
            </a:r>
            <a:r>
              <a:rPr lang="en-US" dirty="0" smtClean="0"/>
              <a:t> Interfaces</a:t>
            </a:r>
          </a:p>
          <a:p>
            <a:pPr marL="914400" lvl="2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next()</a:t>
            </a:r>
          </a:p>
          <a:p>
            <a:pPr marL="914400" lvl="2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previous()</a:t>
            </a:r>
          </a:p>
          <a:p>
            <a:pPr marL="914400" lvl="2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hasNext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914400" lvl="2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hasPrevious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914400" lvl="2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set()</a:t>
            </a:r>
          </a:p>
          <a:p>
            <a:pPr marL="914400" lvl="2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add()</a:t>
            </a:r>
          </a:p>
          <a:p>
            <a:pPr marL="914400" lvl="2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remove()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742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057"/>
            <a:ext cx="10896600" cy="810532"/>
          </a:xfrm>
        </p:spPr>
        <p:txBody>
          <a:bodyPr/>
          <a:lstStyle/>
          <a:p>
            <a:r>
              <a:rPr lang="en-US" dirty="0" smtClean="0"/>
              <a:t>Tips for </a:t>
            </a:r>
            <a:r>
              <a:rPr lang="en-US" dirty="0" err="1" smtClean="0"/>
              <a:t>LinkedLists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1154"/>
            <a:ext cx="10515600" cy="5590903"/>
          </a:xfrm>
        </p:spPr>
        <p:txBody>
          <a:bodyPr>
            <a:normAutofit/>
          </a:bodyPr>
          <a:lstStyle/>
          <a:p>
            <a:r>
              <a:rPr lang="en-US" dirty="0"/>
              <a:t>Draw </a:t>
            </a:r>
            <a:r>
              <a:rPr lang="en-US" i="1" dirty="0" smtClean="0"/>
              <a:t>before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/>
              <a:t>after</a:t>
            </a:r>
            <a:r>
              <a:rPr lang="en-US" dirty="0" smtClean="0"/>
              <a:t> </a:t>
            </a:r>
            <a:r>
              <a:rPr lang="en-US" dirty="0"/>
              <a:t>diagrams showing relevant </a:t>
            </a:r>
            <a:r>
              <a:rPr lang="en-US" dirty="0" smtClean="0"/>
              <a:t>references.</a:t>
            </a:r>
          </a:p>
          <a:p>
            <a:r>
              <a:rPr lang="en-US" dirty="0" smtClean="0"/>
              <a:t>Use </a:t>
            </a:r>
            <a:r>
              <a:rPr lang="en-US" i="1" dirty="0" smtClean="0"/>
              <a:t>before</a:t>
            </a:r>
            <a:r>
              <a:rPr lang="en-US" dirty="0" smtClean="0"/>
              <a:t> and </a:t>
            </a:r>
            <a:r>
              <a:rPr lang="en-US" i="1" dirty="0" smtClean="0"/>
              <a:t>after</a:t>
            </a:r>
            <a:r>
              <a:rPr lang="en-US" dirty="0" smtClean="0"/>
              <a:t> diagrams to show elements that need to be </a:t>
            </a:r>
            <a:r>
              <a:rPr lang="en-US" dirty="0"/>
              <a:t>altered.</a:t>
            </a:r>
          </a:p>
          <a:p>
            <a:r>
              <a:rPr lang="en-US" dirty="0"/>
              <a:t>Be sure that no links are left undefined at the conclusion of your </a:t>
            </a:r>
            <a:r>
              <a:rPr lang="en-US" dirty="0" smtClean="0"/>
              <a:t>code.  </a:t>
            </a:r>
          </a:p>
          <a:p>
            <a:r>
              <a:rPr lang="en-US" dirty="0" smtClean="0"/>
              <a:t>Dangling </a:t>
            </a:r>
            <a:r>
              <a:rPr lang="en-US" dirty="0"/>
              <a:t>nodes will become garbage and collected by the garbage collector.</a:t>
            </a:r>
          </a:p>
          <a:p>
            <a:r>
              <a:rPr lang="en-US" dirty="0"/>
              <a:t>Verify that your algorithm </a:t>
            </a:r>
            <a:r>
              <a:rPr lang="en-US" dirty="0" smtClean="0"/>
              <a:t>works </a:t>
            </a:r>
            <a:r>
              <a:rPr lang="en-US" dirty="0"/>
              <a:t>correctly for an empty list and for a list with only one node.</a:t>
            </a:r>
          </a:p>
        </p:txBody>
      </p:sp>
    </p:spTree>
    <p:extLst>
      <p:ext uri="{BB962C8B-B14F-4D97-AF65-F5344CB8AC3E}">
        <p14:creationId xmlns:p14="http://schemas.microsoft.com/office/powerpoint/2010/main" val="253701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9070"/>
            <a:ext cx="10515600" cy="955396"/>
          </a:xfrm>
        </p:spPr>
        <p:txBody>
          <a:bodyPr/>
          <a:lstStyle/>
          <a:p>
            <a:pPr algn="ctr"/>
            <a:r>
              <a:rPr lang="en-US" dirty="0" smtClean="0"/>
              <a:t>Practice – Create the Linked List Below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24138"/>
            <a:ext cx="10515600" cy="35528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Additional Tasks: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Create </a:t>
            </a:r>
            <a:r>
              <a:rPr lang="en-US" dirty="0"/>
              <a:t>an iterator and position it after the third number in the list. Insert the number 4 at this position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endParaRPr lang="en-US" dirty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Remove </a:t>
            </a:r>
            <a:r>
              <a:rPr lang="en-US" dirty="0"/>
              <a:t>the number 5 from the list.  You will need to reposition the iterator. 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Display </a:t>
            </a:r>
            <a:r>
              <a:rPr lang="en-US" dirty="0"/>
              <a:t>the new contents of the linked list.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912" y="1282915"/>
            <a:ext cx="7496175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512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</a:t>
            </a:r>
            <a:r>
              <a:rPr lang="en-US" i="1" dirty="0" err="1" smtClean="0"/>
              <a:t>LinkedList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your own </a:t>
            </a:r>
            <a:r>
              <a:rPr lang="en-US" i="1" dirty="0" err="1" smtClean="0"/>
              <a:t>LinkedList</a:t>
            </a:r>
            <a:r>
              <a:rPr lang="en-US" dirty="0" smtClean="0"/>
              <a:t> Class.</a:t>
            </a:r>
          </a:p>
          <a:p>
            <a:r>
              <a:rPr lang="en-US" i="1" dirty="0" err="1" smtClean="0"/>
              <a:t>LinkedList</a:t>
            </a:r>
            <a:r>
              <a:rPr lang="en-US" dirty="0" smtClean="0"/>
              <a:t> </a:t>
            </a:r>
            <a:r>
              <a:rPr lang="en-US" dirty="0"/>
              <a:t>will rely on </a:t>
            </a:r>
            <a:r>
              <a:rPr lang="en-US" dirty="0" smtClean="0"/>
              <a:t>a </a:t>
            </a:r>
            <a:r>
              <a:rPr lang="en-US" i="1" dirty="0" smtClean="0"/>
              <a:t>Node</a:t>
            </a:r>
            <a:r>
              <a:rPr lang="en-US" dirty="0" smtClean="0"/>
              <a:t> Class </a:t>
            </a:r>
            <a:r>
              <a:rPr lang="en-US" dirty="0"/>
              <a:t>containing a generic </a:t>
            </a:r>
            <a:r>
              <a:rPr lang="en-US" b="1" i="1" u="sng" dirty="0"/>
              <a:t>object</a:t>
            </a:r>
            <a:r>
              <a:rPr lang="en-US" dirty="0"/>
              <a:t> </a:t>
            </a:r>
            <a:r>
              <a:rPr lang="en-US" dirty="0" smtClean="0"/>
              <a:t>data.</a:t>
            </a:r>
          </a:p>
          <a:p>
            <a:r>
              <a:rPr lang="en-US" dirty="0" smtClean="0"/>
              <a:t>This first </a:t>
            </a:r>
            <a:r>
              <a:rPr lang="en-US" dirty="0" err="1" smtClean="0"/>
              <a:t>LinkedList</a:t>
            </a:r>
            <a:r>
              <a:rPr lang="en-US" dirty="0" smtClean="0"/>
              <a:t> will be a single linked list.</a:t>
            </a:r>
          </a:p>
          <a:p>
            <a:r>
              <a:rPr lang="en-US" dirty="0" smtClean="0"/>
              <a:t>A </a:t>
            </a:r>
            <a:r>
              <a:rPr lang="en-US" dirty="0"/>
              <a:t>pointer </a:t>
            </a:r>
            <a:r>
              <a:rPr lang="en-US" dirty="0" smtClean="0"/>
              <a:t>will be used to point to </a:t>
            </a:r>
            <a:r>
              <a:rPr lang="en-US" dirty="0"/>
              <a:t>the next </a:t>
            </a:r>
            <a:r>
              <a:rPr lang="en-US" dirty="0" smtClean="0"/>
              <a:t>node.  </a:t>
            </a:r>
          </a:p>
          <a:p>
            <a:r>
              <a:rPr lang="en-US" dirty="0" smtClean="0"/>
              <a:t>No pointers will be used to point to a previous node.  </a:t>
            </a:r>
          </a:p>
          <a:p>
            <a:r>
              <a:rPr lang="en-US" dirty="0" smtClean="0"/>
              <a:t>Member methods will include </a:t>
            </a:r>
            <a:r>
              <a:rPr lang="en-US" dirty="0" err="1" smtClean="0"/>
              <a:t>addNode</a:t>
            </a:r>
            <a:r>
              <a:rPr lang="en-US" dirty="0" smtClean="0"/>
              <a:t>() and </a:t>
            </a:r>
            <a:r>
              <a:rPr lang="en-US" dirty="0" err="1" smtClean="0"/>
              <a:t>deleteNode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4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Understanding Linked Lists</a:t>
            </a:r>
          </a:p>
          <a:p>
            <a:r>
              <a:rPr lang="en-US" dirty="0" smtClean="0"/>
              <a:t>Pros and cons of Linked </a:t>
            </a:r>
            <a:r>
              <a:rPr lang="en-US" dirty="0" smtClean="0"/>
              <a:t>Lists.</a:t>
            </a:r>
            <a:endParaRPr lang="en-US" dirty="0" smtClean="0"/>
          </a:p>
          <a:p>
            <a:r>
              <a:rPr lang="en-US" dirty="0" smtClean="0"/>
              <a:t>Using the Java </a:t>
            </a:r>
            <a:r>
              <a:rPr lang="en-US" b="1" dirty="0" err="1" smtClean="0"/>
              <a:t>LinkedList</a:t>
            </a:r>
            <a:r>
              <a:rPr lang="en-US" dirty="0" smtClean="0"/>
              <a:t> </a:t>
            </a:r>
            <a:r>
              <a:rPr lang="en-US" dirty="0" smtClean="0"/>
              <a:t>Class.</a:t>
            </a:r>
          </a:p>
          <a:p>
            <a:r>
              <a:rPr lang="en-US" dirty="0" smtClean="0"/>
              <a:t>Implementing a </a:t>
            </a:r>
            <a:r>
              <a:rPr lang="en-US" b="1" dirty="0" err="1" smtClean="0"/>
              <a:t>LinkedList</a:t>
            </a:r>
            <a:r>
              <a:rPr lang="en-US" dirty="0" smtClean="0"/>
              <a:t> Class.</a:t>
            </a:r>
          </a:p>
          <a:p>
            <a:pPr lvl="1"/>
            <a:r>
              <a:rPr lang="en-US" dirty="0" smtClean="0"/>
              <a:t>Adding Linked Nodes</a:t>
            </a:r>
          </a:p>
          <a:p>
            <a:pPr lvl="1"/>
            <a:r>
              <a:rPr lang="en-US" dirty="0" smtClean="0"/>
              <a:t>Deleting Linked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923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a linked list and how is it similar to an array or an </a:t>
            </a:r>
            <a:r>
              <a:rPr lang="en-US" b="1" dirty="0" err="1"/>
              <a:t>ArrayList</a:t>
            </a:r>
            <a:r>
              <a:rPr lang="en-US" b="1" dirty="0"/>
              <a:t>?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A </a:t>
            </a:r>
            <a:r>
              <a:rPr lang="en-US" dirty="0" smtClean="0"/>
              <a:t>Linked List </a:t>
            </a:r>
            <a:r>
              <a:rPr lang="en-US" dirty="0"/>
              <a:t>is an ordered collection of elements.</a:t>
            </a:r>
          </a:p>
          <a:p>
            <a:pPr marL="457200" lvl="1" indent="0">
              <a:buNone/>
            </a:pPr>
            <a:r>
              <a:rPr lang="en-US" dirty="0"/>
              <a:t>An array and an </a:t>
            </a:r>
            <a:r>
              <a:rPr lang="en-US" dirty="0" err="1"/>
              <a:t>ArrayList</a:t>
            </a:r>
            <a:r>
              <a:rPr lang="en-US" dirty="0"/>
              <a:t> are also ordered collection of elements.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b="1" dirty="0"/>
              <a:t>How is a </a:t>
            </a:r>
            <a:r>
              <a:rPr lang="en-US" b="1" dirty="0" smtClean="0"/>
              <a:t>Linked List </a:t>
            </a:r>
            <a:r>
              <a:rPr lang="en-US" b="1" dirty="0"/>
              <a:t>different from an array or an </a:t>
            </a:r>
            <a:r>
              <a:rPr lang="en-US" b="1" dirty="0" err="1"/>
              <a:t>ArrayList</a:t>
            </a:r>
            <a:r>
              <a:rPr lang="en-US" b="1" dirty="0"/>
              <a:t>?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The difference between </a:t>
            </a:r>
            <a:r>
              <a:rPr lang="en-US" dirty="0" smtClean="0"/>
              <a:t>a Linked List </a:t>
            </a:r>
            <a:r>
              <a:rPr lang="en-US" dirty="0"/>
              <a:t>and </a:t>
            </a:r>
            <a:r>
              <a:rPr lang="en-US" dirty="0" smtClean="0"/>
              <a:t>an array </a:t>
            </a:r>
            <a:r>
              <a:rPr lang="en-US" dirty="0"/>
              <a:t>or </a:t>
            </a:r>
            <a:r>
              <a:rPr lang="en-US" dirty="0" err="1" smtClean="0"/>
              <a:t>ArrayList</a:t>
            </a:r>
            <a:r>
              <a:rPr lang="en-US" dirty="0" smtClean="0"/>
              <a:t> </a:t>
            </a:r>
            <a:r>
              <a:rPr lang="en-US" dirty="0"/>
              <a:t>is efficiency.  </a:t>
            </a:r>
          </a:p>
          <a:p>
            <a:pPr marL="457200" lvl="1" indent="0">
              <a:buNone/>
            </a:pPr>
            <a:r>
              <a:rPr lang="en-US" dirty="0"/>
              <a:t>A linked list allows efficient addition and removal of elements in the middle of </a:t>
            </a:r>
            <a:r>
              <a:rPr lang="en-US" dirty="0" smtClean="0"/>
              <a:t>a </a:t>
            </a:r>
            <a:r>
              <a:rPr lang="en-US" dirty="0"/>
              <a:t>sequence.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5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In-depth look at Efficiency </a:t>
            </a:r>
            <a:r>
              <a:rPr lang="en-US" sz="4000" dirty="0" smtClean="0"/>
              <a:t>of Ordered Elements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understand the inefficiency of </a:t>
            </a:r>
            <a:r>
              <a:rPr lang="en-US" dirty="0" smtClean="0"/>
              <a:t>an array of </a:t>
            </a:r>
            <a:r>
              <a:rPr lang="en-US" dirty="0" err="1" smtClean="0"/>
              <a:t>ArrayList</a:t>
            </a:r>
            <a:r>
              <a:rPr lang="en-US" dirty="0" smtClean="0"/>
              <a:t>, </a:t>
            </a:r>
            <a:r>
              <a:rPr lang="en-US" dirty="0"/>
              <a:t>imagine a program that maintains a sequence of users.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a user wants to be removed from the list, </a:t>
            </a:r>
            <a:r>
              <a:rPr lang="en-US" dirty="0" smtClean="0"/>
              <a:t>a </a:t>
            </a:r>
            <a:r>
              <a:rPr lang="en-US" dirty="0" smtClean="0"/>
              <a:t>gap </a:t>
            </a:r>
            <a:r>
              <a:rPr lang="en-US" dirty="0" smtClean="0"/>
              <a:t>is created when an element is deleted.</a:t>
            </a:r>
          </a:p>
          <a:p>
            <a:r>
              <a:rPr lang="en-US" dirty="0" smtClean="0"/>
              <a:t>Once a gap appears, it </a:t>
            </a:r>
            <a:r>
              <a:rPr lang="en-US" dirty="0" smtClean="0"/>
              <a:t>needs </a:t>
            </a:r>
            <a:r>
              <a:rPr lang="en-US" dirty="0"/>
              <a:t>to be closed up. </a:t>
            </a:r>
            <a:endParaRPr lang="en-US" dirty="0" smtClean="0"/>
          </a:p>
          <a:p>
            <a:r>
              <a:rPr lang="en-US" dirty="0" smtClean="0"/>
              <a:t>Conversely</a:t>
            </a:r>
            <a:r>
              <a:rPr lang="en-US" dirty="0"/>
              <a:t>, when a user needs to be added in the middle of </a:t>
            </a:r>
            <a:r>
              <a:rPr lang="en-US" dirty="0" smtClean="0"/>
              <a:t>an ordered </a:t>
            </a:r>
            <a:r>
              <a:rPr lang="en-US" dirty="0"/>
              <a:t>sequence, all the users following the new </a:t>
            </a:r>
            <a:r>
              <a:rPr lang="en-US" dirty="0" smtClean="0"/>
              <a:t>user </a:t>
            </a:r>
            <a:r>
              <a:rPr lang="en-US" dirty="0"/>
              <a:t>must be moved </a:t>
            </a:r>
            <a:r>
              <a:rPr lang="en-US" dirty="0" smtClean="0"/>
              <a:t>to the</a:t>
            </a:r>
            <a:r>
              <a:rPr lang="en-US" dirty="0" smtClean="0"/>
              <a:t> end of the ordered list.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82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5943"/>
            <a:ext cx="10515600" cy="7893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Gaps created when Deleting </a:t>
            </a:r>
            <a:r>
              <a:rPr lang="en-US" sz="3600" dirty="0" smtClean="0"/>
              <a:t>and Adding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Elements </a:t>
            </a:r>
            <a:r>
              <a:rPr lang="en-US" sz="3600" dirty="0" smtClean="0"/>
              <a:t>in an Array or </a:t>
            </a:r>
            <a:r>
              <a:rPr lang="en-US" sz="3600" dirty="0" err="1" smtClean="0"/>
              <a:t>ArrayList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8872"/>
            <a:ext cx="2884714" cy="236331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Moving a large number of elements in an </a:t>
            </a:r>
            <a:r>
              <a:rPr lang="en-US" sz="2400" b="1" dirty="0" smtClean="0"/>
              <a:t>Array</a:t>
            </a:r>
            <a:r>
              <a:rPr lang="en-US" sz="2400" dirty="0" smtClean="0"/>
              <a:t> or </a:t>
            </a:r>
            <a:r>
              <a:rPr lang="en-US" sz="2400" b="1" dirty="0" err="1" smtClean="0"/>
              <a:t>ArrayList</a:t>
            </a:r>
            <a:r>
              <a:rPr lang="en-US" sz="2400" dirty="0" smtClean="0"/>
              <a:t> can involve a substantial amount of processing time.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760" y="1385363"/>
            <a:ext cx="7085194" cy="538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908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Linked List?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74680" cy="243745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linked list uses a sequence of </a:t>
            </a:r>
            <a:r>
              <a:rPr lang="en-US" dirty="0" smtClean="0"/>
              <a:t>nodes to create an ordered list.  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node is an object that stores an element and references to the neighboring nodes in the sequence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smtClean="0"/>
              <a:t>Example : c2 </a:t>
            </a:r>
            <a:r>
              <a:rPr lang="en-US" dirty="0"/>
              <a:t>through c8 are </a:t>
            </a:r>
            <a:r>
              <a:rPr lang="en-US" dirty="0" smtClean="0"/>
              <a:t>nodes in a Linked List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45602"/>
            <a:ext cx="10829549" cy="966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418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1433"/>
            <a:ext cx="10515600" cy="771344"/>
          </a:xfrm>
        </p:spPr>
        <p:txBody>
          <a:bodyPr/>
          <a:lstStyle/>
          <a:p>
            <a:pPr algn="ctr"/>
            <a:r>
              <a:rPr lang="en-US" dirty="0" smtClean="0"/>
              <a:t>Benefit </a:t>
            </a:r>
            <a:r>
              <a:rPr lang="en-US" dirty="0" smtClean="0"/>
              <a:t>of a 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3357"/>
            <a:ext cx="10515600" cy="66012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Linked Lists </a:t>
            </a:r>
            <a:r>
              <a:rPr lang="en-US" dirty="0"/>
              <a:t>allow speedy insertion and removal.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919" y="1798864"/>
            <a:ext cx="7381875" cy="21526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3014" y="5372779"/>
            <a:ext cx="6696075" cy="10763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389" y="5372779"/>
            <a:ext cx="1255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6389" y="2041751"/>
            <a:ext cx="1255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Before: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572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206" y="431498"/>
            <a:ext cx="10515600" cy="771344"/>
          </a:xfrm>
        </p:spPr>
        <p:txBody>
          <a:bodyPr/>
          <a:lstStyle/>
          <a:p>
            <a:pPr algn="ctr"/>
            <a:r>
              <a:rPr lang="en-US" dirty="0" smtClean="0"/>
              <a:t>Cons of a 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8864" y="1684124"/>
            <a:ext cx="7401698" cy="2690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Accessing elements in a Linked List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can </a:t>
            </a:r>
            <a:r>
              <a:rPr lang="en-US" dirty="0"/>
              <a:t>be slow because it is </a:t>
            </a:r>
            <a:r>
              <a:rPr lang="en-US" dirty="0" smtClean="0"/>
              <a:t>sequential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</a:t>
            </a:r>
            <a:r>
              <a:rPr lang="en-US" dirty="0" smtClean="0"/>
              <a:t>xample:</a:t>
            </a:r>
          </a:p>
          <a:p>
            <a:pPr marL="0" indent="0">
              <a:buNone/>
            </a:pPr>
            <a:r>
              <a:rPr lang="en-US" dirty="0" smtClean="0"/>
              <a:t>Accessing c5 requires that we visit c2, c3, then c5.</a:t>
            </a:r>
          </a:p>
          <a:p>
            <a:pPr marL="0" indent="0">
              <a:buNone/>
            </a:pPr>
            <a:r>
              <a:rPr lang="en-US" dirty="0" smtClean="0"/>
              <a:t>Or, in reverse we visit c8, c7, and then c5.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632101"/>
            <a:ext cx="10829549" cy="966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942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Java </a:t>
            </a:r>
            <a:r>
              <a:rPr lang="en-US" dirty="0" err="1" smtClean="0"/>
              <a:t>LinkedList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065" y="1825625"/>
            <a:ext cx="11813059" cy="4351338"/>
          </a:xfrm>
        </p:spPr>
        <p:txBody>
          <a:bodyPr/>
          <a:lstStyle/>
          <a:p>
            <a:r>
              <a:rPr lang="en-US" dirty="0" smtClean="0"/>
              <a:t>Creating a </a:t>
            </a:r>
            <a:r>
              <a:rPr lang="en-US" u="sng" dirty="0" smtClean="0"/>
              <a:t>basic</a:t>
            </a:r>
            <a:r>
              <a:rPr lang="en-US" dirty="0" smtClean="0"/>
              <a:t> Linked List can be done by using the </a:t>
            </a:r>
            <a:r>
              <a:rPr lang="en-US" b="1" dirty="0" err="1" smtClean="0"/>
              <a:t>LinkedList</a:t>
            </a:r>
            <a:r>
              <a:rPr lang="en-US" dirty="0" smtClean="0"/>
              <a:t> class provided by the Java Library.</a:t>
            </a:r>
          </a:p>
          <a:p>
            <a:r>
              <a:rPr lang="en-US" dirty="0"/>
              <a:t>This class is part of the  </a:t>
            </a:r>
            <a:r>
              <a:rPr lang="en-US" dirty="0" err="1"/>
              <a:t>java.util</a:t>
            </a:r>
            <a:r>
              <a:rPr lang="en-US" dirty="0"/>
              <a:t> package.  </a:t>
            </a:r>
          </a:p>
          <a:p>
            <a:r>
              <a:rPr lang="en-US" dirty="0" smtClean="0"/>
              <a:t>Creating a Linked List requires a class.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Example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LinkedList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&lt;Integer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list = new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&lt;Integer&gt;();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92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631</Words>
  <Application>Microsoft Office PowerPoint</Application>
  <PresentationFormat>Widescreen</PresentationFormat>
  <Paragraphs>104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Office Theme</vt:lpstr>
      <vt:lpstr>Linked Lists</vt:lpstr>
      <vt:lpstr>Topics</vt:lpstr>
      <vt:lpstr>Understanding Linked Lists</vt:lpstr>
      <vt:lpstr>In-depth look at Efficiency of Ordered Elements</vt:lpstr>
      <vt:lpstr>Gaps created when Deleting and Adding  Elements in an Array or ArrayList</vt:lpstr>
      <vt:lpstr>What is a Linked List?</vt:lpstr>
      <vt:lpstr>Benefit of a Linked List</vt:lpstr>
      <vt:lpstr>Cons of a Linked List</vt:lpstr>
      <vt:lpstr>Using the Java LinkedList Class</vt:lpstr>
      <vt:lpstr>LinkedList Class Methods</vt:lpstr>
      <vt:lpstr>LinkedList Class Inherited Methods</vt:lpstr>
      <vt:lpstr>Traversing a LinkedList</vt:lpstr>
      <vt:lpstr>Iterators for Visiting an element in a LinkedList</vt:lpstr>
      <vt:lpstr>Tips for LinkedLists</vt:lpstr>
      <vt:lpstr>Practice – Create the Linked List Below</vt:lpstr>
      <vt:lpstr>Implementing a LinkedList Class</vt:lpstr>
    </vt:vector>
  </TitlesOfParts>
  <Company>UofR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Cornez, Trish</dc:creator>
  <cp:lastModifiedBy>Cornez, Trish</cp:lastModifiedBy>
  <cp:revision>23</cp:revision>
  <dcterms:created xsi:type="dcterms:W3CDTF">2018-03-05T21:22:19Z</dcterms:created>
  <dcterms:modified xsi:type="dcterms:W3CDTF">2018-03-06T20:52:43Z</dcterms:modified>
</cp:coreProperties>
</file>