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7F6-F077-184F-B67E-22B7732AEB31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9B0-E56C-BC45-9415-3111F06BB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7F6-F077-184F-B67E-22B7732AEB31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9B0-E56C-BC45-9415-3111F06BB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7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7F6-F077-184F-B67E-22B7732AEB31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9B0-E56C-BC45-9415-3111F06BB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6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7F6-F077-184F-B67E-22B7732AEB31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9B0-E56C-BC45-9415-3111F06BB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4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7F6-F077-184F-B67E-22B7732AEB31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9B0-E56C-BC45-9415-3111F06BB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7F6-F077-184F-B67E-22B7732AEB31}" type="datetimeFigureOut">
              <a:rPr lang="en-US" smtClean="0"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9B0-E56C-BC45-9415-3111F06BB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3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7F6-F077-184F-B67E-22B7732AEB31}" type="datetimeFigureOut">
              <a:rPr lang="en-US" smtClean="0"/>
              <a:t>2/11/18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9B0-E56C-BC45-9415-3111F06BB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7F6-F077-184F-B67E-22B7732AEB31}" type="datetimeFigureOut">
              <a:rPr lang="en-US" smtClean="0"/>
              <a:t>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9B0-E56C-BC45-9415-3111F06BB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7F6-F077-184F-B67E-22B7732AEB31}" type="datetimeFigureOut">
              <a:rPr lang="en-US" smtClean="0"/>
              <a:t>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9B0-E56C-BC45-9415-3111F06BB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8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7F6-F077-184F-B67E-22B7732AEB31}" type="datetimeFigureOut">
              <a:rPr lang="en-US" smtClean="0"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9B0-E56C-BC45-9415-3111F06BB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7F6-F077-184F-B67E-22B7732AEB31}" type="datetimeFigureOut">
              <a:rPr lang="en-US" smtClean="0"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9B0-E56C-BC45-9415-3111F06BB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5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4A7F6-F077-184F-B67E-22B7732AEB31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49B0-E56C-BC45-9415-3111F06BB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3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Java Swing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Graphical User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0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UI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JButton</a:t>
            </a:r>
            <a:r>
              <a:rPr lang="en-US" dirty="0"/>
              <a:t> : </a:t>
            </a:r>
            <a:r>
              <a:rPr lang="en-US" dirty="0" smtClean="0"/>
              <a:t>This is a typical </a:t>
            </a:r>
            <a:r>
              <a:rPr lang="en-US" dirty="0" smtClean="0"/>
              <a:t>button.  Buttons </a:t>
            </a:r>
            <a:r>
              <a:rPr lang="en-US" dirty="0" smtClean="0"/>
              <a:t>can react to an action event.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JTextField</a:t>
            </a:r>
            <a:r>
              <a:rPr lang="en-US" dirty="0"/>
              <a:t>: </a:t>
            </a:r>
            <a:r>
              <a:rPr lang="en-US" dirty="0" smtClean="0"/>
              <a:t>This is a standard input text box </a:t>
            </a:r>
            <a:r>
              <a:rPr lang="en-US" dirty="0"/>
              <a:t>for the input of a single line of </a:t>
            </a:r>
            <a:r>
              <a:rPr lang="en-US" dirty="0" smtClean="0"/>
              <a:t>text. </a:t>
            </a:r>
            <a:r>
              <a:rPr lang="en-US" dirty="0" smtClean="0"/>
              <a:t>A </a:t>
            </a:r>
            <a:r>
              <a:rPr lang="en-US" dirty="0" err="1" smtClean="0"/>
              <a:t>JT</a:t>
            </a:r>
            <a:r>
              <a:rPr lang="en-US" dirty="0" err="1" smtClean="0"/>
              <a:t>extField</a:t>
            </a:r>
            <a:r>
              <a:rPr lang="en-US" dirty="0" smtClean="0"/>
              <a:t> </a:t>
            </a:r>
            <a:r>
              <a:rPr lang="en-US" dirty="0" smtClean="0"/>
              <a:t>can react to input events.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JLabel</a:t>
            </a:r>
            <a:r>
              <a:rPr lang="en-US" dirty="0"/>
              <a:t>: </a:t>
            </a:r>
            <a:r>
              <a:rPr lang="en-US" dirty="0" smtClean="0"/>
              <a:t>Used </a:t>
            </a:r>
            <a:r>
              <a:rPr lang="en-US" dirty="0"/>
              <a:t>to label a nearby action component.  Labels do not react to action events or input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8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31 at 6.4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3" y="0"/>
            <a:ext cx="785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3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ActionEvent</a:t>
            </a:r>
            <a:r>
              <a:rPr lang="en-US" dirty="0" smtClean="0"/>
              <a:t>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UIComponents</a:t>
            </a:r>
            <a:r>
              <a:rPr lang="en-US" dirty="0" smtClean="0"/>
              <a:t>, </a:t>
            </a:r>
            <a:r>
              <a:rPr lang="en-US" dirty="0"/>
              <a:t>such as a</a:t>
            </a:r>
            <a:r>
              <a:rPr lang="en-US" dirty="0" smtClean="0"/>
              <a:t> </a:t>
            </a:r>
            <a:r>
              <a:rPr lang="en-US" dirty="0" err="1" smtClean="0"/>
              <a:t>Jbutton</a:t>
            </a:r>
            <a:r>
              <a:rPr lang="en-US" dirty="0" smtClean="0"/>
              <a:t>, </a:t>
            </a:r>
            <a:r>
              <a:rPr lang="en-US" dirty="0"/>
              <a:t>fire off </a:t>
            </a:r>
            <a:r>
              <a:rPr lang="en-US" dirty="0" err="1"/>
              <a:t>ActionEvents</a:t>
            </a:r>
            <a:r>
              <a:rPr lang="en-US" dirty="0"/>
              <a:t> to indicate some kind of </a:t>
            </a:r>
            <a:r>
              <a:rPr lang="en-US" dirty="0" smtClean="0"/>
              <a:t>action has occurred.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a </a:t>
            </a:r>
            <a:r>
              <a:rPr lang="en-US" dirty="0" err="1" smtClean="0"/>
              <a:t>JButton</a:t>
            </a:r>
            <a:r>
              <a:rPr lang="en-US" dirty="0" smtClean="0"/>
              <a:t> </a:t>
            </a:r>
            <a:r>
              <a:rPr lang="en-US" dirty="0"/>
              <a:t>fires off an </a:t>
            </a:r>
            <a:r>
              <a:rPr lang="en-US" dirty="0" err="1"/>
              <a:t>ActionEvent</a:t>
            </a:r>
            <a:r>
              <a:rPr lang="en-US" dirty="0"/>
              <a:t> whenever the user presses it. </a:t>
            </a:r>
            <a:endParaRPr lang="en-US" dirty="0" smtClean="0"/>
          </a:p>
          <a:p>
            <a:r>
              <a:rPr lang="en-US" dirty="0" smtClean="0"/>
              <a:t>To respond to an </a:t>
            </a:r>
            <a:r>
              <a:rPr lang="en-US" dirty="0" err="1" smtClean="0"/>
              <a:t>ActionEvent</a:t>
            </a:r>
            <a:r>
              <a:rPr lang="en-US" dirty="0" smtClean="0"/>
              <a:t>, an action listener must be attached to the UI component.</a:t>
            </a:r>
          </a:p>
          <a:p>
            <a:r>
              <a:rPr lang="en-US" dirty="0" smtClean="0"/>
              <a:t>An event listener is triggered when an action event occurs.</a:t>
            </a:r>
          </a:p>
          <a:p>
            <a:r>
              <a:rPr lang="en-US" dirty="0" smtClean="0"/>
              <a:t> action event can be registered to many UI components.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4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Clicking a button on the interface is an example of an event.  When an event occurs, there are three objects that must be involved: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object causing the event, the event source, such as a button.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An object representing the event, the </a:t>
            </a:r>
            <a:r>
              <a:rPr lang="en-US" dirty="0" err="1"/>
              <a:t>ActionEvent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object that listens for and then handles a triggered event, the </a:t>
            </a:r>
            <a:r>
              <a:rPr lang="en-US" dirty="0" err="1"/>
              <a:t>ActionListener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trishcornez:Desktop:CS111 Java:week 6:eventHandling.ps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3" y="751046"/>
            <a:ext cx="8933679" cy="37068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71855" y="4735534"/>
            <a:ext cx="79177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err="1">
                <a:latin typeface="Courier New"/>
                <a:cs typeface="Courier New"/>
              </a:rPr>
              <a:t>ActionListener</a:t>
            </a:r>
            <a:r>
              <a:rPr lang="en-US" sz="2800" dirty="0"/>
              <a:t> object provides a method called </a:t>
            </a:r>
            <a:r>
              <a:rPr lang="en-US" sz="2800" dirty="0" err="1">
                <a:latin typeface="Courier New"/>
                <a:cs typeface="Courier New"/>
              </a:rPr>
              <a:t>actionPerformed</a:t>
            </a:r>
            <a:r>
              <a:rPr lang="en-US" sz="2800" dirty="0"/>
              <a:t> that accepts an </a:t>
            </a:r>
            <a:r>
              <a:rPr lang="en-US" sz="2800" dirty="0" err="1">
                <a:latin typeface="Courier New"/>
                <a:cs typeface="Courier New"/>
              </a:rPr>
              <a:t>ActionEvent</a:t>
            </a:r>
            <a:r>
              <a:rPr lang="en-US" sz="2800" dirty="0"/>
              <a:t> argument.  </a:t>
            </a:r>
          </a:p>
        </p:txBody>
      </p:sp>
    </p:spTree>
    <p:extLst>
      <p:ext uri="{BB962C8B-B14F-4D97-AF65-F5344CB8AC3E}">
        <p14:creationId xmlns:p14="http://schemas.microsoft.com/office/powerpoint/2010/main" val="245546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039"/>
            <a:ext cx="8229600" cy="59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838"/>
            <a:ext cx="8229600" cy="603616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button is created.  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An </a:t>
            </a:r>
            <a:r>
              <a:rPr lang="en-US" dirty="0" err="1">
                <a:latin typeface="Courier New"/>
                <a:cs typeface="Courier New"/>
              </a:rPr>
              <a:t>ActionListener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/>
              <a:t>is </a:t>
            </a:r>
            <a:r>
              <a:rPr lang="en-US" dirty="0"/>
              <a:t>instantiated and registered to the button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When </a:t>
            </a:r>
            <a:r>
              <a:rPr lang="en-US" dirty="0"/>
              <a:t>a button click event occurs, the </a:t>
            </a:r>
            <a:r>
              <a:rPr lang="en-US" dirty="0" err="1">
                <a:latin typeface="Courier New"/>
                <a:cs typeface="Courier New"/>
              </a:rPr>
              <a:t>actionPerformed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/>
              <a:t>(</a:t>
            </a:r>
            <a:r>
              <a:rPr lang="en-US" dirty="0"/>
              <a:t>) method will respond.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private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void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createButton</a:t>
            </a:r>
            <a:r>
              <a:rPr lang="en-US" dirty="0">
                <a:latin typeface="Courier New"/>
                <a:cs typeface="Courier New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	button = </a:t>
            </a:r>
            <a:r>
              <a:rPr lang="en-US" b="1" dirty="0">
                <a:latin typeface="Courier New"/>
                <a:cs typeface="Courier New"/>
              </a:rPr>
              <a:t>new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JButton</a:t>
            </a:r>
            <a:r>
              <a:rPr lang="en-US" dirty="0">
                <a:latin typeface="Courier New"/>
                <a:cs typeface="Courier New"/>
              </a:rPr>
              <a:t>("Create </a:t>
            </a:r>
            <a:r>
              <a:rPr lang="en-US" dirty="0" smtClean="0">
                <a:latin typeface="Courier New"/>
                <a:cs typeface="Courier New"/>
              </a:rPr>
              <a:t>Rectangles"</a:t>
            </a:r>
            <a:r>
              <a:rPr lang="en-US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ActionListener</a:t>
            </a:r>
            <a:r>
              <a:rPr lang="en-US" dirty="0">
                <a:latin typeface="Courier New"/>
                <a:cs typeface="Courier New"/>
              </a:rPr>
              <a:t> listener = </a:t>
            </a:r>
            <a:r>
              <a:rPr lang="en-US" b="1" dirty="0">
                <a:latin typeface="Courier New"/>
                <a:cs typeface="Courier New"/>
              </a:rPr>
              <a:t>new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AddMyListener</a:t>
            </a:r>
            <a:r>
              <a:rPr lang="en-US" dirty="0">
                <a:latin typeface="Courier New"/>
                <a:cs typeface="Courier New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button.addActionListener</a:t>
            </a:r>
            <a:r>
              <a:rPr lang="en-US" dirty="0">
                <a:latin typeface="Courier New"/>
                <a:cs typeface="Courier New"/>
              </a:rPr>
              <a:t>(listener);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 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class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AddMyListener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implements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ActionListener</a:t>
            </a:r>
            <a:r>
              <a:rPr lang="en-US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b="1" dirty="0" smtClean="0">
                <a:latin typeface="Courier New"/>
                <a:cs typeface="Courier New"/>
              </a:rPr>
              <a:t>public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void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actionPerformed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ActionEvent</a:t>
            </a:r>
            <a:r>
              <a:rPr lang="en-US" dirty="0">
                <a:latin typeface="Courier New"/>
                <a:cs typeface="Courier New"/>
              </a:rPr>
              <a:t> event) {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		</a:t>
            </a:r>
            <a:r>
              <a:rPr lang="en-US" dirty="0" smtClean="0">
                <a:latin typeface="Courier New"/>
                <a:cs typeface="Courier New"/>
              </a:rPr>
              <a:t>//DRAW ON ADRAWING </a:t>
            </a:r>
            <a:r>
              <a:rPr lang="en-US" dirty="0">
                <a:latin typeface="Courier New"/>
                <a:cs typeface="Courier New"/>
              </a:rPr>
              <a:t>COMPONENT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		</a:t>
            </a:r>
            <a:r>
              <a:rPr lang="en-US" dirty="0" err="1" smtClean="0">
                <a:latin typeface="Courier New"/>
                <a:cs typeface="Courier New"/>
              </a:rPr>
              <a:t>DrawComponent.createRectangle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	}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4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9848"/>
            <a:ext cx="2854310" cy="3012719"/>
          </a:xfrm>
        </p:spPr>
        <p:txBody>
          <a:bodyPr>
            <a:normAutofit/>
          </a:bodyPr>
          <a:lstStyle/>
          <a:p>
            <a:r>
              <a:rPr lang="en-US" dirty="0" smtClean="0"/>
              <a:t>Build the Fractal Generator</a:t>
            </a:r>
            <a:br>
              <a:rPr lang="en-US" dirty="0" smtClean="0"/>
            </a:br>
            <a:r>
              <a:rPr lang="en-US" dirty="0" smtClean="0"/>
              <a:t>App</a:t>
            </a:r>
            <a:endParaRPr lang="en-US" dirty="0"/>
          </a:p>
        </p:txBody>
      </p:sp>
      <p:pic>
        <p:nvPicPr>
          <p:cNvPr id="4" name="Picture 3" descr="Macintosh HD:Users:trishcornez:Desktop:CS111:week 5 Recursion and Drawing:ccurv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637"/>
            <a:ext cx="5486400" cy="542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175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trishcornez:Desktop:CS111 Java:week 6:Figure Fractal.ps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87" y="283117"/>
            <a:ext cx="5303396" cy="635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56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955"/>
            <a:ext cx="3451875" cy="50050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</a:t>
            </a:r>
            <a:br>
              <a:rPr lang="en-US" sz="3600" dirty="0" smtClean="0"/>
            </a:br>
            <a:r>
              <a:rPr lang="en-US" sz="3600" dirty="0" smtClean="0"/>
              <a:t>Structure Design</a:t>
            </a:r>
            <a:br>
              <a:rPr lang="en-US" sz="3600" dirty="0" smtClean="0"/>
            </a:br>
            <a:r>
              <a:rPr lang="en-US" sz="3600" dirty="0" smtClean="0"/>
              <a:t> uses a</a:t>
            </a:r>
            <a:br>
              <a:rPr lang="en-US" sz="3600" dirty="0" smtClean="0"/>
            </a:br>
            <a:r>
              <a:rPr lang="en-US" sz="3600" dirty="0" smtClean="0"/>
              <a:t>MVC</a:t>
            </a:r>
            <a:br>
              <a:rPr lang="en-US" sz="3600" dirty="0" smtClean="0"/>
            </a:br>
            <a:r>
              <a:rPr lang="en-US" sz="3600" dirty="0" smtClean="0"/>
              <a:t>Architecture</a:t>
            </a:r>
            <a:endParaRPr lang="en-US" sz="3600" dirty="0"/>
          </a:p>
        </p:txBody>
      </p:sp>
      <p:pic>
        <p:nvPicPr>
          <p:cNvPr id="4" name="Picture 3" descr="Screen Shot 2018-02-11 at 12.4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18" y="0"/>
            <a:ext cx="2929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2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the App from the Bottom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Fractal.java</a:t>
            </a:r>
            <a:endParaRPr lang="en-US" dirty="0" smtClean="0"/>
          </a:p>
          <a:p>
            <a:r>
              <a:rPr lang="en-US" dirty="0" err="1" smtClean="0"/>
              <a:t>C_curveComponent</a:t>
            </a:r>
            <a:endParaRPr lang="en-US" dirty="0" smtClean="0"/>
          </a:p>
          <a:p>
            <a:r>
              <a:rPr lang="en-US" dirty="0" smtClean="0"/>
              <a:t>C-</a:t>
            </a:r>
            <a:r>
              <a:rPr lang="en-US" dirty="0" err="1" smtClean="0"/>
              <a:t>curveFrame</a:t>
            </a:r>
            <a:endParaRPr lang="en-US" dirty="0" smtClean="0"/>
          </a:p>
          <a:p>
            <a:r>
              <a:rPr lang="en-US" dirty="0" err="1" smtClean="0"/>
              <a:t>MyApp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0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Two Types of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Console Applications:</a:t>
            </a:r>
          </a:p>
          <a:p>
            <a:r>
              <a:rPr lang="en-US" dirty="0" smtClean="0"/>
              <a:t>Input from keyboard using </a:t>
            </a:r>
            <a:r>
              <a:rPr lang="en-US" dirty="0" err="1" smtClean="0"/>
              <a:t>java.util.Scanner</a:t>
            </a:r>
            <a:endParaRPr lang="en-US" dirty="0" smtClean="0"/>
          </a:p>
          <a:p>
            <a:r>
              <a:rPr lang="en-US" dirty="0" smtClean="0"/>
              <a:t>Output is usually displayed to a console window using </a:t>
            </a:r>
            <a:r>
              <a:rPr lang="en-US" dirty="0" err="1" smtClean="0"/>
              <a:t>Syste</a:t>
            </a:r>
            <a:r>
              <a:rPr lang="en-US" dirty="0" err="1"/>
              <a:t>m</a:t>
            </a:r>
            <a:r>
              <a:rPr lang="en-US" dirty="0" err="1" smtClean="0"/>
              <a:t>.out.print</a:t>
            </a:r>
            <a:r>
              <a:rPr lang="en-US" dirty="0" smtClean="0"/>
              <a:t>()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 practical for real-world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GUI Applications</a:t>
            </a:r>
          </a:p>
          <a:p>
            <a:r>
              <a:rPr lang="en-US" dirty="0" smtClean="0"/>
              <a:t>Graphical User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Very practical for real-world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14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3" y="191237"/>
            <a:ext cx="8614905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b="1" dirty="0" smtClean="0"/>
              <a:t>import</a:t>
            </a:r>
            <a:r>
              <a:rPr lang="en-US" dirty="0" smtClean="0"/>
              <a:t> </a:t>
            </a:r>
            <a:r>
              <a:rPr lang="en-US" dirty="0" err="1"/>
              <a:t>java.awt.Graphics</a:t>
            </a:r>
            <a:r>
              <a:rPr lang="en-US" dirty="0"/>
              <a:t>;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Fractal {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/>
              <a:t>drawCCurve</a:t>
            </a:r>
            <a:r>
              <a:rPr lang="en-US" dirty="0"/>
              <a:t>(Graphics g, </a:t>
            </a:r>
            <a:r>
              <a:rPr lang="en-US" b="1" dirty="0" err="1"/>
              <a:t>int</a:t>
            </a:r>
            <a:r>
              <a:rPr lang="en-US" dirty="0"/>
              <a:t> x1, </a:t>
            </a:r>
            <a:r>
              <a:rPr lang="en-US" b="1" dirty="0" err="1"/>
              <a:t>int</a:t>
            </a:r>
            <a:r>
              <a:rPr lang="en-US" dirty="0"/>
              <a:t> y1, </a:t>
            </a:r>
            <a:r>
              <a:rPr lang="en-US" b="1" dirty="0" err="1"/>
              <a:t>int</a:t>
            </a:r>
            <a:r>
              <a:rPr lang="en-US" dirty="0"/>
              <a:t> x2, </a:t>
            </a:r>
            <a:r>
              <a:rPr lang="en-US" b="1" dirty="0" err="1"/>
              <a:t>int</a:t>
            </a:r>
            <a:r>
              <a:rPr lang="en-US" dirty="0"/>
              <a:t> y2, </a:t>
            </a:r>
            <a:r>
              <a:rPr lang="en-US" b="1" dirty="0" err="1"/>
              <a:t>int</a:t>
            </a:r>
            <a:r>
              <a:rPr lang="en-US" dirty="0"/>
              <a:t> level) {</a:t>
            </a:r>
          </a:p>
          <a:p>
            <a:r>
              <a:rPr lang="en-US" dirty="0"/>
              <a:t>		//PRIMITIVE STATE: DRAWS A STRAIGHT LINE FROM X1,Y1 TO X2,Y2</a:t>
            </a:r>
          </a:p>
          <a:p>
            <a:r>
              <a:rPr lang="en-US" dirty="0"/>
              <a:t>		</a:t>
            </a:r>
            <a:r>
              <a:rPr lang="en-US" b="1" dirty="0"/>
              <a:t>if</a:t>
            </a:r>
            <a:r>
              <a:rPr lang="en-US" dirty="0"/>
              <a:t> (level == 1){</a:t>
            </a:r>
          </a:p>
          <a:p>
            <a:r>
              <a:rPr lang="en-US" dirty="0"/>
              <a:t>			</a:t>
            </a:r>
            <a:r>
              <a:rPr lang="en-US" dirty="0" err="1"/>
              <a:t>g.drawLine</a:t>
            </a:r>
            <a:r>
              <a:rPr lang="en-US" dirty="0"/>
              <a:t>(x1, y1, x2, y2);</a:t>
            </a:r>
          </a:p>
          <a:p>
            <a:r>
              <a:rPr lang="en-US" dirty="0"/>
              <a:t>		}</a:t>
            </a:r>
          </a:p>
          <a:p>
            <a:r>
              <a:rPr lang="en-US" dirty="0"/>
              <a:t>		//RECURSIVE ELEMENT: TWO LINES WILL BE PRODUCED FOR EVERY SINGLE LINE</a:t>
            </a:r>
          </a:p>
          <a:p>
            <a:r>
              <a:rPr lang="en-US" dirty="0"/>
              <a:t>		</a:t>
            </a:r>
            <a:r>
              <a:rPr lang="en-US" b="1" dirty="0"/>
              <a:t>else</a:t>
            </a:r>
            <a:r>
              <a:rPr lang="en-US" dirty="0"/>
              <a:t> {</a:t>
            </a:r>
          </a:p>
          <a:p>
            <a:r>
              <a:rPr lang="en-US" dirty="0"/>
              <a:t>			</a:t>
            </a:r>
            <a:r>
              <a:rPr lang="en-US" b="1" dirty="0" err="1"/>
              <a:t>int</a:t>
            </a:r>
            <a:r>
              <a:rPr lang="en-US" dirty="0"/>
              <a:t> </a:t>
            </a:r>
            <a:r>
              <a:rPr lang="en-US" dirty="0" err="1"/>
              <a:t>xn</a:t>
            </a:r>
            <a:r>
              <a:rPr lang="en-US" dirty="0"/>
              <a:t> = (x1 + x2) / 2 + (y1 - y2) / 2;</a:t>
            </a:r>
          </a:p>
          <a:p>
            <a:r>
              <a:rPr lang="en-US" dirty="0"/>
              <a:t>			</a:t>
            </a:r>
            <a:r>
              <a:rPr lang="en-US" b="1" dirty="0" err="1"/>
              <a:t>int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= (x2 - x1) / 2 + (y1 + y2) / 2;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		</a:t>
            </a:r>
            <a:r>
              <a:rPr lang="en-US" dirty="0" err="1"/>
              <a:t>drawCCurve</a:t>
            </a:r>
            <a:r>
              <a:rPr lang="en-US" dirty="0"/>
              <a:t>(g, x1, y1, </a:t>
            </a:r>
            <a:r>
              <a:rPr lang="en-US" dirty="0" err="1"/>
              <a:t>xn</a:t>
            </a:r>
            <a:r>
              <a:rPr lang="en-US" dirty="0"/>
              <a:t>, </a:t>
            </a:r>
            <a:r>
              <a:rPr lang="en-US" dirty="0" err="1"/>
              <a:t>yn</a:t>
            </a:r>
            <a:r>
              <a:rPr lang="en-US" dirty="0"/>
              <a:t>, level - 1);</a:t>
            </a:r>
          </a:p>
          <a:p>
            <a:r>
              <a:rPr lang="en-US" dirty="0"/>
              <a:t>			</a:t>
            </a:r>
            <a:r>
              <a:rPr lang="en-US" dirty="0" err="1"/>
              <a:t>drawCCurve</a:t>
            </a:r>
            <a:r>
              <a:rPr lang="en-US" dirty="0"/>
              <a:t>(g, </a:t>
            </a:r>
            <a:r>
              <a:rPr lang="en-US" dirty="0" err="1"/>
              <a:t>xn</a:t>
            </a:r>
            <a:r>
              <a:rPr lang="en-US" dirty="0"/>
              <a:t>, </a:t>
            </a:r>
            <a:r>
              <a:rPr lang="en-US" dirty="0" err="1"/>
              <a:t>yn</a:t>
            </a:r>
            <a:r>
              <a:rPr lang="en-US" dirty="0"/>
              <a:t>, x2, y2, level - 1);</a:t>
            </a:r>
          </a:p>
          <a:p>
            <a:r>
              <a:rPr lang="en-US" dirty="0"/>
              <a:t>		}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217801" y="504870"/>
            <a:ext cx="1660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Fractal.java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0916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3" y="191237"/>
            <a:ext cx="8614905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u="sng" dirty="0" err="1"/>
              <a:t>C_curveComponent</a:t>
            </a:r>
            <a:r>
              <a:rPr lang="en-US" dirty="0"/>
              <a:t> </a:t>
            </a:r>
            <a:r>
              <a:rPr lang="en-US" b="1" dirty="0"/>
              <a:t>extends</a:t>
            </a:r>
            <a:r>
              <a:rPr lang="en-US" dirty="0"/>
              <a:t> </a:t>
            </a:r>
            <a:r>
              <a:rPr lang="en-US" dirty="0" err="1"/>
              <a:t>JComponent</a:t>
            </a:r>
            <a:r>
              <a:rPr lang="en-US" dirty="0"/>
              <a:t> </a:t>
            </a:r>
            <a:r>
              <a:rPr lang="en-US" dirty="0" smtClean="0"/>
              <a:t>{</a:t>
            </a:r>
            <a:endParaRPr lang="en-US" dirty="0"/>
          </a:p>
          <a:p>
            <a:r>
              <a:rPr lang="en-US" dirty="0"/>
              <a:t>	</a:t>
            </a:r>
            <a:r>
              <a:rPr lang="en-US" b="1" dirty="0" smtClean="0"/>
              <a:t>private</a:t>
            </a:r>
            <a:r>
              <a:rPr lang="en-US" dirty="0" smtClean="0"/>
              <a:t> </a:t>
            </a:r>
            <a:r>
              <a:rPr lang="en-US" dirty="0"/>
              <a:t>Fractal fractal;</a:t>
            </a:r>
          </a:p>
          <a:p>
            <a:r>
              <a:rPr lang="en-US" dirty="0"/>
              <a:t>	</a:t>
            </a:r>
            <a:r>
              <a:rPr lang="en-US" b="1" dirty="0"/>
              <a:t>private</a:t>
            </a:r>
            <a:r>
              <a:rPr lang="en-US" dirty="0"/>
              <a:t> </a:t>
            </a:r>
            <a:r>
              <a:rPr lang="en-US" b="1" dirty="0" err="1"/>
              <a:t>int</a:t>
            </a:r>
            <a:r>
              <a:rPr lang="en-US" dirty="0"/>
              <a:t> level;</a:t>
            </a:r>
          </a:p>
          <a:p>
            <a:r>
              <a:rPr lang="en-US" dirty="0"/>
              <a:t>	</a:t>
            </a:r>
            <a:r>
              <a:rPr lang="en-US" b="1" dirty="0"/>
              <a:t>private</a:t>
            </a:r>
            <a:r>
              <a:rPr lang="en-US" dirty="0"/>
              <a:t> </a:t>
            </a:r>
            <a:r>
              <a:rPr lang="en-US" b="1" dirty="0" err="1"/>
              <a:t>int</a:t>
            </a:r>
            <a:r>
              <a:rPr lang="en-US" dirty="0"/>
              <a:t> x1, y1, x2, y2;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dirty="0" err="1"/>
              <a:t>C_curveComponent</a:t>
            </a:r>
            <a:r>
              <a:rPr lang="en-US" dirty="0"/>
              <a:t>() {</a:t>
            </a:r>
          </a:p>
          <a:p>
            <a:r>
              <a:rPr lang="en-US" dirty="0"/>
              <a:t>		level = 2;</a:t>
            </a:r>
          </a:p>
          <a:p>
            <a:r>
              <a:rPr lang="en-US" dirty="0"/>
              <a:t>		fractal = </a:t>
            </a:r>
            <a:r>
              <a:rPr lang="en-US" b="1" dirty="0"/>
              <a:t>new</a:t>
            </a:r>
            <a:r>
              <a:rPr lang="en-US" dirty="0"/>
              <a:t> Fractal();</a:t>
            </a:r>
          </a:p>
          <a:p>
            <a:r>
              <a:rPr lang="en-US" dirty="0"/>
              <a:t>	</a:t>
            </a:r>
            <a:r>
              <a:rPr lang="en-US" dirty="0" smtClean="0"/>
              <a:t>}</a:t>
            </a:r>
            <a:endParaRPr lang="en-US" dirty="0"/>
          </a:p>
          <a:p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/>
              <a:t>setXY</a:t>
            </a:r>
            <a:r>
              <a:rPr lang="en-US" dirty="0"/>
              <a:t>(</a:t>
            </a:r>
            <a:r>
              <a:rPr lang="en-US" b="1" dirty="0" err="1"/>
              <a:t>int</a:t>
            </a:r>
            <a:r>
              <a:rPr lang="en-US" dirty="0"/>
              <a:t> _x1, </a:t>
            </a:r>
            <a:r>
              <a:rPr lang="en-US" b="1" dirty="0" err="1"/>
              <a:t>int</a:t>
            </a:r>
            <a:r>
              <a:rPr lang="en-US" dirty="0"/>
              <a:t> _y1, </a:t>
            </a:r>
            <a:r>
              <a:rPr lang="en-US" b="1" dirty="0" err="1"/>
              <a:t>int</a:t>
            </a:r>
            <a:r>
              <a:rPr lang="en-US" dirty="0"/>
              <a:t> _x2, </a:t>
            </a:r>
            <a:r>
              <a:rPr lang="en-US" b="1" dirty="0" err="1"/>
              <a:t>int</a:t>
            </a:r>
            <a:r>
              <a:rPr lang="en-US" dirty="0"/>
              <a:t> _y2) {</a:t>
            </a:r>
          </a:p>
          <a:p>
            <a:r>
              <a:rPr lang="en-US" dirty="0"/>
              <a:t>		x1 = _x1</a:t>
            </a:r>
            <a:r>
              <a:rPr lang="en-US" dirty="0" smtClean="0"/>
              <a:t>;    y1 </a:t>
            </a:r>
            <a:r>
              <a:rPr lang="en-US" dirty="0"/>
              <a:t>= _y1</a:t>
            </a:r>
            <a:r>
              <a:rPr lang="en-US" dirty="0" smtClean="0"/>
              <a:t>;   x2 </a:t>
            </a:r>
            <a:r>
              <a:rPr lang="en-US" dirty="0"/>
              <a:t>= _x2</a:t>
            </a:r>
            <a:r>
              <a:rPr lang="en-US" dirty="0" smtClean="0"/>
              <a:t>;    y2 </a:t>
            </a:r>
            <a:r>
              <a:rPr lang="en-US" dirty="0"/>
              <a:t>= _y2;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/>
              <a:t>setLevel</a:t>
            </a:r>
            <a:r>
              <a:rPr lang="en-US" dirty="0"/>
              <a:t>(</a:t>
            </a:r>
            <a:r>
              <a:rPr lang="en-US" b="1" dirty="0" err="1"/>
              <a:t>int</a:t>
            </a:r>
            <a:r>
              <a:rPr lang="en-US" dirty="0"/>
              <a:t> _level){</a:t>
            </a:r>
          </a:p>
          <a:p>
            <a:r>
              <a:rPr lang="en-US" dirty="0"/>
              <a:t>		level = _level;</a:t>
            </a:r>
          </a:p>
          <a:p>
            <a:r>
              <a:rPr lang="en-US" dirty="0"/>
              <a:t>	</a:t>
            </a:r>
            <a:r>
              <a:rPr lang="en-US" dirty="0" smtClean="0"/>
              <a:t>}</a:t>
            </a:r>
            <a:endParaRPr lang="en-US" dirty="0"/>
          </a:p>
          <a:p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/>
              <a:t>createCcurve</a:t>
            </a:r>
            <a:r>
              <a:rPr lang="en-US" dirty="0"/>
              <a:t>() {</a:t>
            </a:r>
          </a:p>
          <a:p>
            <a:r>
              <a:rPr lang="en-US" dirty="0"/>
              <a:t>		repaint();</a:t>
            </a:r>
          </a:p>
          <a:p>
            <a:r>
              <a:rPr lang="en-US" dirty="0"/>
              <a:t>	</a:t>
            </a:r>
            <a:r>
              <a:rPr lang="en-US" dirty="0" smtClean="0"/>
              <a:t>}</a:t>
            </a:r>
            <a:endParaRPr lang="en-US" dirty="0"/>
          </a:p>
          <a:p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/>
              <a:t>paintComponent</a:t>
            </a:r>
            <a:r>
              <a:rPr lang="en-US" dirty="0"/>
              <a:t>(Graphics g) {</a:t>
            </a:r>
          </a:p>
          <a:p>
            <a:r>
              <a:rPr lang="en-US" dirty="0"/>
              <a:t>   </a:t>
            </a:r>
            <a:r>
              <a:rPr lang="en-US" dirty="0" smtClean="0"/>
              <a:t>              </a:t>
            </a:r>
            <a:r>
              <a:rPr lang="en-US" dirty="0" err="1"/>
              <a:t>fractal.drawCCurve</a:t>
            </a:r>
            <a:r>
              <a:rPr lang="en-US" dirty="0"/>
              <a:t>(g, x1, y1, x2, y2, level);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17801" y="1550848"/>
            <a:ext cx="3257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C-</a:t>
            </a:r>
            <a:r>
              <a:rPr lang="en-US" sz="2400" b="1" dirty="0" err="1" smtClean="0"/>
              <a:t>curveComponent.java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84848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3" y="191237"/>
            <a:ext cx="8614905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u="sng" dirty="0" err="1"/>
              <a:t>C_curveFrame</a:t>
            </a:r>
            <a:r>
              <a:rPr lang="en-US" dirty="0"/>
              <a:t> </a:t>
            </a:r>
            <a:r>
              <a:rPr lang="en-US" b="1" dirty="0"/>
              <a:t>extends</a:t>
            </a:r>
            <a:r>
              <a:rPr lang="en-US" dirty="0"/>
              <a:t> </a:t>
            </a:r>
            <a:r>
              <a:rPr lang="en-US" dirty="0" err="1"/>
              <a:t>JFrame</a:t>
            </a:r>
            <a:r>
              <a:rPr lang="en-US" dirty="0"/>
              <a:t> {</a:t>
            </a:r>
          </a:p>
          <a:p>
            <a:r>
              <a:rPr lang="en-US" dirty="0"/>
              <a:t>	</a:t>
            </a:r>
            <a:r>
              <a:rPr lang="en-US" b="1" dirty="0" smtClean="0"/>
              <a:t>private</a:t>
            </a:r>
            <a:r>
              <a:rPr lang="en-US" dirty="0" smtClean="0"/>
              <a:t> </a:t>
            </a:r>
            <a:r>
              <a:rPr lang="en-US" dirty="0" err="1"/>
              <a:t>JPanel</a:t>
            </a:r>
            <a:r>
              <a:rPr lang="en-US" dirty="0"/>
              <a:t> panel;	</a:t>
            </a:r>
          </a:p>
          <a:p>
            <a:r>
              <a:rPr lang="en-US" dirty="0"/>
              <a:t>	</a:t>
            </a:r>
            <a:r>
              <a:rPr lang="en-US" b="1" dirty="0"/>
              <a:t>private</a:t>
            </a:r>
            <a:r>
              <a:rPr lang="en-US" dirty="0"/>
              <a:t> </a:t>
            </a:r>
            <a:r>
              <a:rPr lang="en-US" dirty="0" err="1"/>
              <a:t>JLabel</a:t>
            </a:r>
            <a:r>
              <a:rPr lang="en-US" dirty="0"/>
              <a:t> </a:t>
            </a:r>
            <a:r>
              <a:rPr lang="en-US" dirty="0" err="1"/>
              <a:t>levelLabel</a:t>
            </a:r>
            <a:r>
              <a:rPr lang="en-US" dirty="0"/>
              <a:t>;</a:t>
            </a:r>
          </a:p>
          <a:p>
            <a:r>
              <a:rPr lang="en-US" dirty="0"/>
              <a:t>	</a:t>
            </a:r>
            <a:r>
              <a:rPr lang="en-US" b="1" dirty="0"/>
              <a:t>private</a:t>
            </a:r>
            <a:r>
              <a:rPr lang="en-US" dirty="0"/>
              <a:t> </a:t>
            </a:r>
            <a:r>
              <a:rPr lang="en-US" dirty="0" err="1"/>
              <a:t>JTextField</a:t>
            </a:r>
            <a:r>
              <a:rPr lang="en-US" dirty="0"/>
              <a:t> </a:t>
            </a:r>
            <a:r>
              <a:rPr lang="en-US" dirty="0" err="1"/>
              <a:t>levelField</a:t>
            </a:r>
            <a:r>
              <a:rPr lang="en-US" dirty="0"/>
              <a:t>;</a:t>
            </a:r>
          </a:p>
          <a:p>
            <a:r>
              <a:rPr lang="en-US" dirty="0"/>
              <a:t>	</a:t>
            </a:r>
            <a:r>
              <a:rPr lang="en-US" b="1" dirty="0"/>
              <a:t>private</a:t>
            </a:r>
            <a:r>
              <a:rPr lang="en-US" dirty="0"/>
              <a:t> </a:t>
            </a:r>
            <a:r>
              <a:rPr lang="en-US" dirty="0" err="1"/>
              <a:t>JButton</a:t>
            </a:r>
            <a:r>
              <a:rPr lang="en-US" dirty="0"/>
              <a:t> button;</a:t>
            </a:r>
          </a:p>
          <a:p>
            <a:r>
              <a:rPr lang="en-US" dirty="0"/>
              <a:t>	</a:t>
            </a:r>
            <a:r>
              <a:rPr lang="en-US" b="1" dirty="0"/>
              <a:t>private</a:t>
            </a:r>
            <a:r>
              <a:rPr lang="en-US" dirty="0"/>
              <a:t> </a:t>
            </a:r>
            <a:r>
              <a:rPr lang="en-US" dirty="0" err="1"/>
              <a:t>C_curveComponent</a:t>
            </a:r>
            <a:r>
              <a:rPr lang="en-US" dirty="0"/>
              <a:t> </a:t>
            </a:r>
            <a:r>
              <a:rPr lang="en-US" dirty="0" err="1"/>
              <a:t>cCurveDrawComponent</a:t>
            </a:r>
            <a:r>
              <a:rPr lang="en-US" dirty="0"/>
              <a:t>;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dirty="0" err="1"/>
              <a:t>C_curveFrame</a:t>
            </a:r>
            <a:r>
              <a:rPr lang="en-US" dirty="0"/>
              <a:t>() </a:t>
            </a:r>
            <a:r>
              <a:rPr lang="en-US" dirty="0" smtClean="0"/>
              <a:t>{</a:t>
            </a:r>
          </a:p>
          <a:p>
            <a:r>
              <a:rPr lang="en-US" dirty="0" smtClean="0"/>
              <a:t>		/</a:t>
            </a:r>
            <a:r>
              <a:rPr lang="en-US" dirty="0"/>
              <a:t>/ TASK </a:t>
            </a:r>
            <a:r>
              <a:rPr lang="en-US" dirty="0" smtClean="0"/>
              <a:t>: BUILD THE PANEL ELEMENTS</a:t>
            </a:r>
            <a:endParaRPr lang="en-US" dirty="0"/>
          </a:p>
          <a:p>
            <a:r>
              <a:rPr lang="en-US" dirty="0"/>
              <a:t>		</a:t>
            </a:r>
            <a:r>
              <a:rPr lang="en-US" b="1" dirty="0" err="1" smtClean="0"/>
              <a:t>this</a:t>
            </a:r>
            <a:r>
              <a:rPr lang="en-US" dirty="0" err="1" smtClean="0"/>
              <a:t>.setSize</a:t>
            </a:r>
            <a:r>
              <a:rPr lang="en-US" dirty="0"/>
              <a:t>(700, 700)</a:t>
            </a:r>
            <a:r>
              <a:rPr lang="en-US" dirty="0" smtClean="0"/>
              <a:t>;  //WINDOW SIZE</a:t>
            </a:r>
            <a:endParaRPr lang="en-US" dirty="0"/>
          </a:p>
          <a:p>
            <a:r>
              <a:rPr lang="en-US" dirty="0"/>
              <a:t>		</a:t>
            </a:r>
            <a:r>
              <a:rPr lang="en-US" dirty="0" smtClean="0"/>
              <a:t>panel </a:t>
            </a:r>
            <a:r>
              <a:rPr lang="en-US" dirty="0"/>
              <a:t>= 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 err="1"/>
              <a:t>JPanel</a:t>
            </a:r>
            <a:r>
              <a:rPr lang="en-US" dirty="0"/>
              <a:t>();</a:t>
            </a:r>
          </a:p>
          <a:p>
            <a:r>
              <a:rPr lang="en-US" dirty="0"/>
              <a:t> 		</a:t>
            </a:r>
            <a:r>
              <a:rPr lang="en-US" dirty="0" err="1"/>
              <a:t>levelLabel</a:t>
            </a:r>
            <a:r>
              <a:rPr lang="en-US" dirty="0"/>
              <a:t> = 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 err="1"/>
              <a:t>JLabel</a:t>
            </a:r>
            <a:r>
              <a:rPr lang="en-US" dirty="0"/>
              <a:t>("Level: ");</a:t>
            </a:r>
          </a:p>
          <a:p>
            <a:r>
              <a:rPr lang="en-US" dirty="0"/>
              <a:t>		</a:t>
            </a:r>
            <a:r>
              <a:rPr lang="en-US" dirty="0" err="1"/>
              <a:t>levelField</a:t>
            </a:r>
            <a:r>
              <a:rPr lang="en-US" dirty="0"/>
              <a:t> = 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 err="1"/>
              <a:t>JTextField</a:t>
            </a:r>
            <a:r>
              <a:rPr lang="en-US" dirty="0"/>
              <a:t>(10); //FIELD WIDTH OF 10</a:t>
            </a:r>
          </a:p>
          <a:p>
            <a:r>
              <a:rPr lang="en-US" dirty="0"/>
              <a:t>		</a:t>
            </a:r>
            <a:r>
              <a:rPr lang="en-US" dirty="0" err="1"/>
              <a:t>levelField.setText</a:t>
            </a:r>
            <a:r>
              <a:rPr lang="en-US" dirty="0"/>
              <a:t>("" + 2);		 //INITIALIZE THE TEXT FIELD TO 2</a:t>
            </a:r>
          </a:p>
          <a:p>
            <a:r>
              <a:rPr lang="en-US" dirty="0"/>
              <a:t>		button = 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 err="1"/>
              <a:t>JButton</a:t>
            </a:r>
            <a:r>
              <a:rPr lang="en-US" dirty="0"/>
              <a:t>("Create C-curve");</a:t>
            </a:r>
          </a:p>
          <a:p>
            <a:r>
              <a:rPr lang="en-US" dirty="0"/>
              <a:t>		</a:t>
            </a:r>
            <a:r>
              <a:rPr lang="en-US" dirty="0" err="1"/>
              <a:t>panel.add</a:t>
            </a:r>
            <a:r>
              <a:rPr lang="en-US" dirty="0"/>
              <a:t>(</a:t>
            </a:r>
            <a:r>
              <a:rPr lang="en-US" dirty="0" err="1"/>
              <a:t>levelLabel</a:t>
            </a:r>
            <a:r>
              <a:rPr lang="en-US" dirty="0"/>
              <a:t>);</a:t>
            </a:r>
          </a:p>
          <a:p>
            <a:r>
              <a:rPr lang="en-US" dirty="0"/>
              <a:t>		</a:t>
            </a:r>
            <a:r>
              <a:rPr lang="en-US" dirty="0" err="1"/>
              <a:t>panel.add</a:t>
            </a:r>
            <a:r>
              <a:rPr lang="en-US" dirty="0"/>
              <a:t>(</a:t>
            </a:r>
            <a:r>
              <a:rPr lang="en-US" dirty="0" err="1"/>
              <a:t>levelField</a:t>
            </a:r>
            <a:r>
              <a:rPr lang="en-US" dirty="0"/>
              <a:t>);</a:t>
            </a:r>
          </a:p>
          <a:p>
            <a:r>
              <a:rPr lang="en-US" dirty="0"/>
              <a:t>		</a:t>
            </a:r>
            <a:r>
              <a:rPr lang="en-US" dirty="0" err="1"/>
              <a:t>panel.add</a:t>
            </a:r>
            <a:r>
              <a:rPr lang="en-US" dirty="0"/>
              <a:t>(button);</a:t>
            </a:r>
          </a:p>
          <a:p>
            <a:r>
              <a:rPr lang="en-US" dirty="0"/>
              <a:t>		</a:t>
            </a:r>
            <a:r>
              <a:rPr lang="en-US" dirty="0" err="1" smtClean="0"/>
              <a:t>cCurveDrawComponent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 err="1"/>
              <a:t>C_curveComponent</a:t>
            </a:r>
            <a:r>
              <a:rPr lang="en-US" dirty="0"/>
              <a:t>();</a:t>
            </a:r>
          </a:p>
          <a:p>
            <a:r>
              <a:rPr lang="en-US" dirty="0"/>
              <a:t>		</a:t>
            </a:r>
            <a:r>
              <a:rPr lang="en-US" dirty="0" err="1"/>
              <a:t>cCurveDrawComponent.setPreferredSize</a:t>
            </a:r>
            <a:r>
              <a:rPr lang="en-US" dirty="0"/>
              <a:t>(</a:t>
            </a:r>
            <a:r>
              <a:rPr lang="en-US" b="1" dirty="0"/>
              <a:t>new</a:t>
            </a:r>
            <a:r>
              <a:rPr lang="en-US" dirty="0"/>
              <a:t> Dimension(700,700));</a:t>
            </a:r>
          </a:p>
          <a:p>
            <a:r>
              <a:rPr lang="en-US" dirty="0"/>
              <a:t>		</a:t>
            </a:r>
            <a:r>
              <a:rPr lang="en-US" dirty="0" err="1"/>
              <a:t>cCurveDrawComponent.setLevel</a:t>
            </a:r>
            <a:r>
              <a:rPr lang="en-US" dirty="0"/>
              <a:t>(2); //2  is the default level</a:t>
            </a:r>
          </a:p>
          <a:p>
            <a:r>
              <a:rPr lang="en-US" dirty="0"/>
              <a:t>		</a:t>
            </a:r>
            <a:r>
              <a:rPr lang="en-US" dirty="0" err="1"/>
              <a:t>panel.add</a:t>
            </a:r>
            <a:r>
              <a:rPr lang="en-US" dirty="0"/>
              <a:t>(</a:t>
            </a:r>
            <a:r>
              <a:rPr lang="en-US" dirty="0" err="1"/>
              <a:t>cCurveDrawComponent</a:t>
            </a:r>
            <a:r>
              <a:rPr lang="en-US" dirty="0"/>
              <a:t>);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5976" y="529775"/>
            <a:ext cx="2563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C-</a:t>
            </a:r>
            <a:r>
              <a:rPr lang="en-US" sz="2400" b="1" dirty="0" err="1" smtClean="0"/>
              <a:t>curveFrame.java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7710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3" y="2631851"/>
            <a:ext cx="8614905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	</a:t>
            </a:r>
          </a:p>
          <a:p>
            <a:r>
              <a:rPr lang="en-US" dirty="0"/>
              <a:t>		// TASK </a:t>
            </a:r>
            <a:r>
              <a:rPr lang="en-US" dirty="0" smtClean="0"/>
              <a:t>: </a:t>
            </a:r>
            <a:r>
              <a:rPr lang="en-US" dirty="0"/>
              <a:t>ADD THE COMPLETED PANEL TO THE FRAME WINDOW</a:t>
            </a:r>
          </a:p>
          <a:p>
            <a:r>
              <a:rPr lang="en-US" dirty="0"/>
              <a:t>		</a:t>
            </a:r>
            <a:r>
              <a:rPr lang="en-US" b="1" dirty="0" err="1"/>
              <a:t>this</a:t>
            </a:r>
            <a:r>
              <a:rPr lang="en-US" dirty="0" err="1"/>
              <a:t>.add</a:t>
            </a:r>
            <a:r>
              <a:rPr lang="en-US" dirty="0"/>
              <a:t>(panel);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	// TASK </a:t>
            </a:r>
            <a:r>
              <a:rPr lang="en-US" dirty="0" smtClean="0"/>
              <a:t>: </a:t>
            </a:r>
            <a:r>
              <a:rPr lang="en-US" dirty="0"/>
              <a:t>REGISTER AN ACTION LISTENER FOR THE BUTTON</a:t>
            </a:r>
          </a:p>
          <a:p>
            <a:r>
              <a:rPr lang="en-US" dirty="0"/>
              <a:t>		</a:t>
            </a:r>
            <a:r>
              <a:rPr lang="en-US" dirty="0" err="1"/>
              <a:t>ActionListener</a:t>
            </a:r>
            <a:r>
              <a:rPr lang="en-US" dirty="0"/>
              <a:t> listener = 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 err="1"/>
              <a:t>AddMyListener</a:t>
            </a:r>
            <a:r>
              <a:rPr lang="en-US" dirty="0"/>
              <a:t>();</a:t>
            </a:r>
          </a:p>
          <a:p>
            <a:r>
              <a:rPr lang="en-US" dirty="0"/>
              <a:t>		</a:t>
            </a:r>
            <a:r>
              <a:rPr lang="en-US" dirty="0" err="1"/>
              <a:t>button.addActionListener</a:t>
            </a:r>
            <a:r>
              <a:rPr lang="en-US" dirty="0"/>
              <a:t>(listener);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6349765" y="1924411"/>
            <a:ext cx="2563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C-</a:t>
            </a:r>
            <a:r>
              <a:rPr lang="en-US" sz="2400" b="1" dirty="0" err="1" smtClean="0"/>
              <a:t>curveFrame.java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398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3" y="191237"/>
            <a:ext cx="8614905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AddMyListener</a:t>
            </a:r>
            <a:r>
              <a:rPr lang="en-US" dirty="0"/>
              <a:t> </a:t>
            </a:r>
            <a:r>
              <a:rPr lang="en-US" b="1" dirty="0"/>
              <a:t>implements</a:t>
            </a:r>
            <a:r>
              <a:rPr lang="en-US" dirty="0"/>
              <a:t> </a:t>
            </a:r>
            <a:r>
              <a:rPr lang="en-US" dirty="0" err="1"/>
              <a:t>ActionListener</a:t>
            </a:r>
            <a:r>
              <a:rPr lang="en-US" dirty="0"/>
              <a:t> {</a:t>
            </a:r>
          </a:p>
          <a:p>
            <a:r>
              <a:rPr lang="en-US" dirty="0"/>
              <a:t>	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/>
              <a:t>actionPerformed</a:t>
            </a:r>
            <a:r>
              <a:rPr lang="en-US" dirty="0"/>
              <a:t>(</a:t>
            </a:r>
            <a:r>
              <a:rPr lang="en-US" dirty="0" err="1"/>
              <a:t>ActionEvent</a:t>
            </a:r>
            <a:r>
              <a:rPr lang="en-US" dirty="0"/>
              <a:t> event) {</a:t>
            </a:r>
          </a:p>
          <a:p>
            <a:r>
              <a:rPr lang="en-US" dirty="0"/>
              <a:t>			//TASK 1: GET THE FRACTAL LEVEL INPUT BY THE USER</a:t>
            </a:r>
          </a:p>
          <a:p>
            <a:r>
              <a:rPr lang="en-US" dirty="0"/>
              <a:t>			</a:t>
            </a:r>
            <a:r>
              <a:rPr lang="en-US" b="1" dirty="0" err="1"/>
              <a:t>int</a:t>
            </a:r>
            <a:r>
              <a:rPr lang="en-US" dirty="0"/>
              <a:t> level = </a:t>
            </a:r>
            <a:r>
              <a:rPr lang="en-US" dirty="0" err="1"/>
              <a:t>Integer.</a:t>
            </a:r>
            <a:r>
              <a:rPr lang="en-US" i="1" dirty="0" err="1"/>
              <a:t>parseInt</a:t>
            </a:r>
            <a:r>
              <a:rPr lang="en-US" dirty="0"/>
              <a:t>(</a:t>
            </a:r>
            <a:r>
              <a:rPr lang="en-US" dirty="0" err="1"/>
              <a:t>levelField.getText</a:t>
            </a:r>
            <a:r>
              <a:rPr lang="en-US" dirty="0"/>
              <a:t>());</a:t>
            </a:r>
          </a:p>
          <a:p>
            <a:r>
              <a:rPr lang="en-US" dirty="0"/>
              <a:t>			</a:t>
            </a:r>
            <a:r>
              <a:rPr lang="en-US" dirty="0" err="1"/>
              <a:t>cCurveDrawComponent.setLevel</a:t>
            </a:r>
            <a:r>
              <a:rPr lang="en-US" dirty="0"/>
              <a:t>(level);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		//TASK 2: COMPUTE THE STARTING AND ENDING XY COORDINATES</a:t>
            </a:r>
          </a:p>
          <a:p>
            <a:r>
              <a:rPr lang="en-US" dirty="0"/>
              <a:t>			</a:t>
            </a:r>
            <a:r>
              <a:rPr lang="en-US" b="1" dirty="0" err="1"/>
              <a:t>int</a:t>
            </a:r>
            <a:r>
              <a:rPr lang="en-US" dirty="0"/>
              <a:t> </a:t>
            </a:r>
            <a:r>
              <a:rPr lang="en-US" dirty="0" err="1"/>
              <a:t>frame_width</a:t>
            </a:r>
            <a:r>
              <a:rPr lang="en-US" dirty="0"/>
              <a:t> = 700;</a:t>
            </a:r>
          </a:p>
          <a:p>
            <a:r>
              <a:rPr lang="en-US" dirty="0"/>
              <a:t>			</a:t>
            </a:r>
            <a:r>
              <a:rPr lang="en-US" b="1" dirty="0" err="1"/>
              <a:t>int</a:t>
            </a:r>
            <a:r>
              <a:rPr lang="en-US" dirty="0"/>
              <a:t> </a:t>
            </a:r>
            <a:r>
              <a:rPr lang="en-US" dirty="0" err="1"/>
              <a:t>frame_height</a:t>
            </a:r>
            <a:r>
              <a:rPr lang="en-US" dirty="0"/>
              <a:t> = 700;</a:t>
            </a:r>
          </a:p>
          <a:p>
            <a:r>
              <a:rPr lang="en-US" dirty="0"/>
              <a:t>			</a:t>
            </a:r>
            <a:r>
              <a:rPr lang="en-US" b="1" dirty="0" err="1"/>
              <a:t>int</a:t>
            </a:r>
            <a:r>
              <a:rPr lang="en-US" dirty="0"/>
              <a:t> x1 = </a:t>
            </a:r>
            <a:r>
              <a:rPr lang="en-US" dirty="0" err="1"/>
              <a:t>frame_width</a:t>
            </a:r>
            <a:r>
              <a:rPr lang="en-US" dirty="0"/>
              <a:t> / 4;</a:t>
            </a:r>
          </a:p>
          <a:p>
            <a:r>
              <a:rPr lang="en-US" dirty="0"/>
              <a:t>			</a:t>
            </a:r>
            <a:r>
              <a:rPr lang="en-US" b="1" dirty="0" err="1"/>
              <a:t>int</a:t>
            </a:r>
            <a:r>
              <a:rPr lang="en-US" dirty="0"/>
              <a:t> y1 = </a:t>
            </a:r>
            <a:r>
              <a:rPr lang="en-US" dirty="0" err="1"/>
              <a:t>frame_height</a:t>
            </a:r>
            <a:r>
              <a:rPr lang="en-US" dirty="0"/>
              <a:t> / 3;</a:t>
            </a:r>
          </a:p>
          <a:p>
            <a:r>
              <a:rPr lang="en-US" dirty="0"/>
              <a:t>			</a:t>
            </a:r>
            <a:r>
              <a:rPr lang="en-US" b="1" dirty="0" err="1"/>
              <a:t>int</a:t>
            </a:r>
            <a:r>
              <a:rPr lang="en-US" dirty="0"/>
              <a:t> x2 = </a:t>
            </a:r>
            <a:r>
              <a:rPr lang="en-US" dirty="0" err="1"/>
              <a:t>frame_width</a:t>
            </a:r>
            <a:r>
              <a:rPr lang="en-US" dirty="0"/>
              <a:t> - x1;</a:t>
            </a:r>
          </a:p>
          <a:p>
            <a:r>
              <a:rPr lang="en-US" dirty="0"/>
              <a:t>			</a:t>
            </a:r>
            <a:r>
              <a:rPr lang="en-US" b="1" dirty="0" err="1"/>
              <a:t>int</a:t>
            </a:r>
            <a:r>
              <a:rPr lang="en-US" dirty="0"/>
              <a:t> y2 = y1;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		//TASK 3: SET THE XY START AND END FOR THE DRAWING COMPONENT</a:t>
            </a:r>
          </a:p>
          <a:p>
            <a:r>
              <a:rPr lang="en-US" dirty="0"/>
              <a:t>			</a:t>
            </a:r>
            <a:r>
              <a:rPr lang="en-US" dirty="0" err="1"/>
              <a:t>cCurveDrawComponent.setXY</a:t>
            </a:r>
            <a:r>
              <a:rPr lang="en-US" dirty="0"/>
              <a:t>(x1, y1, x2, y2);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		//TASK 4: CREATE THE CURVE ON THE DRAWING COMPONENT</a:t>
            </a:r>
          </a:p>
          <a:p>
            <a:r>
              <a:rPr lang="en-US" dirty="0"/>
              <a:t>			</a:t>
            </a:r>
            <a:r>
              <a:rPr lang="en-US" dirty="0" err="1"/>
              <a:t>cCurveDrawComponent.createCcurve</a:t>
            </a:r>
            <a:r>
              <a:rPr lang="en-US" dirty="0"/>
              <a:t>();</a:t>
            </a:r>
          </a:p>
          <a:p>
            <a:r>
              <a:rPr lang="en-US" dirty="0"/>
              <a:t>		}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6349765" y="3119813"/>
            <a:ext cx="2563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C-</a:t>
            </a:r>
            <a:r>
              <a:rPr lang="en-US" sz="2400" b="1" dirty="0" err="1" smtClean="0"/>
              <a:t>curveFrame.java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0053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3" y="1550152"/>
            <a:ext cx="86149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b="1" dirty="0" smtClean="0"/>
              <a:t>import</a:t>
            </a:r>
            <a:r>
              <a:rPr lang="en-US" dirty="0" smtClean="0"/>
              <a:t> </a:t>
            </a:r>
            <a:r>
              <a:rPr lang="en-US" dirty="0" err="1"/>
              <a:t>javax.swing.JFrame</a:t>
            </a:r>
            <a:r>
              <a:rPr lang="en-US" dirty="0"/>
              <a:t>;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MyApp</a:t>
            </a:r>
            <a:r>
              <a:rPr lang="en-US" dirty="0"/>
              <a:t> {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static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	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JFrame</a:t>
            </a:r>
            <a:r>
              <a:rPr lang="en-US" dirty="0" smtClean="0"/>
              <a:t> </a:t>
            </a:r>
            <a:r>
              <a:rPr lang="en-US" dirty="0"/>
              <a:t>frame = 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 err="1"/>
              <a:t>C_curveFrame</a:t>
            </a:r>
            <a:r>
              <a:rPr lang="en-US" dirty="0"/>
              <a:t>();</a:t>
            </a:r>
          </a:p>
          <a:p>
            <a:r>
              <a:rPr lang="en-US" dirty="0"/>
              <a:t>	      </a:t>
            </a:r>
            <a:r>
              <a:rPr lang="en-US" dirty="0" err="1"/>
              <a:t>frame.setDefaultCloseOperation</a:t>
            </a:r>
            <a:r>
              <a:rPr lang="en-US" dirty="0"/>
              <a:t>(</a:t>
            </a:r>
            <a:r>
              <a:rPr lang="en-US" dirty="0" err="1"/>
              <a:t>JFrame.</a:t>
            </a:r>
            <a:r>
              <a:rPr lang="en-US" b="1" i="1" dirty="0" err="1"/>
              <a:t>EXIT_ON_CLOSE</a:t>
            </a:r>
            <a:r>
              <a:rPr lang="en-US" dirty="0"/>
              <a:t>);</a:t>
            </a:r>
          </a:p>
          <a:p>
            <a:r>
              <a:rPr lang="en-US" dirty="0"/>
              <a:t>	      </a:t>
            </a:r>
            <a:r>
              <a:rPr lang="en-US" dirty="0" err="1"/>
              <a:t>frame.setVisible</a:t>
            </a:r>
            <a:r>
              <a:rPr lang="en-US" dirty="0"/>
              <a:t>(</a:t>
            </a:r>
            <a:r>
              <a:rPr lang="en-US" b="1" dirty="0"/>
              <a:t>true</a:t>
            </a:r>
            <a:r>
              <a:rPr lang="en-US" dirty="0"/>
              <a:t>);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1936" y="455062"/>
            <a:ext cx="1726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MyApp.java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904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Java Swing?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Java Swing is a framework for developing Java GUI Apps.</a:t>
            </a:r>
          </a:p>
          <a:p>
            <a:r>
              <a:rPr lang="en-US" dirty="0" smtClean="0"/>
              <a:t>Graphical functionality is provided by the library.  There is no need to write your own.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Note: </a:t>
            </a:r>
          </a:p>
          <a:p>
            <a:pPr marL="0" indent="0">
              <a:buNone/>
            </a:pPr>
            <a:r>
              <a:rPr lang="en-US" dirty="0" smtClean="0"/>
              <a:t>Java 7: Uses Swing (current applications still use it.)</a:t>
            </a:r>
          </a:p>
          <a:p>
            <a:pPr marL="0" indent="0">
              <a:buNone/>
            </a:pPr>
            <a:r>
              <a:rPr lang="en-US" dirty="0" smtClean="0"/>
              <a:t>Java 8+: </a:t>
            </a:r>
            <a:r>
              <a:rPr lang="en-US" dirty="0" err="1" smtClean="0"/>
              <a:t>JavaFX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6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Swing </a:t>
            </a:r>
            <a:r>
              <a:rPr lang="en-US" dirty="0" smtClean="0"/>
              <a:t>Components</a:t>
            </a:r>
          </a:p>
          <a:p>
            <a:pPr marL="400050" lvl="1" indent="0">
              <a:buNone/>
            </a:pPr>
            <a:r>
              <a:rPr lang="en-US" dirty="0" smtClean="0"/>
              <a:t> </a:t>
            </a:r>
            <a:r>
              <a:rPr lang="en-US" dirty="0" err="1"/>
              <a:t>JFrame</a:t>
            </a:r>
            <a:r>
              <a:rPr lang="en-US" dirty="0"/>
              <a:t>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err="1" smtClean="0"/>
              <a:t>JComponent</a:t>
            </a:r>
            <a:endParaRPr lang="en-US" dirty="0"/>
          </a:p>
          <a:p>
            <a:pPr marL="400050" lvl="1" indent="0">
              <a:buNone/>
            </a:pPr>
            <a:r>
              <a:rPr lang="en-US" dirty="0" err="1" smtClean="0"/>
              <a:t>JPanel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User Interface (UI) components: </a:t>
            </a:r>
            <a:r>
              <a:rPr lang="en-US" dirty="0" smtClean="0"/>
              <a:t>buttons, text fields, labels, etc.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Action Events</a:t>
            </a:r>
            <a:endParaRPr lang="en-US" dirty="0"/>
          </a:p>
          <a:p>
            <a:pPr lvl="0"/>
            <a:r>
              <a:rPr lang="en-US" dirty="0" smtClean="0"/>
              <a:t>Building a Fractal drawing application.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5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Swing is a toolkit that Sun Microsystems created to enable large-scale java </a:t>
            </a:r>
            <a:r>
              <a:rPr lang="en-US" dirty="0" smtClean="0"/>
              <a:t>applications.</a:t>
            </a:r>
          </a:p>
          <a:p>
            <a:r>
              <a:rPr lang="en-US" dirty="0" smtClean="0"/>
              <a:t> Swing provides a </a:t>
            </a:r>
            <a:r>
              <a:rPr lang="en-US" dirty="0"/>
              <a:t>wide array of </a:t>
            </a:r>
            <a:r>
              <a:rPr lang="en-US" dirty="0" smtClean="0"/>
              <a:t>visual </a:t>
            </a:r>
            <a:r>
              <a:rPr lang="en-US" dirty="0"/>
              <a:t>and interactive components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</a:t>
            </a:r>
            <a:r>
              <a:rPr lang="en-US" dirty="0"/>
              <a:t>Swing </a:t>
            </a:r>
            <a:r>
              <a:rPr lang="en-US" dirty="0" smtClean="0"/>
              <a:t>component names </a:t>
            </a:r>
            <a:r>
              <a:rPr lang="en-US" dirty="0"/>
              <a:t>begin with "J"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graphical window for </a:t>
            </a:r>
            <a:r>
              <a:rPr lang="en-US" dirty="0" smtClean="0"/>
              <a:t>an application.</a:t>
            </a:r>
          </a:p>
          <a:p>
            <a:r>
              <a:rPr lang="en-US" dirty="0" err="1" smtClean="0"/>
              <a:t>JFrame</a:t>
            </a:r>
            <a:r>
              <a:rPr lang="en-US" dirty="0" smtClean="0"/>
              <a:t> </a:t>
            </a:r>
            <a:r>
              <a:rPr lang="en-US" dirty="0"/>
              <a:t>provides a top-level window with a title, </a:t>
            </a:r>
            <a:r>
              <a:rPr lang="en-US" dirty="0" smtClean="0"/>
              <a:t>border. </a:t>
            </a:r>
          </a:p>
          <a:p>
            <a:r>
              <a:rPr lang="en-US" dirty="0" err="1" smtClean="0"/>
              <a:t>JFrame</a:t>
            </a:r>
            <a:r>
              <a:rPr lang="en-US" dirty="0" smtClean="0"/>
              <a:t> is a container component.</a:t>
            </a:r>
          </a:p>
          <a:p>
            <a:r>
              <a:rPr lang="en-US" dirty="0" smtClean="0"/>
              <a:t>User Interface components can be easily added to a </a:t>
            </a:r>
            <a:r>
              <a:rPr lang="en-US" dirty="0" err="1" smtClean="0"/>
              <a:t>JFrame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9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1-31 at 6.4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195"/>
            <a:ext cx="9144000" cy="5338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14"/>
            <a:ext cx="8229600" cy="64681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JFrame</a:t>
            </a:r>
            <a:r>
              <a:rPr lang="en-US" sz="3600" dirty="0" smtClean="0"/>
              <a:t> Example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4146" y="772032"/>
            <a:ext cx="6022653" cy="1246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The application window shown below is a </a:t>
            </a:r>
            <a:r>
              <a:rPr lang="en-US" sz="2800" dirty="0" err="1" smtClean="0"/>
              <a:t>JFrame</a:t>
            </a:r>
            <a:r>
              <a:rPr lang="en-US" sz="2800" dirty="0" smtClean="0"/>
              <a:t>.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 Buttons, text input fields, and a graphic component have been added to the </a:t>
            </a:r>
            <a:r>
              <a:rPr lang="en-US" sz="2800" dirty="0" err="1" smtClean="0"/>
              <a:t>JFrame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40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</a:t>
            </a:r>
            <a:r>
              <a:rPr lang="en-US" dirty="0" smtClean="0"/>
              <a:t> </a:t>
            </a:r>
            <a:r>
              <a:rPr lang="en-US" dirty="0" smtClean="0"/>
              <a:t>container class.</a:t>
            </a:r>
          </a:p>
          <a:p>
            <a:r>
              <a:rPr lang="en-US" dirty="0" err="1" smtClean="0"/>
              <a:t>jComponent</a:t>
            </a:r>
            <a:r>
              <a:rPr lang="en-US" dirty="0" smtClean="0"/>
              <a:t> </a:t>
            </a:r>
            <a:r>
              <a:rPr lang="en-US" dirty="0" smtClean="0"/>
              <a:t>also provides </a:t>
            </a:r>
            <a:r>
              <a:rPr lang="en-US" dirty="0" smtClean="0"/>
              <a:t>functionality for painting and drawing.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1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052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/>
              <a:t>Jcomponent</a:t>
            </a:r>
            <a:r>
              <a:rPr lang="en-US" sz="3200" dirty="0" smtClean="0"/>
              <a:t> Example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Screen Shot 2018-01-31 at 6.4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0" y="1768236"/>
            <a:ext cx="8216528" cy="479729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820051"/>
            <a:ext cx="8229600" cy="77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 err="1" smtClean="0"/>
              <a:t>JComponent</a:t>
            </a:r>
            <a:r>
              <a:rPr lang="en-US" sz="2400" dirty="0" smtClean="0"/>
              <a:t> element was added to the </a:t>
            </a:r>
            <a:r>
              <a:rPr lang="en-US" sz="2400" dirty="0" err="1" smtClean="0"/>
              <a:t>Jframe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Rectangles were drawn on the </a:t>
            </a:r>
            <a:r>
              <a:rPr lang="en-US" sz="2400" dirty="0" err="1" smtClean="0"/>
              <a:t>JComponent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350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517</Words>
  <Application>Microsoft Macintosh PowerPoint</Application>
  <PresentationFormat>On-screen Show (4:3)</PresentationFormat>
  <Paragraphs>208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Introduction to Java Swing  Graphical User Interface</vt:lpstr>
      <vt:lpstr>Two Types of Applications</vt:lpstr>
      <vt:lpstr>What is Java Swing?</vt:lpstr>
      <vt:lpstr>Topics</vt:lpstr>
      <vt:lpstr>Swing Components</vt:lpstr>
      <vt:lpstr>JFrame</vt:lpstr>
      <vt:lpstr>JFrame Example</vt:lpstr>
      <vt:lpstr>JComponent</vt:lpstr>
      <vt:lpstr>Jcomponent Example:  .</vt:lpstr>
      <vt:lpstr>Common UI Components</vt:lpstr>
      <vt:lpstr>PowerPoint Presentation</vt:lpstr>
      <vt:lpstr>ActionEvent Handling</vt:lpstr>
      <vt:lpstr>Handling Events</vt:lpstr>
      <vt:lpstr>PowerPoint Presentation</vt:lpstr>
      <vt:lpstr>Example:</vt:lpstr>
      <vt:lpstr>Build the Fractal Generator App</vt:lpstr>
      <vt:lpstr>PowerPoint Presentation</vt:lpstr>
      <vt:lpstr>App Structure Design  uses a MVC Architecture</vt:lpstr>
      <vt:lpstr>Build the App from the Bottom Up!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JavaFX</dc:title>
  <dc:creator>Trish</dc:creator>
  <cp:lastModifiedBy>Trish</cp:lastModifiedBy>
  <cp:revision>35</cp:revision>
  <dcterms:created xsi:type="dcterms:W3CDTF">2018-01-08T03:25:30Z</dcterms:created>
  <dcterms:modified xsi:type="dcterms:W3CDTF">2018-02-11T21:06:45Z</dcterms:modified>
</cp:coreProperties>
</file>