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4" r:id="rId3"/>
    <p:sldId id="290" r:id="rId4"/>
    <p:sldId id="289" r:id="rId5"/>
    <p:sldId id="288" r:id="rId6"/>
    <p:sldId id="291" r:id="rId7"/>
    <p:sldId id="285" r:id="rId8"/>
    <p:sldId id="286" r:id="rId9"/>
    <p:sldId id="292" r:id="rId10"/>
    <p:sldId id="283" r:id="rId11"/>
    <p:sldId id="268" r:id="rId12"/>
    <p:sldId id="267" r:id="rId13"/>
    <p:sldId id="269" r:id="rId14"/>
    <p:sldId id="270" r:id="rId15"/>
    <p:sldId id="271" r:id="rId16"/>
    <p:sldId id="272" r:id="rId17"/>
    <p:sldId id="265" r:id="rId18"/>
    <p:sldId id="266" r:id="rId19"/>
    <p:sldId id="273" r:id="rId20"/>
    <p:sldId id="274" r:id="rId21"/>
    <p:sldId id="277" r:id="rId22"/>
    <p:sldId id="275" r:id="rId23"/>
    <p:sldId id="276" r:id="rId24"/>
    <p:sldId id="29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8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4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8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3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9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6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8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8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4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859" y="803901"/>
            <a:ext cx="7772400" cy="1470025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88205" y="2251432"/>
            <a:ext cx="6309575" cy="3847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/>
              <a:t>Review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/>
              <a:t>Interface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2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Interface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58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7270"/>
            <a:ext cx="8229600" cy="6732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an interface?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3700"/>
            <a:ext cx="8229600" cy="4360304"/>
          </a:xfrm>
        </p:spPr>
        <p:txBody>
          <a:bodyPr>
            <a:normAutofit/>
          </a:bodyPr>
          <a:lstStyle/>
          <a:p>
            <a:r>
              <a:rPr lang="en-US" dirty="0" smtClean="0"/>
              <a:t>Interfaces are useful in Java in that they allow inheritance from one or more parent classes.</a:t>
            </a:r>
          </a:p>
          <a:p>
            <a:endParaRPr lang="en-US" dirty="0" smtClean="0"/>
          </a:p>
          <a:p>
            <a:r>
              <a:rPr lang="en-US" dirty="0" smtClean="0"/>
              <a:t>An </a:t>
            </a:r>
            <a:r>
              <a:rPr lang="en-US" b="1" dirty="0"/>
              <a:t>interface</a:t>
            </a:r>
            <a:r>
              <a:rPr lang="en-US" dirty="0"/>
              <a:t> looks much like a class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An </a:t>
            </a:r>
            <a:r>
              <a:rPr lang="en-US" b="1" dirty="0" smtClean="0"/>
              <a:t>interface</a:t>
            </a:r>
            <a:r>
              <a:rPr lang="en-US" dirty="0" smtClean="0"/>
              <a:t> is a description of what a class does, but NOT how it is done.</a:t>
            </a:r>
          </a:p>
        </p:txBody>
      </p:sp>
    </p:spTree>
    <p:extLst>
      <p:ext uri="{BB962C8B-B14F-4D97-AF65-F5344CB8AC3E}">
        <p14:creationId xmlns:p14="http://schemas.microsoft.com/office/powerpoint/2010/main" val="3895002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5680"/>
            <a:ext cx="8229600" cy="673254"/>
          </a:xfrm>
        </p:spPr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nterface methods and data members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96"/>
            <a:ext cx="8229600" cy="5137576"/>
          </a:xfrm>
        </p:spPr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b="1" dirty="0"/>
              <a:t>interface</a:t>
            </a:r>
            <a:r>
              <a:rPr lang="en-US" dirty="0"/>
              <a:t> contains methods, all of which are implicitly </a:t>
            </a:r>
            <a:r>
              <a:rPr lang="en-US" b="1" dirty="0"/>
              <a:t>public</a:t>
            </a:r>
            <a:r>
              <a:rPr lang="en-US" dirty="0"/>
              <a:t> and </a:t>
            </a:r>
            <a:r>
              <a:rPr lang="en-US" b="1" dirty="0"/>
              <a:t>abstract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An </a:t>
            </a:r>
            <a:r>
              <a:rPr lang="en-US" b="1" dirty="0"/>
              <a:t>interface</a:t>
            </a:r>
            <a:r>
              <a:rPr lang="en-US" dirty="0"/>
              <a:t> contains data members, all of which are implicitly </a:t>
            </a:r>
            <a:r>
              <a:rPr lang="en-US" b="1" dirty="0"/>
              <a:t>public</a:t>
            </a:r>
            <a:r>
              <a:rPr lang="en-US" dirty="0"/>
              <a:t>, </a:t>
            </a:r>
            <a:r>
              <a:rPr lang="en-US" b="1" dirty="0"/>
              <a:t>static</a:t>
            </a:r>
            <a:r>
              <a:rPr lang="en-US" dirty="0"/>
              <a:t>, and </a:t>
            </a:r>
            <a:r>
              <a:rPr lang="en-US" b="1" dirty="0"/>
              <a:t>final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Interfaces</a:t>
            </a:r>
            <a:r>
              <a:rPr lang="en-US" dirty="0"/>
              <a:t>, like abstract classes and methods, provide templates of behavior that other classes are expected to implement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64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32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an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5784"/>
            <a:ext cx="8229600" cy="4682588"/>
          </a:xfrm>
        </p:spPr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/>
              <a:t>creating a class that uses an interface, the keyword </a:t>
            </a:r>
            <a:r>
              <a:rPr lang="en-US" b="1" dirty="0"/>
              <a:t>implements</a:t>
            </a:r>
            <a:r>
              <a:rPr lang="en-US" dirty="0"/>
              <a:t> must be used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a class implements from an interface class, the child class must implement its own version of each method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145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740"/>
            <a:ext cx="8229600" cy="602451"/>
          </a:xfrm>
        </p:spPr>
        <p:txBody>
          <a:bodyPr>
            <a:normAutofit fontScale="90000"/>
          </a:bodyPr>
          <a:lstStyle/>
          <a:p>
            <a:r>
              <a:rPr lang="en-US" dirty="0"/>
              <a:t>Interface Example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10442"/>
            <a:ext cx="8035179" cy="202425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Assume </a:t>
            </a:r>
            <a:r>
              <a:rPr lang="en-US" dirty="0"/>
              <a:t>that Vehicle is an interface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Car and Airplane are both implemented as Vehicles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>Bicycle is not implemented as a Vehicle.</a:t>
            </a:r>
          </a:p>
          <a:p>
            <a:endParaRPr lang="en-US" dirty="0"/>
          </a:p>
        </p:txBody>
      </p:sp>
      <p:pic>
        <p:nvPicPr>
          <p:cNvPr id="4" name="Picture 3" descr="Screen Shot 2018-01-07 at 6.54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581" y="848898"/>
            <a:ext cx="5590817" cy="338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17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763" y="473943"/>
            <a:ext cx="9918938" cy="597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public</a:t>
            </a:r>
            <a:r>
              <a:rPr lang="en-US" sz="2800" dirty="0"/>
              <a:t> </a:t>
            </a:r>
            <a:r>
              <a:rPr lang="en-US" sz="2800" b="1" dirty="0"/>
              <a:t>interface</a:t>
            </a:r>
            <a:r>
              <a:rPr lang="en-US" sz="2800" dirty="0"/>
              <a:t> Vehicle </a:t>
            </a:r>
            <a:r>
              <a:rPr lang="en-US" sz="2800" dirty="0" smtClean="0"/>
              <a:t>{</a:t>
            </a:r>
          </a:p>
          <a:p>
            <a:endParaRPr lang="en-US" sz="2800" dirty="0"/>
          </a:p>
          <a:p>
            <a:r>
              <a:rPr lang="en-US" sz="2800" dirty="0"/>
              <a:t>	//DATA MEMBERS ARE IMPLICITLY PUBLIC AND </a:t>
            </a:r>
            <a:r>
              <a:rPr lang="en-US" sz="2800" dirty="0" smtClean="0"/>
              <a:t>FINAL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// -----------------------------------------------------------------------</a:t>
            </a:r>
            <a:endParaRPr lang="en-US" sz="2800" dirty="0"/>
          </a:p>
          <a:p>
            <a:r>
              <a:rPr lang="en-US" sz="2800" dirty="0"/>
              <a:t>	 </a:t>
            </a:r>
            <a:r>
              <a:rPr lang="en-US" sz="2800" b="1" dirty="0" err="1"/>
              <a:t>int</a:t>
            </a:r>
            <a:r>
              <a:rPr lang="en-US" sz="2800" dirty="0"/>
              <a:t> </a:t>
            </a:r>
            <a:r>
              <a:rPr lang="en-US" sz="2800" b="1" i="1" dirty="0"/>
              <a:t>REVERSE</a:t>
            </a:r>
            <a:r>
              <a:rPr lang="en-US" sz="2800" dirty="0"/>
              <a:t> = -1; 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	 </a:t>
            </a:r>
          </a:p>
          <a:p>
            <a:r>
              <a:rPr lang="en-US" sz="2800" dirty="0"/>
              <a:t>	 //METHODS ARE IMPLICITLY PUBLIC AND </a:t>
            </a:r>
            <a:r>
              <a:rPr lang="en-US" sz="2800" dirty="0" smtClean="0"/>
              <a:t>ABSTRACT</a:t>
            </a:r>
          </a:p>
          <a:p>
            <a:r>
              <a:rPr lang="en-US" sz="2800" dirty="0" smtClean="0"/>
              <a:t>      // -----------------------------------------------------------------------</a:t>
            </a:r>
            <a:endParaRPr lang="en-US" sz="2800" dirty="0"/>
          </a:p>
          <a:p>
            <a:r>
              <a:rPr lang="en-US" sz="2800" dirty="0"/>
              <a:t>	 String start();</a:t>
            </a:r>
          </a:p>
          <a:p>
            <a:r>
              <a:rPr lang="en-US" sz="2800" dirty="0"/>
              <a:t>	 String stop();</a:t>
            </a:r>
          </a:p>
          <a:p>
            <a:r>
              <a:rPr lang="en-US" sz="2800" dirty="0"/>
              <a:t>	 </a:t>
            </a:r>
            <a:r>
              <a:rPr lang="en-US" sz="2800" b="1" dirty="0"/>
              <a:t>void</a:t>
            </a:r>
            <a:r>
              <a:rPr lang="en-US" sz="2800" dirty="0"/>
              <a:t> </a:t>
            </a:r>
            <a:r>
              <a:rPr lang="en-US" sz="2800" dirty="0" err="1"/>
              <a:t>changeSpeed</a:t>
            </a:r>
            <a:r>
              <a:rPr lang="en-US" sz="2800" dirty="0"/>
              <a:t>(</a:t>
            </a:r>
            <a:r>
              <a:rPr lang="en-US" sz="2800" b="1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newSpeed</a:t>
            </a:r>
            <a:r>
              <a:rPr lang="en-US" sz="2800" dirty="0"/>
              <a:t>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0715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299" y="58846"/>
            <a:ext cx="8132213" cy="6740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public class Car implements Vehicle{</a:t>
            </a:r>
          </a:p>
          <a:p>
            <a:r>
              <a:rPr lang="en-US" dirty="0"/>
              <a:t>    private </a:t>
            </a:r>
            <a:r>
              <a:rPr lang="en-US" dirty="0" err="1"/>
              <a:t>int</a:t>
            </a:r>
            <a:r>
              <a:rPr lang="en-US" dirty="0"/>
              <a:t> speed;</a:t>
            </a:r>
          </a:p>
          <a:p>
            <a:r>
              <a:rPr lang="en-US" dirty="0"/>
              <a:t>    </a:t>
            </a:r>
          </a:p>
          <a:p>
            <a:r>
              <a:rPr lang="en-US" dirty="0"/>
              <a:t>    public Car(){</a:t>
            </a:r>
          </a:p>
          <a:p>
            <a:r>
              <a:rPr lang="en-US" dirty="0"/>
              <a:t>    	speed = 0;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public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getSpeed</a:t>
            </a:r>
            <a:r>
              <a:rPr lang="en-US" dirty="0"/>
              <a:t>(){</a:t>
            </a:r>
          </a:p>
          <a:p>
            <a:r>
              <a:rPr lang="en-US" dirty="0"/>
              <a:t>    	return speed;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  </a:t>
            </a:r>
            <a:r>
              <a:rPr lang="en-US" b="1" dirty="0">
                <a:solidFill>
                  <a:srgbClr val="800000"/>
                </a:solidFill>
              </a:rPr>
              <a:t>  // Vehicle INTERFACE METHODS MUST BE </a:t>
            </a:r>
            <a:r>
              <a:rPr lang="en-US" b="1" dirty="0" smtClean="0">
                <a:solidFill>
                  <a:srgbClr val="800000"/>
                </a:solidFill>
              </a:rPr>
              <a:t>IMPLEMENTED</a:t>
            </a:r>
          </a:p>
          <a:p>
            <a:r>
              <a:rPr lang="en-US" b="1" dirty="0">
                <a:solidFill>
                  <a:srgbClr val="800000"/>
                </a:solidFill>
              </a:rPr>
              <a:t> </a:t>
            </a:r>
            <a:r>
              <a:rPr lang="en-US" b="1" dirty="0" smtClean="0">
                <a:solidFill>
                  <a:srgbClr val="800000"/>
                </a:solidFill>
              </a:rPr>
              <a:t>  //__________________________________________________</a:t>
            </a:r>
            <a:endParaRPr lang="en-US" b="1" dirty="0">
              <a:solidFill>
                <a:srgbClr val="800000"/>
              </a:solidFill>
            </a:endParaRPr>
          </a:p>
          <a:p>
            <a:r>
              <a:rPr lang="en-US" b="1" dirty="0">
                <a:solidFill>
                  <a:srgbClr val="800000"/>
                </a:solidFill>
              </a:rPr>
              <a:t>    public String start() {</a:t>
            </a:r>
          </a:p>
          <a:p>
            <a:r>
              <a:rPr lang="en-US" b="1" dirty="0">
                <a:solidFill>
                  <a:srgbClr val="800000"/>
                </a:solidFill>
              </a:rPr>
              <a:t>        return "Car is started and is in motion";</a:t>
            </a:r>
          </a:p>
          <a:p>
            <a:r>
              <a:rPr lang="en-US" b="1" dirty="0">
                <a:solidFill>
                  <a:srgbClr val="800000"/>
                </a:solidFill>
              </a:rPr>
              <a:t>    }</a:t>
            </a:r>
          </a:p>
          <a:p>
            <a:r>
              <a:rPr lang="en-US" b="1" dirty="0">
                <a:solidFill>
                  <a:srgbClr val="800000"/>
                </a:solidFill>
              </a:rPr>
              <a:t> </a:t>
            </a:r>
          </a:p>
          <a:p>
            <a:r>
              <a:rPr lang="en-US" b="1" dirty="0">
                <a:solidFill>
                  <a:srgbClr val="800000"/>
                </a:solidFill>
              </a:rPr>
              <a:t>    public String stop() {</a:t>
            </a:r>
          </a:p>
          <a:p>
            <a:r>
              <a:rPr lang="en-US" b="1" dirty="0">
                <a:solidFill>
                  <a:srgbClr val="800000"/>
                </a:solidFill>
              </a:rPr>
              <a:t>        return "Car has come to a halt.";</a:t>
            </a:r>
          </a:p>
          <a:p>
            <a:r>
              <a:rPr lang="en-US" b="1" dirty="0">
                <a:solidFill>
                  <a:srgbClr val="800000"/>
                </a:solidFill>
              </a:rPr>
              <a:t>    }</a:t>
            </a:r>
          </a:p>
          <a:p>
            <a:r>
              <a:rPr lang="en-US" b="1" dirty="0">
                <a:solidFill>
                  <a:srgbClr val="800000"/>
                </a:solidFill>
              </a:rPr>
              <a:t> </a:t>
            </a:r>
          </a:p>
          <a:p>
            <a:r>
              <a:rPr lang="en-US" b="1" dirty="0">
                <a:solidFill>
                  <a:srgbClr val="800000"/>
                </a:solidFill>
              </a:rPr>
              <a:t>    public void </a:t>
            </a:r>
            <a:r>
              <a:rPr lang="en-US" b="1" dirty="0" err="1">
                <a:solidFill>
                  <a:srgbClr val="800000"/>
                </a:solidFill>
              </a:rPr>
              <a:t>changeSpeed</a:t>
            </a:r>
            <a:r>
              <a:rPr lang="en-US" b="1" dirty="0">
                <a:solidFill>
                  <a:srgbClr val="800000"/>
                </a:solidFill>
              </a:rPr>
              <a:t>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b="1" dirty="0">
                <a:solidFill>
                  <a:srgbClr val="800000"/>
                </a:solidFill>
              </a:rPr>
              <a:t> </a:t>
            </a:r>
            <a:r>
              <a:rPr lang="en-US" b="1" dirty="0" err="1">
                <a:solidFill>
                  <a:srgbClr val="800000"/>
                </a:solidFill>
              </a:rPr>
              <a:t>newSpeed</a:t>
            </a:r>
            <a:r>
              <a:rPr lang="en-US" b="1" dirty="0">
                <a:solidFill>
                  <a:srgbClr val="800000"/>
                </a:solidFill>
              </a:rPr>
              <a:t>) {</a:t>
            </a:r>
          </a:p>
          <a:p>
            <a:r>
              <a:rPr lang="en-US" b="1" dirty="0">
                <a:solidFill>
                  <a:srgbClr val="800000"/>
                </a:solidFill>
              </a:rPr>
              <a:t>        </a:t>
            </a:r>
            <a:r>
              <a:rPr lang="en-US" b="1" dirty="0" err="1">
                <a:solidFill>
                  <a:srgbClr val="800000"/>
                </a:solidFill>
              </a:rPr>
              <a:t>this.speed</a:t>
            </a:r>
            <a:r>
              <a:rPr lang="en-US" b="1" dirty="0">
                <a:solidFill>
                  <a:srgbClr val="800000"/>
                </a:solidFill>
              </a:rPr>
              <a:t> = </a:t>
            </a:r>
            <a:r>
              <a:rPr lang="en-US" b="1" dirty="0" err="1">
                <a:solidFill>
                  <a:srgbClr val="800000"/>
                </a:solidFill>
              </a:rPr>
              <a:t>newSpeed</a:t>
            </a:r>
            <a:r>
              <a:rPr lang="en-US" b="1" dirty="0">
                <a:solidFill>
                  <a:srgbClr val="800000"/>
                </a:solidFill>
              </a:rPr>
              <a:t>;</a:t>
            </a:r>
          </a:p>
          <a:p>
            <a:r>
              <a:rPr lang="en-US" b="1" dirty="0">
                <a:solidFill>
                  <a:srgbClr val="800000"/>
                </a:solidFill>
              </a:rPr>
              <a:t>    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19825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Question 2: What output is produced by the code below?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MyMain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		Car </a:t>
            </a:r>
            <a:r>
              <a:rPr lang="en-US" dirty="0" err="1"/>
              <a:t>carA</a:t>
            </a:r>
            <a:r>
              <a:rPr lang="en-US" dirty="0"/>
              <a:t> = </a:t>
            </a:r>
            <a:r>
              <a:rPr lang="en-US" b="1" dirty="0"/>
              <a:t>new</a:t>
            </a:r>
            <a:r>
              <a:rPr lang="en-US" dirty="0"/>
              <a:t> Car();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b="1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carA.start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carA.changeSpeed</a:t>
            </a:r>
            <a:r>
              <a:rPr lang="en-US" dirty="0"/>
              <a:t>(</a:t>
            </a:r>
            <a:r>
              <a:rPr lang="en-US" dirty="0" err="1"/>
              <a:t>Vehicle.</a:t>
            </a:r>
            <a:r>
              <a:rPr lang="en-US" b="1" i="1" dirty="0" err="1"/>
              <a:t>REVERSE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b="1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carA.stop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091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370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Answer 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Car is started and is in motion</a:t>
            </a:r>
          </a:p>
          <a:p>
            <a:pPr marL="0" indent="0">
              <a:buNone/>
            </a:pPr>
            <a:r>
              <a:rPr lang="en-US" sz="3600" dirty="0"/>
              <a:t>Car has come to a halt.</a:t>
            </a:r>
            <a:br>
              <a:rPr lang="en-US" sz="3600" dirty="0"/>
            </a:br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091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577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Question 3: Which </a:t>
            </a:r>
            <a:r>
              <a:rPr lang="en-US" sz="2800" dirty="0"/>
              <a:t>of the following statements are invalid?</a:t>
            </a:r>
            <a:r>
              <a:rPr lang="en-US" sz="2800" dirty="0" smtClean="0">
                <a:effectLst/>
              </a:rPr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16182"/>
            <a:ext cx="8229600" cy="4241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		Vehicle myCar1 = new Car();</a:t>
            </a:r>
          </a:p>
          <a:p>
            <a:pPr marL="0" indent="0">
              <a:buNone/>
            </a:pPr>
            <a:r>
              <a:rPr lang="en-US" dirty="0"/>
              <a:t>		Car myCar2 = new Vehicle();</a:t>
            </a:r>
          </a:p>
          <a:p>
            <a:pPr marL="0" indent="0">
              <a:buNone/>
            </a:pPr>
            <a:r>
              <a:rPr lang="en-US" dirty="0"/>
              <a:t>		Car myCar3 = new Car();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091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597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3354"/>
            <a:ext cx="8229600" cy="244406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sz="3600" i="1" dirty="0" smtClean="0"/>
              <a:t>Abstract classes </a:t>
            </a:r>
            <a:r>
              <a:rPr lang="en-US" sz="3600" dirty="0" smtClean="0"/>
              <a:t>define the common </a:t>
            </a:r>
          </a:p>
          <a:p>
            <a:pPr marL="0" indent="0" algn="ctr">
              <a:buNone/>
            </a:pPr>
            <a:r>
              <a:rPr lang="en-US" sz="3600" dirty="0" smtClean="0"/>
              <a:t>attributes of a general class.</a:t>
            </a:r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494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Answer 3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Answer: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Car myCar2 = new Vehicle();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 smtClean="0"/>
              <a:t>The </a:t>
            </a:r>
            <a:r>
              <a:rPr lang="en-US" sz="3600" dirty="0"/>
              <a:t>declaration of myCar1 indicates that there is an 'is a ' relationship between the implementing classes and the interface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The declaration of myCar3 is a Car instance.</a:t>
            </a:r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091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027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784"/>
            <a:ext cx="8229600" cy="773071"/>
          </a:xfrm>
        </p:spPr>
        <p:txBody>
          <a:bodyPr/>
          <a:lstStyle/>
          <a:p>
            <a:r>
              <a:rPr lang="en-US" dirty="0" smtClean="0"/>
              <a:t>Consider the Bicycle Class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199" y="889843"/>
            <a:ext cx="75233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/>
              <a:t>class</a:t>
            </a:r>
            <a:r>
              <a:rPr lang="en-US" sz="2000" dirty="0"/>
              <a:t> Bicycle {</a:t>
            </a:r>
          </a:p>
          <a:p>
            <a:r>
              <a:rPr lang="en-US" sz="2000" dirty="0"/>
              <a:t>	</a:t>
            </a:r>
            <a:r>
              <a:rPr lang="en-US" sz="2000" b="1" dirty="0"/>
              <a:t>private</a:t>
            </a:r>
            <a:r>
              <a:rPr lang="en-US" sz="2000" dirty="0"/>
              <a:t> </a:t>
            </a:r>
            <a:r>
              <a:rPr lang="en-US" sz="2000" b="1" dirty="0" err="1"/>
              <a:t>int</a:t>
            </a:r>
            <a:r>
              <a:rPr lang="en-US" sz="2000" dirty="0"/>
              <a:t> speed;</a:t>
            </a:r>
          </a:p>
          <a:p>
            <a:r>
              <a:rPr lang="en-US" sz="2000" b="1" dirty="0"/>
              <a:t>	public</a:t>
            </a:r>
            <a:r>
              <a:rPr lang="en-US" sz="2000" dirty="0"/>
              <a:t> Bicycle(){</a:t>
            </a:r>
          </a:p>
          <a:p>
            <a:r>
              <a:rPr lang="en-US" sz="2000" dirty="0"/>
              <a:t>    	speed = 0;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    </a:t>
            </a:r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getSpeed</a:t>
            </a:r>
            <a:r>
              <a:rPr lang="en-US" sz="2000" dirty="0"/>
              <a:t>(){</a:t>
            </a:r>
          </a:p>
          <a:p>
            <a:r>
              <a:rPr lang="en-US" sz="2000" dirty="0"/>
              <a:t>    	</a:t>
            </a:r>
            <a:r>
              <a:rPr lang="en-US" sz="2000" b="1" dirty="0"/>
              <a:t>return</a:t>
            </a:r>
            <a:r>
              <a:rPr lang="en-US" sz="2000" dirty="0"/>
              <a:t> speed;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	</a:t>
            </a:r>
            <a:r>
              <a:rPr lang="en-US" sz="2000" b="1" dirty="0"/>
              <a:t>public</a:t>
            </a:r>
            <a:r>
              <a:rPr lang="en-US" sz="2000" dirty="0"/>
              <a:t> String start() {</a:t>
            </a:r>
          </a:p>
          <a:p>
            <a:r>
              <a:rPr lang="en-US" sz="2000" dirty="0"/>
              <a:t>        </a:t>
            </a:r>
            <a:r>
              <a:rPr lang="en-US" sz="2000" b="1" dirty="0"/>
              <a:t>return</a:t>
            </a:r>
            <a:r>
              <a:rPr lang="en-US" sz="2000" dirty="0"/>
              <a:t> "Car is started and is in motion";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	</a:t>
            </a:r>
            <a:r>
              <a:rPr lang="en-US" sz="2000" b="1" dirty="0"/>
              <a:t>public</a:t>
            </a:r>
            <a:r>
              <a:rPr lang="en-US" sz="2000" dirty="0"/>
              <a:t> String stop() {</a:t>
            </a:r>
          </a:p>
          <a:p>
            <a:r>
              <a:rPr lang="en-US" sz="2000" dirty="0"/>
              <a:t>        </a:t>
            </a:r>
            <a:r>
              <a:rPr lang="en-US" sz="2000" b="1" dirty="0"/>
              <a:t>return</a:t>
            </a:r>
            <a:r>
              <a:rPr lang="en-US" sz="2000" dirty="0"/>
              <a:t> "Car has come to a halt.";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	</a:t>
            </a:r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/>
              <a:t>void</a:t>
            </a:r>
            <a:r>
              <a:rPr lang="en-US" sz="2000" dirty="0"/>
              <a:t> </a:t>
            </a:r>
            <a:r>
              <a:rPr lang="en-US" sz="2000" dirty="0" err="1"/>
              <a:t>changeSpeed</a:t>
            </a:r>
            <a:r>
              <a:rPr lang="en-US" sz="2000" dirty="0"/>
              <a:t>(</a:t>
            </a:r>
            <a:r>
              <a:rPr lang="en-US" sz="2000" b="1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newSpeed</a:t>
            </a:r>
            <a:r>
              <a:rPr lang="en-US" sz="2000" dirty="0"/>
              <a:t>) {</a:t>
            </a:r>
          </a:p>
          <a:p>
            <a:r>
              <a:rPr lang="en-US" sz="2000" dirty="0"/>
              <a:t>        </a:t>
            </a:r>
            <a:r>
              <a:rPr lang="en-US" sz="2000" b="1" dirty="0" err="1"/>
              <a:t>this</a:t>
            </a:r>
            <a:r>
              <a:rPr lang="en-US" sz="2000" dirty="0" err="1"/>
              <a:t>.speed</a:t>
            </a:r>
            <a:r>
              <a:rPr lang="en-US" sz="2000" dirty="0"/>
              <a:t> = </a:t>
            </a:r>
            <a:r>
              <a:rPr lang="en-US" sz="2000" dirty="0" err="1"/>
              <a:t>newSpeed</a:t>
            </a:r>
            <a:r>
              <a:rPr lang="en-US" sz="2000" dirty="0"/>
              <a:t>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4" name="Line Callout 2 (Accent Bar) 3"/>
          <p:cNvSpPr/>
          <p:nvPr/>
        </p:nvSpPr>
        <p:spPr>
          <a:xfrm>
            <a:off x="6208357" y="1128953"/>
            <a:ext cx="2367328" cy="128575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05"/>
              <a:gd name="adj6" fmla="val -1387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Bicycle is NOT implemented as a Vehicle.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999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61638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Question 4: What output is produced by the code below?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3066"/>
            <a:ext cx="8229600" cy="6065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/>
              <a:t>class</a:t>
            </a:r>
            <a:r>
              <a:rPr lang="en-US" sz="2000" dirty="0"/>
              <a:t> </a:t>
            </a:r>
            <a:r>
              <a:rPr lang="en-US" sz="2000" dirty="0" err="1"/>
              <a:t>MyMain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b="1" dirty="0"/>
              <a:t>public</a:t>
            </a:r>
            <a:r>
              <a:rPr lang="en-US" sz="2000" dirty="0"/>
              <a:t> </a:t>
            </a:r>
            <a:r>
              <a:rPr lang="en-US" sz="2000" b="1" dirty="0"/>
              <a:t>static</a:t>
            </a:r>
            <a:r>
              <a:rPr lang="en-US" sz="2000" dirty="0"/>
              <a:t> </a:t>
            </a:r>
            <a:r>
              <a:rPr lang="en-US" sz="2000" b="1" dirty="0"/>
              <a:t>void</a:t>
            </a:r>
            <a:r>
              <a:rPr lang="en-US" sz="2000" dirty="0"/>
              <a:t> main(String[] </a:t>
            </a:r>
            <a:r>
              <a:rPr lang="en-US" sz="2000" dirty="0" err="1"/>
              <a:t>args</a:t>
            </a:r>
            <a:r>
              <a:rPr lang="en-US" sz="2000" dirty="0"/>
              <a:t>) 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b="1" dirty="0" err="1"/>
              <a:t>boolean</a:t>
            </a:r>
            <a:r>
              <a:rPr lang="en-US" sz="2000" dirty="0"/>
              <a:t> </a:t>
            </a:r>
            <a:r>
              <a:rPr lang="en-US" sz="2000" dirty="0" err="1"/>
              <a:t>isVehicle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Car </a:t>
            </a:r>
            <a:r>
              <a:rPr lang="en-US" sz="2000" dirty="0" err="1"/>
              <a:t>carB</a:t>
            </a:r>
            <a:r>
              <a:rPr lang="en-US" sz="2000" dirty="0"/>
              <a:t> = </a:t>
            </a:r>
            <a:r>
              <a:rPr lang="en-US" sz="2000" b="1" dirty="0"/>
              <a:t>new</a:t>
            </a:r>
            <a:r>
              <a:rPr lang="en-US" sz="2000" dirty="0"/>
              <a:t> Car();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isVehicle</a:t>
            </a:r>
            <a:r>
              <a:rPr lang="en-US" sz="2000" dirty="0"/>
              <a:t> = </a:t>
            </a:r>
            <a:r>
              <a:rPr lang="en-US" sz="2000" dirty="0" err="1"/>
              <a:t>carB</a:t>
            </a:r>
            <a:r>
              <a:rPr lang="en-US" sz="2000" dirty="0"/>
              <a:t> </a:t>
            </a:r>
            <a:r>
              <a:rPr lang="en-US" sz="2000" b="1" dirty="0" err="1"/>
              <a:t>instanceof</a:t>
            </a:r>
            <a:r>
              <a:rPr lang="en-US" sz="2000" dirty="0"/>
              <a:t> Vehicle;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b="1" dirty="0"/>
              <a:t>if</a:t>
            </a:r>
            <a:r>
              <a:rPr lang="en-US" sz="2000" dirty="0"/>
              <a:t> (</a:t>
            </a:r>
            <a:r>
              <a:rPr lang="en-US" sz="2000" dirty="0" err="1"/>
              <a:t>isVehicle</a:t>
            </a:r>
            <a:r>
              <a:rPr lang="en-US" sz="2000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System.</a:t>
            </a:r>
            <a:r>
              <a:rPr lang="en-US" sz="2000" b="1" i="1" dirty="0" err="1"/>
              <a:t>out</a:t>
            </a:r>
            <a:r>
              <a:rPr lang="en-US" sz="2000" dirty="0" err="1"/>
              <a:t>.println</a:t>
            </a:r>
            <a:r>
              <a:rPr lang="en-US" sz="2000" dirty="0"/>
              <a:t>("</a:t>
            </a:r>
            <a:r>
              <a:rPr lang="en-US" sz="2000" dirty="0" err="1"/>
              <a:t>carB</a:t>
            </a:r>
            <a:r>
              <a:rPr lang="en-US" sz="2000" dirty="0"/>
              <a:t> is an </a:t>
            </a:r>
            <a:r>
              <a:rPr lang="en-US" sz="2000" dirty="0" err="1"/>
              <a:t>instanceof</a:t>
            </a:r>
            <a:r>
              <a:rPr lang="en-US" sz="2000" dirty="0"/>
              <a:t> Vehicle")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b="1" dirty="0" smtClean="0"/>
              <a:t>else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System.</a:t>
            </a:r>
            <a:r>
              <a:rPr lang="en-US" sz="2000" b="1" i="1" dirty="0" err="1"/>
              <a:t>out</a:t>
            </a:r>
            <a:r>
              <a:rPr lang="en-US" sz="2000" dirty="0" err="1"/>
              <a:t>.println</a:t>
            </a:r>
            <a:r>
              <a:rPr lang="en-US" sz="2000" dirty="0"/>
              <a:t>("</a:t>
            </a:r>
            <a:r>
              <a:rPr lang="en-US" sz="2000" dirty="0" err="1"/>
              <a:t>carB</a:t>
            </a:r>
            <a:r>
              <a:rPr lang="en-US" sz="2000" dirty="0"/>
              <a:t> is not an </a:t>
            </a:r>
            <a:r>
              <a:rPr lang="en-US" sz="2000" dirty="0" err="1"/>
              <a:t>instanceof</a:t>
            </a:r>
            <a:r>
              <a:rPr lang="en-US" sz="2000" dirty="0"/>
              <a:t> Vehicle")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Bicycle bike = </a:t>
            </a:r>
            <a:r>
              <a:rPr lang="en-US" sz="2000" b="1" dirty="0"/>
              <a:t>new</a:t>
            </a:r>
            <a:r>
              <a:rPr lang="en-US" sz="2000" dirty="0"/>
              <a:t> Bicycle();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isVehicle</a:t>
            </a:r>
            <a:r>
              <a:rPr lang="en-US" sz="2000" dirty="0"/>
              <a:t> = bike </a:t>
            </a:r>
            <a:r>
              <a:rPr lang="en-US" sz="2000" b="1" dirty="0" err="1"/>
              <a:t>instanceof</a:t>
            </a:r>
            <a:r>
              <a:rPr lang="en-US" sz="2000" dirty="0"/>
              <a:t> Vehicle;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b="1" dirty="0"/>
              <a:t>if</a:t>
            </a:r>
            <a:r>
              <a:rPr lang="en-US" sz="2000" dirty="0"/>
              <a:t> (</a:t>
            </a:r>
            <a:r>
              <a:rPr lang="en-US" sz="2000" dirty="0" err="1"/>
              <a:t>isVehicle</a:t>
            </a:r>
            <a:r>
              <a:rPr lang="en-US" sz="2000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System.</a:t>
            </a:r>
            <a:r>
              <a:rPr lang="en-US" sz="2000" b="1" i="1" dirty="0" err="1"/>
              <a:t>out</a:t>
            </a:r>
            <a:r>
              <a:rPr lang="en-US" sz="2000" dirty="0" err="1"/>
              <a:t>.println</a:t>
            </a:r>
            <a:r>
              <a:rPr lang="en-US" sz="2000" dirty="0"/>
              <a:t>("bike is an </a:t>
            </a:r>
            <a:r>
              <a:rPr lang="en-US" sz="2000" dirty="0" err="1"/>
              <a:t>instanceof</a:t>
            </a:r>
            <a:r>
              <a:rPr lang="en-US" sz="2000" dirty="0"/>
              <a:t> Vehicle")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b="1" dirty="0" smtClean="0"/>
              <a:t>else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System.</a:t>
            </a:r>
            <a:r>
              <a:rPr lang="en-US" sz="2000" b="1" i="1" dirty="0" err="1"/>
              <a:t>out</a:t>
            </a:r>
            <a:r>
              <a:rPr lang="en-US" sz="2000" dirty="0" err="1"/>
              <a:t>.println</a:t>
            </a:r>
            <a:r>
              <a:rPr lang="en-US" sz="2000" dirty="0"/>
              <a:t>("bike is not an </a:t>
            </a:r>
            <a:r>
              <a:rPr lang="en-US" sz="2000" dirty="0" err="1"/>
              <a:t>instanceof</a:t>
            </a:r>
            <a:r>
              <a:rPr lang="en-US" sz="2000" dirty="0"/>
              <a:t> Vehicle")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1600" dirty="0"/>
              <a:t>}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79202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195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Answer 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74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carB</a:t>
            </a:r>
            <a:r>
              <a:rPr lang="en-US" sz="3600" dirty="0"/>
              <a:t> is an </a:t>
            </a:r>
            <a:r>
              <a:rPr lang="en-US" sz="3600" dirty="0" err="1"/>
              <a:t>instanceof</a:t>
            </a:r>
            <a:r>
              <a:rPr lang="en-US" sz="3600" dirty="0"/>
              <a:t> Vehicle</a:t>
            </a:r>
          </a:p>
          <a:p>
            <a:pPr marL="0" indent="0">
              <a:buNone/>
            </a:pPr>
            <a:r>
              <a:rPr lang="en-US" sz="3600" dirty="0"/>
              <a:t>bike is not an </a:t>
            </a:r>
            <a:r>
              <a:rPr lang="en-US" sz="3600" dirty="0" err="1"/>
              <a:t>instanceof</a:t>
            </a:r>
            <a:r>
              <a:rPr lang="en-US" sz="3600" dirty="0"/>
              <a:t> Vehicle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091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001657" y="4597709"/>
            <a:ext cx="4572000" cy="181588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r>
              <a:rPr lang="en-US" sz="2800" dirty="0" err="1" smtClean="0"/>
              <a:t>instanceOf</a:t>
            </a:r>
            <a:r>
              <a:rPr lang="en-US" sz="2800" dirty="0" smtClean="0"/>
              <a:t> </a:t>
            </a:r>
            <a:r>
              <a:rPr lang="en-US" sz="2800" dirty="0"/>
              <a:t>indicates </a:t>
            </a:r>
            <a:r>
              <a:rPr lang="en-US" sz="2800" dirty="0" smtClean="0"/>
              <a:t>if there </a:t>
            </a:r>
            <a:r>
              <a:rPr lang="en-US" sz="2800" dirty="0"/>
              <a:t>is an “is a” relationship between classes and the Vehicle interface.</a:t>
            </a:r>
          </a:p>
        </p:txBody>
      </p:sp>
    </p:spTree>
    <p:extLst>
      <p:ext uri="{BB962C8B-B14F-4D97-AF65-F5344CB8AC3E}">
        <p14:creationId xmlns:p14="http://schemas.microsoft.com/office/powerpoint/2010/main" val="2957099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</a:t>
            </a:r>
            <a:br>
              <a:rPr lang="en-US" dirty="0" smtClean="0"/>
            </a:br>
            <a:r>
              <a:rPr lang="en-US" dirty="0" smtClean="0"/>
              <a:t>a class and an interface?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0488"/>
            <a:ext cx="8229600" cy="45259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 class can be instantiated.</a:t>
            </a:r>
          </a:p>
          <a:p>
            <a:r>
              <a:rPr lang="en-US" dirty="0" smtClean="0"/>
              <a:t>An interface cannot be instantiated.</a:t>
            </a:r>
          </a:p>
          <a:p>
            <a:endParaRPr lang="en-US" dirty="0"/>
          </a:p>
          <a:p>
            <a:r>
              <a:rPr lang="en-US" dirty="0" smtClean="0"/>
              <a:t>An interface contains a set of abstract methods for which a class provides the implementation.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2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61" y="274638"/>
            <a:ext cx="8750405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are the common attributes </a:t>
            </a:r>
            <a:br>
              <a:rPr lang="en-US" sz="3200" dirty="0" smtClean="0"/>
            </a:br>
            <a:r>
              <a:rPr lang="en-US" sz="3200" dirty="0" smtClean="0"/>
              <a:t>of the following basic geometric shapes?</a:t>
            </a:r>
            <a:endParaRPr lang="en-US" sz="3200" dirty="0"/>
          </a:p>
        </p:txBody>
      </p:sp>
      <p:pic>
        <p:nvPicPr>
          <p:cNvPr id="5" name="Picture 4" descr="Screen Shot 2019-02-03 at 3.04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99" y="1826481"/>
            <a:ext cx="6273005" cy="490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66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public abstract class </a:t>
            </a:r>
            <a:r>
              <a:rPr lang="en-US" dirty="0" err="1" smtClean="0"/>
              <a:t>GeometricShape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 //Common attributes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private String </a:t>
            </a:r>
            <a:r>
              <a:rPr lang="en-US" dirty="0" err="1" smtClean="0"/>
              <a:t>strokeColor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private String </a:t>
            </a:r>
            <a:r>
              <a:rPr lang="en-US" dirty="0" err="1" smtClean="0"/>
              <a:t>fillColor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private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xPosition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private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yPosition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0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61" y="274638"/>
            <a:ext cx="8750405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Describe common functionality </a:t>
            </a:r>
            <a:br>
              <a:rPr lang="en-US" sz="3200" dirty="0" smtClean="0"/>
            </a:br>
            <a:r>
              <a:rPr lang="en-US" sz="3200" dirty="0" smtClean="0"/>
              <a:t>of the following basic geometric shapes.</a:t>
            </a:r>
            <a:endParaRPr lang="en-US" sz="3200" dirty="0"/>
          </a:p>
        </p:txBody>
      </p:sp>
      <p:pic>
        <p:nvPicPr>
          <p:cNvPr id="5" name="Picture 4" descr="Screen Shot 2019-02-03 at 3.04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99" y="1826481"/>
            <a:ext cx="6273005" cy="490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09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public abstract class </a:t>
            </a:r>
            <a:r>
              <a:rPr lang="en-US" dirty="0" err="1" smtClean="0"/>
              <a:t>GeometricShape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         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//</a:t>
            </a:r>
            <a:r>
              <a:rPr lang="en-US" dirty="0"/>
              <a:t>F</a:t>
            </a:r>
            <a:r>
              <a:rPr lang="en-US" dirty="0" smtClean="0"/>
              <a:t>unctionality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public abstract double </a:t>
            </a:r>
            <a:r>
              <a:rPr lang="en-US" dirty="0" err="1" smtClean="0"/>
              <a:t>getArea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public </a:t>
            </a:r>
            <a:r>
              <a:rPr lang="en-US" dirty="0"/>
              <a:t>abstract double </a:t>
            </a:r>
            <a:r>
              <a:rPr lang="en-US" dirty="0" err="1" smtClean="0"/>
              <a:t>getPerimeter</a:t>
            </a:r>
            <a:r>
              <a:rPr lang="en-US" dirty="0" smtClean="0"/>
              <a:t>(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943440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789"/>
            <a:ext cx="8229600" cy="1957029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An </a:t>
            </a:r>
            <a:r>
              <a:rPr lang="en-US" i="1" dirty="0" smtClean="0"/>
              <a:t>abstract</a:t>
            </a:r>
            <a:r>
              <a:rPr lang="en-US" dirty="0" smtClean="0"/>
              <a:t> method cannot be </a:t>
            </a:r>
          </a:p>
          <a:p>
            <a:pPr marL="0" indent="0" algn="ctr">
              <a:buNone/>
            </a:pPr>
            <a:r>
              <a:rPr lang="en-US" dirty="0" smtClean="0"/>
              <a:t>contained in a </a:t>
            </a:r>
            <a:r>
              <a:rPr lang="en-US" u="sng" dirty="0" smtClean="0"/>
              <a:t>non-abstract </a:t>
            </a:r>
            <a:r>
              <a:rPr lang="en-US" dirty="0" smtClean="0"/>
              <a:t>class.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948677"/>
            <a:ext cx="8229600" cy="189606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pPr marL="0" indent="0" algn="ctr">
              <a:buFont typeface="Arial"/>
              <a:buNone/>
            </a:pPr>
            <a:r>
              <a:rPr lang="en-US" dirty="0" smtClean="0"/>
              <a:t>It is possible to define an </a:t>
            </a:r>
            <a:r>
              <a:rPr lang="en-US" i="1" dirty="0" smtClean="0"/>
              <a:t>abstract</a:t>
            </a:r>
            <a:r>
              <a:rPr lang="en-US" dirty="0" smtClean="0"/>
              <a:t> class that does not contain any </a:t>
            </a:r>
            <a:r>
              <a:rPr lang="en-US" u="sng" dirty="0" smtClean="0"/>
              <a:t>abstract </a:t>
            </a:r>
            <a:r>
              <a:rPr lang="en-US" dirty="0" smtClean="0"/>
              <a:t>methods.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058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48736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Abstract classes </a:t>
            </a:r>
            <a:r>
              <a:rPr lang="en-US" dirty="0" smtClean="0"/>
              <a:t>define the common attributes of a general class.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You </a:t>
            </a:r>
            <a:r>
              <a:rPr lang="en-US" u="sng" dirty="0" smtClean="0"/>
              <a:t>cannot</a:t>
            </a:r>
            <a:r>
              <a:rPr lang="en-US" dirty="0" smtClean="0"/>
              <a:t> create instances of </a:t>
            </a:r>
            <a:r>
              <a:rPr lang="en-US" i="1" dirty="0" smtClean="0"/>
              <a:t>abstract classes</a:t>
            </a:r>
            <a:r>
              <a:rPr lang="en-US" dirty="0" smtClean="0"/>
              <a:t> using the </a:t>
            </a:r>
            <a:r>
              <a:rPr lang="en-US" b="1" i="1" dirty="0" smtClean="0"/>
              <a:t>new</a:t>
            </a:r>
            <a:r>
              <a:rPr lang="en-US" dirty="0" smtClean="0"/>
              <a:t> operator.</a:t>
            </a:r>
          </a:p>
          <a:p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----Error---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1682" y="5036685"/>
            <a:ext cx="7595174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00050" lvl="1" indent="0" algn="ctr">
              <a:buNone/>
            </a:pPr>
            <a:endParaRPr lang="en-US" sz="2800" dirty="0" smtClean="0">
              <a:solidFill>
                <a:srgbClr val="800000"/>
              </a:solidFill>
            </a:endParaRPr>
          </a:p>
          <a:p>
            <a:pPr marL="400050" lvl="1" indent="0" algn="ctr">
              <a:buNone/>
            </a:pPr>
            <a:r>
              <a:rPr lang="en-US" sz="2800" dirty="0" err="1" smtClean="0">
                <a:solidFill>
                  <a:srgbClr val="800000"/>
                </a:solidFill>
              </a:rPr>
              <a:t>GeometricShape</a:t>
            </a:r>
            <a:r>
              <a:rPr lang="en-US" sz="2800" dirty="0" smtClean="0">
                <a:solidFill>
                  <a:srgbClr val="800000"/>
                </a:solidFill>
              </a:rPr>
              <a:t> </a:t>
            </a:r>
            <a:r>
              <a:rPr lang="en-US" sz="2800" dirty="0" err="1">
                <a:solidFill>
                  <a:srgbClr val="800000"/>
                </a:solidFill>
              </a:rPr>
              <a:t>gs</a:t>
            </a:r>
            <a:r>
              <a:rPr lang="en-US" sz="2800" dirty="0">
                <a:solidFill>
                  <a:srgbClr val="800000"/>
                </a:solidFill>
              </a:rPr>
              <a:t> = new </a:t>
            </a:r>
            <a:r>
              <a:rPr lang="en-US" sz="2800" dirty="0" err="1">
                <a:solidFill>
                  <a:srgbClr val="800000"/>
                </a:solidFill>
              </a:rPr>
              <a:t>GeometricShape</a:t>
            </a:r>
            <a:r>
              <a:rPr lang="en-US" sz="2800" dirty="0">
                <a:solidFill>
                  <a:srgbClr val="800000"/>
                </a:solidFill>
              </a:rPr>
              <a:t>()</a:t>
            </a:r>
            <a:r>
              <a:rPr lang="en-US" sz="2800" dirty="0" smtClean="0">
                <a:solidFill>
                  <a:srgbClr val="800000"/>
                </a:solidFill>
              </a:rPr>
              <a:t>;</a:t>
            </a:r>
          </a:p>
          <a:p>
            <a:pPr marL="400050" lvl="1" indent="0" algn="ctr"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7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789"/>
            <a:ext cx="8229600" cy="1957029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 subclass can be </a:t>
            </a:r>
            <a:r>
              <a:rPr lang="en-US" i="1" dirty="0" smtClean="0"/>
              <a:t>abstract</a:t>
            </a:r>
            <a:r>
              <a:rPr lang="en-US" dirty="0" smtClean="0"/>
              <a:t> even if </a:t>
            </a:r>
          </a:p>
          <a:p>
            <a:pPr marL="0" indent="0" algn="ctr">
              <a:buNone/>
            </a:pPr>
            <a:r>
              <a:rPr lang="en-US" dirty="0" smtClean="0"/>
              <a:t>its superclass is concrete.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08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557</Words>
  <Application>Microsoft Macintosh PowerPoint</Application>
  <PresentationFormat>On-screen Show (4:3)</PresentationFormat>
  <Paragraphs>177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Topics</vt:lpstr>
      <vt:lpstr>Review</vt:lpstr>
      <vt:lpstr>What are the common attributes  of the following basic geometric shapes?</vt:lpstr>
      <vt:lpstr>Review</vt:lpstr>
      <vt:lpstr>Describe common functionality  of the following basic geometric shapes.</vt:lpstr>
      <vt:lpstr>Review</vt:lpstr>
      <vt:lpstr>Review</vt:lpstr>
      <vt:lpstr>Review</vt:lpstr>
      <vt:lpstr>Review</vt:lpstr>
      <vt:lpstr>Interface Class</vt:lpstr>
      <vt:lpstr>What is an interface?</vt:lpstr>
      <vt:lpstr>interface methods and data members </vt:lpstr>
      <vt:lpstr>Using an interface</vt:lpstr>
      <vt:lpstr>Interface Example </vt:lpstr>
      <vt:lpstr>PowerPoint Presentation</vt:lpstr>
      <vt:lpstr>PowerPoint Presentation</vt:lpstr>
      <vt:lpstr>Question 2: What output is produced by the code below?</vt:lpstr>
      <vt:lpstr>Answer 2</vt:lpstr>
      <vt:lpstr>Question 3: Which of the following statements are invalid? </vt:lpstr>
      <vt:lpstr>Answer 3</vt:lpstr>
      <vt:lpstr>Consider the Bicycle Class</vt:lpstr>
      <vt:lpstr>Question 4: What output is produced by the code below?</vt:lpstr>
      <vt:lpstr>Answer 4</vt:lpstr>
      <vt:lpstr>What is the difference between a class and an interface?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Classes and Interfaces</dc:title>
  <dc:creator>Trish</dc:creator>
  <cp:lastModifiedBy>Trish</cp:lastModifiedBy>
  <cp:revision>59</cp:revision>
  <dcterms:created xsi:type="dcterms:W3CDTF">2018-01-07T18:36:39Z</dcterms:created>
  <dcterms:modified xsi:type="dcterms:W3CDTF">2019-02-04T04:25:39Z</dcterms:modified>
</cp:coreProperties>
</file>