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7" r:id="rId4"/>
    <p:sldId id="288" r:id="rId5"/>
    <p:sldId id="289" r:id="rId6"/>
    <p:sldId id="290" r:id="rId7"/>
    <p:sldId id="291" r:id="rId8"/>
    <p:sldId id="258" r:id="rId9"/>
    <p:sldId id="293" r:id="rId10"/>
    <p:sldId id="292" r:id="rId11"/>
    <p:sldId id="294" r:id="rId12"/>
    <p:sldId id="259" r:id="rId13"/>
    <p:sldId id="286" r:id="rId14"/>
    <p:sldId id="263" r:id="rId15"/>
    <p:sldId id="284" r:id="rId16"/>
    <p:sldId id="282" r:id="rId17"/>
    <p:sldId id="283" r:id="rId18"/>
    <p:sldId id="260" r:id="rId19"/>
    <p:sldId id="275" r:id="rId20"/>
    <p:sldId id="276" r:id="rId21"/>
    <p:sldId id="295" r:id="rId22"/>
    <p:sldId id="296" r:id="rId23"/>
    <p:sldId id="277" r:id="rId24"/>
    <p:sldId id="278" r:id="rId25"/>
    <p:sldId id="274" r:id="rId26"/>
    <p:sldId id="280" r:id="rId27"/>
    <p:sldId id="281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3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4A9FA-5B3A-6C40-9481-827D1F1DBE9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7AB63-880F-414F-BBE1-CE471B07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9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5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1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2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1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3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5BDF-BFA7-C646-8DAF-47E57A093A9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4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9935"/>
            <a:ext cx="7772400" cy="1470025"/>
          </a:xfrm>
        </p:spPr>
        <p:txBody>
          <a:bodyPr/>
          <a:lstStyle/>
          <a:p>
            <a:r>
              <a:rPr lang="en-US" dirty="0" smtClean="0"/>
              <a:t>Class Inheritance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250" y="3265710"/>
            <a:ext cx="8572500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Concept of Inheritance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Java keywords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Practice extending a base class of a subclass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9055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</a:t>
            </a:r>
            <a:r>
              <a:rPr lang="en-US" dirty="0" smtClean="0"/>
              <a:t>expect </a:t>
            </a:r>
            <a:r>
              <a:rPr lang="en-US" dirty="0"/>
              <a:t>to see </a:t>
            </a:r>
            <a:r>
              <a:rPr lang="en-US" dirty="0" smtClean="0"/>
              <a:t>shared traits in </a:t>
            </a:r>
            <a:r>
              <a:rPr lang="en-US" dirty="0" smtClean="0"/>
              <a:t>all Doberman </a:t>
            </a:r>
            <a:r>
              <a:rPr lang="en-US" dirty="0" smtClean="0"/>
              <a:t>Pinschers.</a:t>
            </a:r>
          </a:p>
          <a:p>
            <a:endParaRPr lang="en-US" dirty="0"/>
          </a:p>
          <a:p>
            <a:r>
              <a:rPr lang="en-US" dirty="0" smtClean="0"/>
              <a:t>Individual </a:t>
            </a:r>
            <a:r>
              <a:rPr lang="en-US" dirty="0"/>
              <a:t>Doberman </a:t>
            </a:r>
            <a:r>
              <a:rPr lang="en-US" dirty="0" smtClean="0"/>
              <a:t>Pinschers </a:t>
            </a:r>
            <a:r>
              <a:rPr lang="en-US" dirty="0" smtClean="0"/>
              <a:t>have </a:t>
            </a:r>
            <a:r>
              <a:rPr lang="en-US" dirty="0" smtClean="0"/>
              <a:t>different </a:t>
            </a:r>
            <a:r>
              <a:rPr lang="en-US" dirty="0" smtClean="0"/>
              <a:t>personal characteristics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dependably count </a:t>
            </a:r>
            <a:r>
              <a:rPr lang="en-US" dirty="0"/>
              <a:t>on many inherited attributes and behaviors.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large dog breeds dob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62" y="1600200"/>
            <a:ext cx="5003613" cy="38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1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90" y="12920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OOP Inheritance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7893"/>
            <a:ext cx="8229600" cy="28034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We </a:t>
            </a:r>
            <a:r>
              <a:rPr lang="en-US" dirty="0" smtClean="0"/>
              <a:t>use </a:t>
            </a:r>
            <a:r>
              <a:rPr lang="en-US" dirty="0"/>
              <a:t>inheritance to pass along functionality </a:t>
            </a:r>
            <a:r>
              <a:rPr lang="en-US" dirty="0" smtClean="0"/>
              <a:t>and </a:t>
            </a:r>
            <a:r>
              <a:rPr lang="en-US" dirty="0"/>
              <a:t>attributes </a:t>
            </a:r>
            <a:r>
              <a:rPr lang="en-US" dirty="0" smtClean="0"/>
              <a:t>of </a:t>
            </a:r>
            <a:r>
              <a:rPr lang="en-US" dirty="0"/>
              <a:t>an existing 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</a:t>
            </a:r>
            <a:r>
              <a:rPr lang="en-US" dirty="0" smtClean="0"/>
              <a:t>can use </a:t>
            </a:r>
            <a:r>
              <a:rPr lang="en-US" b="1" i="1" dirty="0" smtClean="0"/>
              <a:t>override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identify different traits and functionality.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0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48"/>
            <a:ext cx="8229600" cy="586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Inheritance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63" y="1333552"/>
            <a:ext cx="8229600" cy="204389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Instrument</a:t>
            </a:r>
            <a:r>
              <a:rPr lang="en-US" sz="2400" dirty="0" smtClean="0"/>
              <a:t> </a:t>
            </a:r>
            <a:r>
              <a:rPr lang="en-US" sz="2400" dirty="0" smtClean="0"/>
              <a:t>is a </a:t>
            </a:r>
            <a:r>
              <a:rPr lang="en-US" sz="2400" dirty="0" smtClean="0"/>
              <a:t>super class</a:t>
            </a:r>
            <a:r>
              <a:rPr lang="en-US" sz="2400" dirty="0" smtClean="0"/>
              <a:t>, a general class.</a:t>
            </a:r>
            <a:endParaRPr lang="en-US" sz="2400" dirty="0" smtClean="0"/>
          </a:p>
          <a:p>
            <a:r>
              <a:rPr lang="en-US" sz="2400" b="1" dirty="0" smtClean="0"/>
              <a:t>Wind</a:t>
            </a:r>
            <a:r>
              <a:rPr lang="en-US" sz="2400" dirty="0" smtClean="0"/>
              <a:t>, </a:t>
            </a:r>
            <a:r>
              <a:rPr lang="en-US" sz="2400" b="1" dirty="0" smtClean="0"/>
              <a:t>Percussion</a:t>
            </a:r>
            <a:r>
              <a:rPr lang="en-US" sz="2400" dirty="0" smtClean="0"/>
              <a:t> and </a:t>
            </a:r>
            <a:r>
              <a:rPr lang="en-US" sz="2400" b="1" dirty="0" smtClean="0"/>
              <a:t>Stringed</a:t>
            </a:r>
            <a:r>
              <a:rPr lang="en-US" sz="2400" dirty="0" smtClean="0"/>
              <a:t> are </a:t>
            </a:r>
            <a:r>
              <a:rPr lang="en-US" sz="2400" dirty="0" smtClean="0"/>
              <a:t>sub classes of </a:t>
            </a:r>
            <a:r>
              <a:rPr lang="en-US" sz="2400" b="1" dirty="0" smtClean="0"/>
              <a:t>Instrument</a:t>
            </a:r>
            <a:r>
              <a:rPr lang="en-US" sz="2400" dirty="0" smtClean="0"/>
              <a:t>. A sub class </a:t>
            </a:r>
            <a:r>
              <a:rPr lang="en-US" sz="2400" b="1" dirty="0" smtClean="0"/>
              <a:t>is-a</a:t>
            </a:r>
            <a:r>
              <a:rPr lang="en-US" sz="2400" dirty="0" smtClean="0"/>
              <a:t> specific type of super class.</a:t>
            </a:r>
            <a:endParaRPr lang="en-US" sz="2400" b="1" i="1" dirty="0" smtClean="0"/>
          </a:p>
          <a:p>
            <a:pPr marL="400050" lvl="1" indent="0">
              <a:buNone/>
            </a:pPr>
            <a:r>
              <a:rPr lang="en-US" sz="2000" b="1" i="1" dirty="0" smtClean="0"/>
              <a:t>  Example: Percussion is-a(n) Instrument.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 descr="Screen Shot 2018-01-25 at 8.12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3" y="3477185"/>
            <a:ext cx="88392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a subclass inherit?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102"/>
            <a:ext cx="8229600" cy="264886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 smtClean="0"/>
              <a:t>sub class </a:t>
            </a:r>
            <a:r>
              <a:rPr lang="en-US" u="sng" dirty="0"/>
              <a:t>automatically</a:t>
            </a:r>
            <a:r>
              <a:rPr lang="en-US" dirty="0"/>
              <a:t> </a:t>
            </a:r>
            <a:r>
              <a:rPr lang="en-US" dirty="0" smtClean="0"/>
              <a:t>inherits </a:t>
            </a:r>
            <a:r>
              <a:rPr lang="en-US" dirty="0"/>
              <a:t>the data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fields </a:t>
            </a:r>
            <a:r>
              <a:rPr lang="en-US" dirty="0"/>
              <a:t>and methods of the </a:t>
            </a:r>
            <a:r>
              <a:rPr lang="en-US" dirty="0" smtClean="0"/>
              <a:t>super </a:t>
            </a:r>
            <a:r>
              <a:rPr lang="en-US" dirty="0"/>
              <a:t>class. </a:t>
            </a:r>
          </a:p>
        </p:txBody>
      </p:sp>
    </p:spTree>
    <p:extLst>
      <p:ext uri="{BB962C8B-B14F-4D97-AF65-F5344CB8AC3E}">
        <p14:creationId xmlns:p14="http://schemas.microsoft.com/office/powerpoint/2010/main" val="77147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158"/>
            <a:ext cx="8229600" cy="48130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subclass can declare </a:t>
            </a:r>
            <a:r>
              <a:rPr lang="en-US" dirty="0" smtClean="0"/>
              <a:t>additional methods </a:t>
            </a:r>
            <a:r>
              <a:rPr lang="en-US" dirty="0" smtClean="0"/>
              <a:t>or </a:t>
            </a:r>
            <a:r>
              <a:rPr lang="en-US" dirty="0"/>
              <a:t>change the implementation of inherited </a:t>
            </a:r>
            <a:r>
              <a:rPr lang="en-US" dirty="0" smtClean="0"/>
              <a:t>methods.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you supply a new implementation for an inherited method, </a:t>
            </a:r>
            <a:r>
              <a:rPr lang="en-US" dirty="0" smtClean="0"/>
              <a:t>you automatically </a:t>
            </a:r>
            <a:r>
              <a:rPr lang="en-US" dirty="0"/>
              <a:t>override the </a:t>
            </a:r>
            <a:r>
              <a:rPr lang="en-US" dirty="0" smtClean="0"/>
              <a:t>super </a:t>
            </a:r>
            <a:r>
              <a:rPr lang="en-US" dirty="0" smtClean="0"/>
              <a:t>class method.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9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25 at 8.12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16" y="2365084"/>
            <a:ext cx="5692784" cy="386880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6638" y="189793"/>
            <a:ext cx="8817362" cy="1226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Polymorphism </a:t>
            </a:r>
            <a:r>
              <a:rPr lang="en-US" dirty="0"/>
              <a:t>a</a:t>
            </a:r>
            <a:r>
              <a:rPr lang="en-US" dirty="0" smtClean="0"/>
              <a:t>llows us to create a new </a:t>
            </a:r>
            <a:r>
              <a:rPr lang="en-US" dirty="0"/>
              <a:t>implementation for an inherited </a:t>
            </a:r>
            <a:r>
              <a:rPr lang="en-US" dirty="0" smtClean="0"/>
              <a:t>method.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5984" y="2029296"/>
            <a:ext cx="3152832" cy="4452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  </a:t>
            </a:r>
          </a:p>
          <a:p>
            <a:r>
              <a:rPr lang="en-US" sz="2000" b="1" dirty="0" smtClean="0"/>
              <a:t>Wind</a:t>
            </a:r>
            <a:r>
              <a:rPr lang="en-US" sz="2000" dirty="0" smtClean="0"/>
              <a:t> has its own implementation of play().</a:t>
            </a:r>
          </a:p>
          <a:p>
            <a:endParaRPr lang="en-US" sz="2000" dirty="0" smtClean="0"/>
          </a:p>
          <a:p>
            <a:r>
              <a:rPr lang="en-US" sz="2000" b="1" dirty="0" smtClean="0"/>
              <a:t>Percussion</a:t>
            </a:r>
            <a:r>
              <a:rPr lang="en-US" sz="2000" dirty="0" smtClean="0"/>
              <a:t> has its own implementation of adjust(). </a:t>
            </a:r>
          </a:p>
          <a:p>
            <a:endParaRPr lang="en-US" sz="2000" dirty="0" smtClean="0"/>
          </a:p>
          <a:p>
            <a:r>
              <a:rPr lang="en-US" sz="2000" b="1" dirty="0" smtClean="0"/>
              <a:t>Stringed</a:t>
            </a:r>
            <a:r>
              <a:rPr lang="en-US" sz="2000" dirty="0" smtClean="0"/>
              <a:t> has its own implementation of play() and adjust(). </a:t>
            </a:r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26638" y="1406421"/>
            <a:ext cx="7287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</a:t>
            </a:r>
            <a:r>
              <a:rPr lang="en-US" sz="2400" b="1" dirty="0" smtClean="0"/>
              <a:t>xample: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nstrument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base class.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027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846"/>
            <a:ext cx="8229600" cy="6159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Java Keywords for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814"/>
            <a:ext cx="8229600" cy="49986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b="1" i="1" dirty="0" smtClean="0"/>
              <a:t>extends</a:t>
            </a:r>
          </a:p>
          <a:p>
            <a:r>
              <a:rPr lang="en-US" dirty="0"/>
              <a:t>Use </a:t>
            </a:r>
            <a:r>
              <a:rPr lang="en-US" b="1" i="1" dirty="0"/>
              <a:t>extends</a:t>
            </a:r>
            <a:r>
              <a:rPr lang="en-US" dirty="0"/>
              <a:t> to create a subclass.</a:t>
            </a:r>
          </a:p>
          <a:p>
            <a:r>
              <a:rPr lang="en-US" dirty="0" smtClean="0"/>
              <a:t>When </a:t>
            </a:r>
            <a:r>
              <a:rPr lang="en-US" dirty="0"/>
              <a:t>a class </a:t>
            </a:r>
            <a:r>
              <a:rPr lang="en-US" dirty="0" smtClean="0"/>
              <a:t>B </a:t>
            </a:r>
            <a:r>
              <a:rPr lang="en-US" b="1" i="1" dirty="0"/>
              <a:t>extends</a:t>
            </a:r>
            <a:r>
              <a:rPr lang="en-US" dirty="0"/>
              <a:t> class </a:t>
            </a:r>
            <a:r>
              <a:rPr lang="en-US" dirty="0" smtClean="0"/>
              <a:t>A, B </a:t>
            </a:r>
            <a:r>
              <a:rPr lang="en-US" dirty="0"/>
              <a:t>automatically </a:t>
            </a:r>
            <a:r>
              <a:rPr lang="en-US" dirty="0" smtClean="0"/>
              <a:t>inherits all </a:t>
            </a:r>
            <a:r>
              <a:rPr lang="en-US" dirty="0"/>
              <a:t>variables and methods defined in class </a:t>
            </a:r>
            <a:r>
              <a:rPr lang="en-US" dirty="0" smtClean="0"/>
              <a:t>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800" b="1" i="1" dirty="0" smtClean="0"/>
              <a:t>super</a:t>
            </a:r>
          </a:p>
          <a:p>
            <a:r>
              <a:rPr lang="en-US" dirty="0"/>
              <a:t>Use </a:t>
            </a:r>
            <a:r>
              <a:rPr lang="en-US" b="1" i="1" dirty="0"/>
              <a:t>super</a:t>
            </a:r>
            <a:r>
              <a:rPr lang="en-US" dirty="0"/>
              <a:t> to access methods from the </a:t>
            </a:r>
            <a:r>
              <a:rPr lang="en-US" dirty="0" smtClean="0"/>
              <a:t>superclass (base class).</a:t>
            </a:r>
            <a:endParaRPr lang="en-US" dirty="0"/>
          </a:p>
          <a:p>
            <a:r>
              <a:rPr lang="en-US" dirty="0" smtClean="0"/>
              <a:t>Used </a:t>
            </a:r>
            <a:r>
              <a:rPr lang="en-US" dirty="0"/>
              <a:t>inside a </a:t>
            </a:r>
            <a:r>
              <a:rPr lang="en-US" dirty="0" smtClean="0"/>
              <a:t>subclass method to </a:t>
            </a:r>
            <a:r>
              <a:rPr lang="en-US" dirty="0"/>
              <a:t>call a method defined in the </a:t>
            </a:r>
            <a:r>
              <a:rPr lang="en-US" dirty="0" smtClean="0"/>
              <a:t>superclass.</a:t>
            </a:r>
          </a:p>
          <a:p>
            <a:r>
              <a:rPr lang="en-US" dirty="0" smtClean="0"/>
              <a:t>Only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methods can be called by the </a:t>
            </a:r>
            <a:r>
              <a:rPr lang="en-US" b="1" i="1" dirty="0" smtClean="0"/>
              <a:t>super </a:t>
            </a:r>
            <a:r>
              <a:rPr lang="en-US" dirty="0" smtClean="0"/>
              <a:t>keyword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i="1" dirty="0" smtClean="0"/>
              <a:t>super </a:t>
            </a:r>
            <a:r>
              <a:rPr lang="en-US" dirty="0" smtClean="0"/>
              <a:t>is </a:t>
            </a:r>
            <a:r>
              <a:rPr lang="en-US" dirty="0"/>
              <a:t>also used by class constructors to invoke constructors of its parent class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0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There are </a:t>
            </a:r>
            <a:r>
              <a:rPr lang="en-US" dirty="0" smtClean="0"/>
              <a:t>3 </a:t>
            </a:r>
            <a:r>
              <a:rPr lang="en-US" dirty="0"/>
              <a:t>types of </a:t>
            </a:r>
            <a:r>
              <a:rPr lang="en-US" dirty="0" smtClean="0"/>
              <a:t>access </a:t>
            </a:r>
            <a:r>
              <a:rPr lang="en-US" dirty="0"/>
              <a:t>modifiers:</a:t>
            </a:r>
          </a:p>
          <a:p>
            <a:endParaRPr lang="en-US" dirty="0"/>
          </a:p>
          <a:p>
            <a:r>
              <a:rPr lang="en-US" b="1" dirty="0" smtClean="0"/>
              <a:t>private</a:t>
            </a:r>
            <a:r>
              <a:rPr lang="en-US" dirty="0" smtClean="0"/>
              <a:t> members are accessible only within a class.</a:t>
            </a:r>
          </a:p>
          <a:p>
            <a:endParaRPr lang="en-US" dirty="0"/>
          </a:p>
          <a:p>
            <a:r>
              <a:rPr lang="en-US" b="1" dirty="0" smtClean="0"/>
              <a:t>protected</a:t>
            </a:r>
            <a:r>
              <a:rPr lang="en-US" dirty="0" smtClean="0"/>
              <a:t> members </a:t>
            </a:r>
            <a:r>
              <a:rPr lang="en-US" dirty="0"/>
              <a:t>can be accessed only by the </a:t>
            </a:r>
            <a:r>
              <a:rPr lang="en-US" dirty="0" smtClean="0"/>
              <a:t>subclasses.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</a:t>
            </a:r>
            <a:r>
              <a:rPr lang="en-US" b="1" dirty="0" smtClean="0"/>
              <a:t>ublic</a:t>
            </a:r>
            <a:r>
              <a:rPr lang="en-US" dirty="0" smtClean="0"/>
              <a:t> </a:t>
            </a:r>
            <a:r>
              <a:rPr lang="en-US" dirty="0"/>
              <a:t>members </a:t>
            </a:r>
            <a:r>
              <a:rPr lang="en-US" dirty="0" smtClean="0"/>
              <a:t>have </a:t>
            </a:r>
            <a:r>
              <a:rPr lang="en-US" dirty="0"/>
              <a:t>the widest scope among all other </a:t>
            </a:r>
            <a:r>
              <a:rPr lang="en-US" dirty="0" smtClean="0"/>
              <a:t>modifiers. They are accessible everywhere.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3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49"/>
            <a:ext cx="8229600" cy="766763"/>
          </a:xfrm>
        </p:spPr>
        <p:txBody>
          <a:bodyPr/>
          <a:lstStyle/>
          <a:p>
            <a:r>
              <a:rPr lang="en-US" dirty="0" smtClean="0"/>
              <a:t>Practice using the Quiz App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72084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Two </a:t>
            </a:r>
            <a:r>
              <a:rPr lang="en-US" sz="2800" dirty="0" smtClean="0"/>
              <a:t>kinds of questions:</a:t>
            </a:r>
          </a:p>
          <a:p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F</a:t>
            </a:r>
            <a:r>
              <a:rPr lang="en-US" sz="2800" dirty="0" smtClean="0"/>
              <a:t>ill</a:t>
            </a:r>
            <a:r>
              <a:rPr lang="en-US" sz="2800" dirty="0"/>
              <a:t>-in-</a:t>
            </a:r>
            <a:r>
              <a:rPr lang="en-US" sz="2800" dirty="0" smtClean="0"/>
              <a:t>blank</a:t>
            </a:r>
            <a:r>
              <a:rPr lang="en-US" sz="2800" dirty="0"/>
              <a:t> </a:t>
            </a:r>
            <a:r>
              <a:rPr lang="en-US" sz="2800" dirty="0" smtClean="0"/>
              <a:t> (a </a:t>
            </a:r>
            <a:r>
              <a:rPr lang="en-US" sz="2800" dirty="0"/>
              <a:t>generic </a:t>
            </a:r>
            <a:r>
              <a:rPr lang="en-US" sz="2800" dirty="0" smtClean="0"/>
              <a:t>question) 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Multiple </a:t>
            </a:r>
            <a:r>
              <a:rPr lang="en-US" sz="2800" dirty="0" smtClean="0"/>
              <a:t>Choice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What is the base class (super class)?</a:t>
            </a:r>
          </a:p>
          <a:p>
            <a:pPr lvl="1"/>
            <a:r>
              <a:rPr lang="en-US" sz="2800" dirty="0" smtClean="0"/>
              <a:t>What is the sub class?</a:t>
            </a:r>
            <a:endParaRPr lang="en-US" sz="2800" dirty="0"/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253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class and subclass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6309"/>
            <a:ext cx="7820949" cy="41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9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79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n important OOP mechanism. 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mplies a parent child relationship.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nables </a:t>
            </a:r>
            <a:r>
              <a:rPr lang="en-US" dirty="0"/>
              <a:t>one class to acquire data attributes and functionality of another class.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Specifically, use </a:t>
            </a:r>
            <a:r>
              <a:rPr lang="en-US" dirty="0"/>
              <a:t>inheritance to pass along </a:t>
            </a:r>
            <a:r>
              <a:rPr lang="en-US" dirty="0" smtClean="0"/>
              <a:t>setters, getters </a:t>
            </a:r>
            <a:r>
              <a:rPr lang="en-US" dirty="0"/>
              <a:t>and other </a:t>
            </a:r>
            <a:r>
              <a:rPr lang="en-US" dirty="0" smtClean="0"/>
              <a:t>methods </a:t>
            </a:r>
            <a:r>
              <a:rPr lang="en-US" dirty="0"/>
              <a:t>and </a:t>
            </a:r>
            <a:r>
              <a:rPr lang="en-US" dirty="0" smtClean="0"/>
              <a:t>data members </a:t>
            </a:r>
            <a:r>
              <a:rPr lang="en-US" dirty="0"/>
              <a:t>of an existing class.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67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05 at 4.1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967"/>
            <a:ext cx="9144000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46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2" y="1600201"/>
            <a:ext cx="6226935" cy="3950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Question: What year was Java born?</a:t>
            </a:r>
          </a:p>
          <a:p>
            <a:pPr marL="1257300" lvl="3" indent="0">
              <a:buNone/>
            </a:pPr>
            <a:r>
              <a:rPr lang="en-US" sz="2800" dirty="0" smtClean="0"/>
              <a:t>(a) 2004</a:t>
            </a:r>
          </a:p>
          <a:p>
            <a:pPr marL="1257300" lvl="3" indent="0">
              <a:buNone/>
            </a:pPr>
            <a:r>
              <a:rPr lang="en-US" sz="2800" dirty="0" smtClean="0"/>
              <a:t>(b) 1995</a:t>
            </a:r>
          </a:p>
          <a:p>
            <a:pPr marL="1257300" lvl="3" indent="0">
              <a:buNone/>
            </a:pPr>
            <a:r>
              <a:rPr lang="en-US" sz="2800" dirty="0" smtClean="0"/>
              <a:t>(c) 1991</a:t>
            </a:r>
          </a:p>
          <a:p>
            <a:pPr marL="1257300" lvl="3" indent="0">
              <a:buNone/>
            </a:pPr>
            <a:r>
              <a:rPr lang="en-US" sz="2800" dirty="0" smtClean="0"/>
              <a:t>(d) 1989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Answer: 1991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1026" name="Picture 2" descr="Image result for j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9" y="2538749"/>
            <a:ext cx="3001313" cy="18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4162" y="5649360"/>
            <a:ext cx="4363310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marL="400050" lvl="1" indent="0">
              <a:buNone/>
            </a:pPr>
            <a:r>
              <a:rPr lang="en-US" sz="2400" dirty="0"/>
              <a:t>NOTE:  </a:t>
            </a:r>
            <a:r>
              <a:rPr lang="en-US" sz="2400" dirty="0" smtClean="0"/>
              <a:t>There are four choices.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360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78" y="1590543"/>
            <a:ext cx="7630732" cy="3950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Question: How many hamburgers per cow?</a:t>
            </a:r>
          </a:p>
          <a:p>
            <a:pPr marL="1257300" lvl="3" indent="0">
              <a:buNone/>
            </a:pPr>
            <a:r>
              <a:rPr lang="en-US" sz="2800" dirty="0" smtClean="0"/>
              <a:t>(a) 4500</a:t>
            </a:r>
          </a:p>
          <a:p>
            <a:pPr marL="1257300" lvl="3" indent="0">
              <a:buNone/>
            </a:pPr>
            <a:r>
              <a:rPr lang="en-US" sz="2800" dirty="0" smtClean="0"/>
              <a:t>(b) 25</a:t>
            </a:r>
          </a:p>
          <a:p>
            <a:pPr marL="1257300" lvl="3" indent="0">
              <a:buNone/>
            </a:pPr>
            <a:r>
              <a:rPr lang="en-US" sz="2800" dirty="0" smtClean="0"/>
              <a:t>(c) 4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441" y="5079472"/>
            <a:ext cx="4519635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marL="400050" lvl="1" indent="0">
              <a:buNone/>
            </a:pPr>
            <a:r>
              <a:rPr lang="en-US" sz="2400" dirty="0"/>
              <a:t>NOTE:  </a:t>
            </a:r>
            <a:r>
              <a:rPr lang="en-US" sz="2400" dirty="0" smtClean="0"/>
              <a:t>There are three choices.</a:t>
            </a:r>
            <a:endParaRPr lang="en-US" sz="2400" dirty="0"/>
          </a:p>
        </p:txBody>
      </p:sp>
      <p:pic>
        <p:nvPicPr>
          <p:cNvPr id="2050" name="Picture 2" descr="Image result for how many burgers per 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22" y="2355228"/>
            <a:ext cx="2825888" cy="24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5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05 at 4.1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178"/>
            <a:ext cx="9144000" cy="30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06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90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Quiz 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 classes</a:t>
            </a:r>
            <a:endParaRPr lang="en-US" sz="3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lphaLcPeriod"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Question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base class</a:t>
            </a:r>
          </a:p>
          <a:p>
            <a:pPr marL="742950" indent="-742950">
              <a:buFont typeface="+mj-lt"/>
              <a:buAutoNum type="alphaLcPeriod"/>
            </a:pP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indent="-742950">
              <a:buFont typeface="+mj-lt"/>
              <a:buAutoNum type="alphaLcPeriod"/>
            </a:pP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MultipleChoice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class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Question</a:t>
            </a:r>
          </a:p>
          <a:p>
            <a:pPr marL="742950" indent="-742950">
              <a:buFont typeface="+mj-lt"/>
              <a:buAutoNum type="alphaLcPeriod"/>
            </a:pP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indent="-742950">
              <a:buFont typeface="+mj-lt"/>
              <a:buAutoNum type="alphaLcPeriod"/>
            </a:pP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QuizEngine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</a:p>
          <a:p>
            <a:pPr marL="742950" indent="-742950">
              <a:buFont typeface="+mj-lt"/>
              <a:buAutoNum type="alphaLcPeriod"/>
            </a:pP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indent="-742950">
              <a:buFont typeface="+mj-lt"/>
              <a:buAutoNum type="alphaLcPeriod"/>
            </a:pP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QuizMain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27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" y="95250"/>
            <a:ext cx="8953500" cy="677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dirty="0"/>
              <a:t>public class Question {</a:t>
            </a:r>
          </a:p>
          <a:p>
            <a:r>
              <a:rPr lang="en-US" sz="1400" dirty="0"/>
              <a:t>	</a:t>
            </a:r>
            <a:r>
              <a:rPr lang="en-US" sz="1400" b="1" dirty="0"/>
              <a:t>// Data Members</a:t>
            </a:r>
          </a:p>
          <a:p>
            <a:r>
              <a:rPr lang="en-US" sz="1400" dirty="0"/>
              <a:t>	private String question;</a:t>
            </a:r>
          </a:p>
          <a:p>
            <a:r>
              <a:rPr lang="en-US" sz="1400" dirty="0"/>
              <a:t>	private String answer;</a:t>
            </a:r>
          </a:p>
          <a:p>
            <a:endParaRPr lang="en-US" sz="1400" dirty="0"/>
          </a:p>
          <a:p>
            <a:r>
              <a:rPr lang="en-US" sz="1400" dirty="0"/>
              <a:t>	public Question(String q, String a) {</a:t>
            </a:r>
          </a:p>
          <a:p>
            <a:r>
              <a:rPr lang="en-US" sz="1400" dirty="0"/>
              <a:t>		question = q;</a:t>
            </a:r>
          </a:p>
          <a:p>
            <a:r>
              <a:rPr lang="de-DE" sz="1400" dirty="0"/>
              <a:t>		</a:t>
            </a:r>
            <a:r>
              <a:rPr lang="de-DE" sz="1400" dirty="0" err="1"/>
              <a:t>answer</a:t>
            </a:r>
            <a:r>
              <a:rPr lang="de-DE" sz="1400" dirty="0"/>
              <a:t> = a;</a:t>
            </a:r>
          </a:p>
          <a:p>
            <a:r>
              <a:rPr lang="de-DE" sz="1400" dirty="0"/>
              <a:t>	}</a:t>
            </a:r>
          </a:p>
          <a:p>
            <a:endParaRPr lang="en-US" sz="1400" dirty="0"/>
          </a:p>
          <a:p>
            <a:r>
              <a:rPr lang="en-US" sz="1400" dirty="0"/>
              <a:t>	</a:t>
            </a:r>
            <a:r>
              <a:rPr lang="en-US" sz="1400" b="1" dirty="0"/>
              <a:t>// </a:t>
            </a:r>
            <a:r>
              <a:rPr lang="en-US" sz="1400" b="1" dirty="0" smtClean="0"/>
              <a:t>Setters and Getters</a:t>
            </a:r>
            <a:endParaRPr lang="de-DE" sz="1400" dirty="0" smtClean="0"/>
          </a:p>
          <a:p>
            <a:r>
              <a:rPr lang="de-DE" sz="1400" dirty="0"/>
              <a:t>	</a:t>
            </a:r>
            <a:r>
              <a:rPr lang="de-DE" sz="1400" dirty="0" err="1"/>
              <a:t>public</a:t>
            </a:r>
            <a:r>
              <a:rPr lang="de-DE" sz="1400" dirty="0"/>
              <a:t> String </a:t>
            </a:r>
            <a:r>
              <a:rPr lang="de-DE" sz="1400" dirty="0" err="1"/>
              <a:t>getAnswer</a:t>
            </a:r>
            <a:r>
              <a:rPr lang="de-DE" sz="1400" dirty="0"/>
              <a:t>() {</a:t>
            </a:r>
          </a:p>
          <a:p>
            <a:r>
              <a:rPr lang="de-DE" sz="1400" dirty="0"/>
              <a:t>		</a:t>
            </a:r>
            <a:r>
              <a:rPr lang="de-DE" sz="1400" dirty="0" err="1"/>
              <a:t>return</a:t>
            </a:r>
            <a:r>
              <a:rPr lang="de-DE" sz="1400" dirty="0"/>
              <a:t> </a:t>
            </a:r>
            <a:r>
              <a:rPr lang="de-DE" sz="1400" dirty="0" err="1"/>
              <a:t>answer</a:t>
            </a:r>
            <a:r>
              <a:rPr lang="de-DE" sz="1400" dirty="0"/>
              <a:t>;</a:t>
            </a:r>
          </a:p>
          <a:p>
            <a:r>
              <a:rPr lang="de-DE" sz="1400" dirty="0"/>
              <a:t>	}</a:t>
            </a:r>
          </a:p>
          <a:p>
            <a:r>
              <a:rPr lang="de-DE" sz="1400" dirty="0"/>
              <a:t>	</a:t>
            </a:r>
            <a:r>
              <a:rPr lang="de-DE" sz="1400" dirty="0" err="1"/>
              <a:t>public</a:t>
            </a:r>
            <a:r>
              <a:rPr lang="de-DE" sz="1400" dirty="0"/>
              <a:t> </a:t>
            </a:r>
            <a:r>
              <a:rPr lang="de-DE" sz="1400" dirty="0" err="1"/>
              <a:t>void</a:t>
            </a:r>
            <a:r>
              <a:rPr lang="de-DE" sz="1400" dirty="0"/>
              <a:t> </a:t>
            </a:r>
            <a:r>
              <a:rPr lang="de-DE" sz="1400" dirty="0" err="1"/>
              <a:t>setAnswer</a:t>
            </a:r>
            <a:r>
              <a:rPr lang="de-DE" sz="1400" dirty="0"/>
              <a:t>(String a) {</a:t>
            </a:r>
          </a:p>
          <a:p>
            <a:r>
              <a:rPr lang="de-DE" sz="1400" dirty="0"/>
              <a:t>		</a:t>
            </a:r>
            <a:r>
              <a:rPr lang="de-DE" sz="1400" dirty="0" err="1"/>
              <a:t>answer</a:t>
            </a:r>
            <a:r>
              <a:rPr lang="de-DE" sz="1400" dirty="0"/>
              <a:t> = a</a:t>
            </a:r>
            <a:r>
              <a:rPr lang="de-DE" sz="1400" dirty="0" smtClean="0"/>
              <a:t>;</a:t>
            </a:r>
          </a:p>
          <a:p>
            <a:r>
              <a:rPr lang="de-DE" sz="1400" dirty="0" smtClean="0"/>
              <a:t>	}</a:t>
            </a:r>
          </a:p>
          <a:p>
            <a:r>
              <a:rPr lang="de-DE" sz="1400" dirty="0"/>
              <a:t>	</a:t>
            </a:r>
            <a:r>
              <a:rPr lang="de-DE" sz="1400" dirty="0" err="1"/>
              <a:t>public</a:t>
            </a:r>
            <a:r>
              <a:rPr lang="de-DE" sz="1400" dirty="0"/>
              <a:t> String </a:t>
            </a:r>
            <a:r>
              <a:rPr lang="de-DE" sz="1400" dirty="0" err="1"/>
              <a:t>getQuestion</a:t>
            </a:r>
            <a:r>
              <a:rPr lang="de-DE" sz="1400" dirty="0"/>
              <a:t>() {</a:t>
            </a:r>
          </a:p>
          <a:p>
            <a:r>
              <a:rPr lang="de-DE" sz="1400" dirty="0"/>
              <a:t>		</a:t>
            </a:r>
            <a:r>
              <a:rPr lang="de-DE" sz="1400" dirty="0" err="1"/>
              <a:t>return</a:t>
            </a:r>
            <a:r>
              <a:rPr lang="de-DE" sz="1400" dirty="0"/>
              <a:t> </a:t>
            </a:r>
            <a:r>
              <a:rPr lang="de-DE" sz="1400" dirty="0" err="1"/>
              <a:t>question</a:t>
            </a:r>
            <a:r>
              <a:rPr lang="de-DE" sz="1400" dirty="0"/>
              <a:t>;</a:t>
            </a:r>
          </a:p>
          <a:p>
            <a:r>
              <a:rPr lang="de-DE" sz="1400" dirty="0"/>
              <a:t>	}</a:t>
            </a:r>
          </a:p>
          <a:p>
            <a:r>
              <a:rPr lang="de-DE" sz="1400" dirty="0"/>
              <a:t>	</a:t>
            </a:r>
            <a:r>
              <a:rPr lang="de-DE" sz="1400" dirty="0" err="1"/>
              <a:t>public</a:t>
            </a:r>
            <a:r>
              <a:rPr lang="de-DE" sz="1400" dirty="0"/>
              <a:t> </a:t>
            </a:r>
            <a:r>
              <a:rPr lang="de-DE" sz="1400" dirty="0" err="1"/>
              <a:t>void</a:t>
            </a:r>
            <a:r>
              <a:rPr lang="de-DE" sz="1400" dirty="0"/>
              <a:t> </a:t>
            </a:r>
            <a:r>
              <a:rPr lang="de-DE" sz="1400" dirty="0" err="1"/>
              <a:t>setQuestion</a:t>
            </a:r>
            <a:r>
              <a:rPr lang="de-DE" sz="1400" dirty="0"/>
              <a:t>(String </a:t>
            </a:r>
            <a:r>
              <a:rPr lang="de-DE" sz="1400" dirty="0" err="1"/>
              <a:t>q</a:t>
            </a:r>
            <a:r>
              <a:rPr lang="de-DE" sz="1400" dirty="0"/>
              <a:t>) {</a:t>
            </a:r>
          </a:p>
          <a:p>
            <a:r>
              <a:rPr lang="de-DE" sz="1400" dirty="0"/>
              <a:t>		</a:t>
            </a:r>
            <a:r>
              <a:rPr lang="de-DE" sz="1400" dirty="0" err="1"/>
              <a:t>question</a:t>
            </a:r>
            <a:r>
              <a:rPr lang="de-DE" sz="1400" dirty="0"/>
              <a:t> = </a:t>
            </a:r>
            <a:r>
              <a:rPr lang="de-DE" sz="1400" dirty="0" err="1"/>
              <a:t>q</a:t>
            </a:r>
            <a:r>
              <a:rPr lang="de-DE" sz="1400" dirty="0"/>
              <a:t>;</a:t>
            </a:r>
          </a:p>
          <a:p>
            <a:r>
              <a:rPr lang="de-DE" sz="1400" dirty="0"/>
              <a:t>	}</a:t>
            </a:r>
          </a:p>
          <a:p>
            <a:endParaRPr lang="en-US" sz="1400" dirty="0"/>
          </a:p>
          <a:p>
            <a:r>
              <a:rPr lang="en-US" sz="1400" dirty="0"/>
              <a:t>	</a:t>
            </a:r>
            <a:r>
              <a:rPr lang="en-US" sz="1400" b="1" dirty="0"/>
              <a:t>// </a:t>
            </a:r>
            <a:r>
              <a:rPr lang="en-US" sz="1400" b="1" dirty="0" smtClean="0"/>
              <a:t>Extra Functionality</a:t>
            </a:r>
            <a:endParaRPr lang="en-US" sz="1400" b="1" dirty="0"/>
          </a:p>
          <a:p>
            <a:r>
              <a:rPr lang="de-DE" sz="1400" dirty="0"/>
              <a:t>	</a:t>
            </a:r>
            <a:r>
              <a:rPr lang="de-DE" sz="1400" dirty="0" err="1"/>
              <a:t>public</a:t>
            </a:r>
            <a:r>
              <a:rPr lang="de-DE" sz="1400" dirty="0"/>
              <a:t> </a:t>
            </a:r>
            <a:r>
              <a:rPr lang="de-DE" sz="1400" dirty="0" err="1"/>
              <a:t>boolean</a:t>
            </a:r>
            <a:r>
              <a:rPr lang="de-DE" sz="1400" dirty="0"/>
              <a:t> </a:t>
            </a:r>
            <a:r>
              <a:rPr lang="de-DE" sz="1400" dirty="0" err="1"/>
              <a:t>checkAnswer</a:t>
            </a:r>
            <a:r>
              <a:rPr lang="de-DE" sz="1400" dirty="0"/>
              <a:t>(String </a:t>
            </a:r>
            <a:r>
              <a:rPr lang="de-DE" sz="1400" dirty="0" err="1"/>
              <a:t>response</a:t>
            </a:r>
            <a:r>
              <a:rPr lang="de-DE" sz="1400" dirty="0"/>
              <a:t>) {</a:t>
            </a:r>
          </a:p>
          <a:p>
            <a:r>
              <a:rPr lang="de-DE" sz="1400" dirty="0"/>
              <a:t>		</a:t>
            </a:r>
            <a:r>
              <a:rPr lang="de-DE" sz="1400" dirty="0" err="1"/>
              <a:t>return</a:t>
            </a:r>
            <a:r>
              <a:rPr lang="de-DE" sz="1400" dirty="0"/>
              <a:t> </a:t>
            </a:r>
            <a:r>
              <a:rPr lang="de-DE" sz="1400" dirty="0" err="1"/>
              <a:t>answer.toLowerCase</a:t>
            </a:r>
            <a:r>
              <a:rPr lang="de-DE" sz="1400" dirty="0"/>
              <a:t>().</a:t>
            </a:r>
            <a:r>
              <a:rPr lang="de-DE" sz="1400" dirty="0" err="1"/>
              <a:t>equals</a:t>
            </a:r>
            <a:r>
              <a:rPr lang="de-DE" sz="1400" dirty="0"/>
              <a:t>(</a:t>
            </a:r>
            <a:r>
              <a:rPr lang="de-DE" sz="1400" dirty="0" err="1"/>
              <a:t>response.toLowerCase</a:t>
            </a:r>
            <a:r>
              <a:rPr lang="de-DE" sz="1400" dirty="0"/>
              <a:t>());</a:t>
            </a:r>
          </a:p>
          <a:p>
            <a:r>
              <a:rPr lang="de-DE" sz="1400" dirty="0"/>
              <a:t>	}</a:t>
            </a:r>
          </a:p>
          <a:p>
            <a:endParaRPr lang="de-DE" sz="1400" dirty="0"/>
          </a:p>
          <a:p>
            <a:r>
              <a:rPr lang="de-DE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0072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9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public </a:t>
            </a:r>
            <a:r>
              <a:rPr lang="en-US" sz="1100" dirty="0"/>
              <a:t>class </a:t>
            </a:r>
            <a:r>
              <a:rPr lang="en-US" sz="1100" dirty="0" err="1"/>
              <a:t>QuizEngine</a:t>
            </a:r>
            <a:r>
              <a:rPr lang="en-US" sz="1100" dirty="0"/>
              <a:t> {</a:t>
            </a:r>
          </a:p>
          <a:p>
            <a:r>
              <a:rPr lang="en-US" sz="1100" dirty="0"/>
              <a:t>	private </a:t>
            </a:r>
            <a:r>
              <a:rPr lang="en-US" sz="1100" dirty="0" err="1"/>
              <a:t>ArrayList</a:t>
            </a:r>
            <a:r>
              <a:rPr lang="en-US" sz="1100" dirty="0"/>
              <a:t>&lt;Question&gt; </a:t>
            </a:r>
            <a:r>
              <a:rPr lang="en-US" sz="1100" dirty="0" err="1"/>
              <a:t>questionList</a:t>
            </a:r>
            <a:r>
              <a:rPr lang="en-US" sz="1100" dirty="0"/>
              <a:t>;</a:t>
            </a:r>
          </a:p>
          <a:p>
            <a:r>
              <a:rPr lang="en-US" sz="1100" dirty="0"/>
              <a:t>	private </a:t>
            </a:r>
            <a:r>
              <a:rPr lang="en-US" sz="1100" dirty="0" err="1"/>
              <a:t>int</a:t>
            </a:r>
            <a:r>
              <a:rPr lang="en-US" sz="1100" dirty="0"/>
              <a:t> </a:t>
            </a:r>
            <a:r>
              <a:rPr lang="en-US" sz="1100" dirty="0" err="1"/>
              <a:t>correctAnswers</a:t>
            </a:r>
            <a:r>
              <a:rPr lang="en-US" sz="1100" dirty="0"/>
              <a:t>;</a:t>
            </a:r>
          </a:p>
          <a:p>
            <a:r>
              <a:rPr lang="en-US" sz="1100" dirty="0"/>
              <a:t>	</a:t>
            </a:r>
          </a:p>
          <a:p>
            <a:r>
              <a:rPr lang="en-US" sz="1100" dirty="0"/>
              <a:t>	public </a:t>
            </a:r>
            <a:r>
              <a:rPr lang="en-US" sz="1100" dirty="0" err="1"/>
              <a:t>QuizEngine</a:t>
            </a:r>
            <a:r>
              <a:rPr lang="en-US" sz="1100" dirty="0"/>
              <a:t>() {</a:t>
            </a:r>
          </a:p>
          <a:p>
            <a:r>
              <a:rPr lang="en-US" sz="1100" dirty="0"/>
              <a:t>		</a:t>
            </a:r>
            <a:r>
              <a:rPr lang="en-US" sz="1100" dirty="0" err="1"/>
              <a:t>questionList</a:t>
            </a:r>
            <a:r>
              <a:rPr lang="en-US" sz="1100" dirty="0"/>
              <a:t> = new </a:t>
            </a:r>
            <a:r>
              <a:rPr lang="en-US" sz="1100" dirty="0" err="1"/>
              <a:t>ArrayList</a:t>
            </a:r>
            <a:r>
              <a:rPr lang="en-US" sz="1100" dirty="0"/>
              <a:t>&lt;Question&gt;();</a:t>
            </a:r>
          </a:p>
          <a:p>
            <a:r>
              <a:rPr lang="en-US" sz="1100" dirty="0"/>
              <a:t>		</a:t>
            </a:r>
            <a:r>
              <a:rPr lang="en-US" sz="1100" dirty="0" err="1"/>
              <a:t>correctAnswers</a:t>
            </a:r>
            <a:r>
              <a:rPr lang="en-US" sz="1100" dirty="0"/>
              <a:t> = 0;</a:t>
            </a:r>
          </a:p>
          <a:p>
            <a:r>
              <a:rPr lang="en-US" sz="1100" dirty="0"/>
              <a:t>	}</a:t>
            </a:r>
          </a:p>
          <a:p>
            <a:r>
              <a:rPr lang="en-US" sz="1100" dirty="0"/>
              <a:t>	</a:t>
            </a:r>
          </a:p>
          <a:p>
            <a:r>
              <a:rPr lang="en-US" sz="1100" dirty="0"/>
              <a:t>	public void </a:t>
            </a:r>
            <a:r>
              <a:rPr lang="en-US" sz="1100" dirty="0" err="1"/>
              <a:t>addQuestion</a:t>
            </a:r>
            <a:r>
              <a:rPr lang="en-US" sz="1100" dirty="0"/>
              <a:t>(Question q){</a:t>
            </a:r>
          </a:p>
          <a:p>
            <a:r>
              <a:rPr lang="en-US" sz="1100" dirty="0"/>
              <a:t>		</a:t>
            </a:r>
            <a:r>
              <a:rPr lang="en-US" sz="1100" dirty="0" err="1"/>
              <a:t>questionList.add</a:t>
            </a:r>
            <a:r>
              <a:rPr lang="en-US" sz="1100" dirty="0"/>
              <a:t>(q);</a:t>
            </a:r>
          </a:p>
          <a:p>
            <a:r>
              <a:rPr lang="en-US" sz="1100" dirty="0"/>
              <a:t>	}</a:t>
            </a:r>
          </a:p>
          <a:p>
            <a:endParaRPr lang="en-US" sz="1100" dirty="0" smtClean="0"/>
          </a:p>
          <a:p>
            <a:r>
              <a:rPr lang="en-US" sz="1100" dirty="0"/>
              <a:t>	public void </a:t>
            </a:r>
            <a:r>
              <a:rPr lang="en-US" sz="1100" dirty="0" err="1"/>
              <a:t>shuffleQuestions</a:t>
            </a:r>
            <a:r>
              <a:rPr lang="en-US" sz="1100" dirty="0"/>
              <a:t>(){</a:t>
            </a:r>
          </a:p>
          <a:p>
            <a:r>
              <a:rPr lang="en-US" sz="1100" dirty="0"/>
              <a:t>		</a:t>
            </a:r>
            <a:r>
              <a:rPr lang="en-US" sz="1100" dirty="0" err="1"/>
              <a:t>Collections.shuffle</a:t>
            </a:r>
            <a:r>
              <a:rPr lang="en-US" sz="1100" dirty="0"/>
              <a:t>(</a:t>
            </a:r>
            <a:r>
              <a:rPr lang="en-US" sz="1100" dirty="0" err="1"/>
              <a:t>questionList</a:t>
            </a:r>
            <a:r>
              <a:rPr lang="en-US" sz="1100" dirty="0"/>
              <a:t>);</a:t>
            </a:r>
          </a:p>
          <a:p>
            <a:r>
              <a:rPr lang="en-US" sz="1100" dirty="0"/>
              <a:t>	}</a:t>
            </a:r>
          </a:p>
          <a:p>
            <a:r>
              <a:rPr lang="en-US" sz="1100" dirty="0"/>
              <a:t>	</a:t>
            </a:r>
          </a:p>
          <a:p>
            <a:r>
              <a:rPr lang="en-US" sz="1100" dirty="0"/>
              <a:t>	public void start(){</a:t>
            </a:r>
          </a:p>
          <a:p>
            <a:r>
              <a:rPr lang="en-US" sz="1100" dirty="0"/>
              <a:t>		</a:t>
            </a:r>
            <a:r>
              <a:rPr lang="en-US" sz="1100" dirty="0" err="1"/>
              <a:t>correctAnswers</a:t>
            </a:r>
            <a:r>
              <a:rPr lang="en-US" sz="1100" dirty="0"/>
              <a:t> = 0;</a:t>
            </a:r>
          </a:p>
          <a:p>
            <a:r>
              <a:rPr lang="en-US" sz="1100" dirty="0"/>
              <a:t>		Scanner in = new Scanner(</a:t>
            </a:r>
            <a:r>
              <a:rPr lang="en-US" sz="1100" dirty="0" err="1"/>
              <a:t>System.in</a:t>
            </a:r>
            <a:r>
              <a:rPr lang="en-US" sz="1100" dirty="0"/>
              <a:t>);</a:t>
            </a:r>
          </a:p>
          <a:p>
            <a:r>
              <a:rPr lang="en-US" sz="1100" dirty="0"/>
              <a:t>		for (</a:t>
            </a:r>
            <a:r>
              <a:rPr lang="en-US" sz="1100" dirty="0" err="1"/>
              <a:t>int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= 0; </a:t>
            </a:r>
            <a:r>
              <a:rPr lang="en-US" sz="1100" dirty="0" err="1"/>
              <a:t>i</a:t>
            </a:r>
            <a:r>
              <a:rPr lang="en-US" sz="1100" dirty="0"/>
              <a:t> &lt; </a:t>
            </a:r>
            <a:r>
              <a:rPr lang="en-US" sz="1100" dirty="0" err="1"/>
              <a:t>questionList.size</a:t>
            </a:r>
            <a:r>
              <a:rPr lang="en-US" sz="1100" dirty="0"/>
              <a:t>(); </a:t>
            </a:r>
            <a:r>
              <a:rPr lang="en-US" sz="1100" dirty="0" err="1"/>
              <a:t>i</a:t>
            </a:r>
            <a:r>
              <a:rPr lang="en-US" sz="1100" dirty="0"/>
              <a:t>++){</a:t>
            </a:r>
          </a:p>
          <a:p>
            <a:r>
              <a:rPr lang="en-US" sz="1100" dirty="0"/>
              <a:t>			</a:t>
            </a:r>
            <a:r>
              <a:rPr lang="en-US" sz="1100" dirty="0" err="1"/>
              <a:t>System.out.println</a:t>
            </a:r>
            <a:r>
              <a:rPr lang="en-US" sz="1100" dirty="0"/>
              <a:t>("Question " + (i+1)+ ": " + </a:t>
            </a:r>
            <a:r>
              <a:rPr lang="en-US" sz="1100" dirty="0" err="1"/>
              <a:t>questionList.get</a:t>
            </a:r>
            <a:r>
              <a:rPr lang="en-US" sz="1100" dirty="0"/>
              <a:t>(</a:t>
            </a:r>
            <a:r>
              <a:rPr lang="en-US" sz="1100" dirty="0" err="1"/>
              <a:t>i</a:t>
            </a:r>
            <a:r>
              <a:rPr lang="en-US" sz="1100" dirty="0"/>
              <a:t>).</a:t>
            </a:r>
            <a:r>
              <a:rPr lang="en-US" sz="1100" dirty="0" err="1"/>
              <a:t>getQuestion</a:t>
            </a:r>
            <a:r>
              <a:rPr lang="en-US" sz="1100" dirty="0"/>
              <a:t>());</a:t>
            </a:r>
          </a:p>
          <a:p>
            <a:r>
              <a:rPr lang="en-US" sz="1100" dirty="0"/>
              <a:t>			</a:t>
            </a:r>
            <a:r>
              <a:rPr lang="en-US" sz="1100" dirty="0" err="1"/>
              <a:t>System.out.print</a:t>
            </a:r>
            <a:r>
              <a:rPr lang="en-US" sz="1100" dirty="0"/>
              <a:t>("Answer: ");</a:t>
            </a:r>
          </a:p>
          <a:p>
            <a:r>
              <a:rPr lang="en-US" sz="1100" dirty="0"/>
              <a:t>			String response = </a:t>
            </a:r>
            <a:r>
              <a:rPr lang="en-US" sz="1100" dirty="0" err="1"/>
              <a:t>in.nextLine</a:t>
            </a:r>
            <a:r>
              <a:rPr lang="en-US" sz="1100" dirty="0"/>
              <a:t>();</a:t>
            </a:r>
          </a:p>
          <a:p>
            <a:r>
              <a:rPr lang="en-US" sz="1100" dirty="0"/>
              <a:t>			if (</a:t>
            </a:r>
            <a:r>
              <a:rPr lang="en-US" sz="1100" dirty="0" err="1"/>
              <a:t>questionList.get</a:t>
            </a:r>
            <a:r>
              <a:rPr lang="en-US" sz="1100" dirty="0"/>
              <a:t>(</a:t>
            </a:r>
            <a:r>
              <a:rPr lang="en-US" sz="1100" dirty="0" err="1"/>
              <a:t>i</a:t>
            </a:r>
            <a:r>
              <a:rPr lang="en-US" sz="1100" dirty="0"/>
              <a:t>).</a:t>
            </a:r>
            <a:r>
              <a:rPr lang="en-US" sz="1100" dirty="0" err="1"/>
              <a:t>checkAnswer</a:t>
            </a:r>
            <a:r>
              <a:rPr lang="en-US" sz="1100" dirty="0"/>
              <a:t>(response)){</a:t>
            </a:r>
          </a:p>
          <a:p>
            <a:r>
              <a:rPr lang="en-US" sz="1100" dirty="0"/>
              <a:t>				</a:t>
            </a:r>
            <a:r>
              <a:rPr lang="en-US" sz="1100" dirty="0" err="1"/>
              <a:t>System.out.println</a:t>
            </a:r>
            <a:r>
              <a:rPr lang="en-US" sz="1100" dirty="0"/>
              <a:t>("Correct");</a:t>
            </a:r>
          </a:p>
          <a:p>
            <a:r>
              <a:rPr lang="en-US" sz="1100" dirty="0"/>
              <a:t>				</a:t>
            </a:r>
            <a:r>
              <a:rPr lang="en-US" sz="1100" dirty="0" err="1"/>
              <a:t>correctAnswers</a:t>
            </a:r>
            <a:r>
              <a:rPr lang="en-US" sz="1100" dirty="0"/>
              <a:t>++;</a:t>
            </a:r>
          </a:p>
          <a:p>
            <a:r>
              <a:rPr lang="en-US" sz="1100" dirty="0"/>
              <a:t>			}</a:t>
            </a:r>
          </a:p>
          <a:p>
            <a:r>
              <a:rPr lang="en-US" sz="1100" dirty="0"/>
              <a:t>			else{</a:t>
            </a:r>
          </a:p>
          <a:p>
            <a:r>
              <a:rPr lang="en-US" sz="1100" dirty="0"/>
              <a:t>				</a:t>
            </a:r>
            <a:r>
              <a:rPr lang="en-US" sz="1100" dirty="0" err="1"/>
              <a:t>System.out.println</a:t>
            </a:r>
            <a:r>
              <a:rPr lang="en-US" sz="1100" dirty="0"/>
              <a:t>("Incorrect");</a:t>
            </a:r>
          </a:p>
          <a:p>
            <a:r>
              <a:rPr lang="en-US" sz="1100" dirty="0"/>
              <a:t>			}</a:t>
            </a:r>
          </a:p>
          <a:p>
            <a:r>
              <a:rPr lang="en-US" sz="1100" dirty="0"/>
              <a:t>		}</a:t>
            </a:r>
          </a:p>
          <a:p>
            <a:r>
              <a:rPr lang="en-US" sz="1100" dirty="0"/>
              <a:t>	}</a:t>
            </a:r>
          </a:p>
          <a:p>
            <a:r>
              <a:rPr lang="en-US" sz="1100" dirty="0"/>
              <a:t>	</a:t>
            </a:r>
          </a:p>
          <a:p>
            <a:r>
              <a:rPr lang="en-US" sz="1100" dirty="0"/>
              <a:t>	public void </a:t>
            </a:r>
            <a:r>
              <a:rPr lang="en-US" sz="1100" dirty="0" err="1"/>
              <a:t>getResults</a:t>
            </a:r>
            <a:r>
              <a:rPr lang="en-US" sz="1100" dirty="0"/>
              <a:t>(){</a:t>
            </a:r>
          </a:p>
          <a:p>
            <a:r>
              <a:rPr lang="en-US" sz="1100" dirty="0"/>
              <a:t>		</a:t>
            </a:r>
            <a:r>
              <a:rPr lang="en-US" sz="1100" dirty="0" err="1"/>
              <a:t>System.out.println</a:t>
            </a:r>
            <a:r>
              <a:rPr lang="en-US" sz="1100" dirty="0"/>
              <a:t>("Score: " + (</a:t>
            </a:r>
            <a:r>
              <a:rPr lang="en-US" sz="1100" dirty="0" err="1"/>
              <a:t>int</a:t>
            </a:r>
            <a:r>
              <a:rPr lang="en-US" sz="1100" dirty="0"/>
              <a:t>)((double)</a:t>
            </a:r>
            <a:r>
              <a:rPr lang="en-US" sz="1100" dirty="0" err="1"/>
              <a:t>correctAnswers</a:t>
            </a:r>
            <a:r>
              <a:rPr lang="en-US" sz="1100" dirty="0"/>
              <a:t>/</a:t>
            </a:r>
            <a:r>
              <a:rPr lang="en-US" sz="1100" dirty="0" err="1"/>
              <a:t>questionList.size</a:t>
            </a:r>
            <a:r>
              <a:rPr lang="en-US" sz="1100" dirty="0"/>
              <a:t>()*100) + "%");</a:t>
            </a:r>
          </a:p>
          <a:p>
            <a:r>
              <a:rPr lang="en-US" sz="1100" dirty="0"/>
              <a:t>	}</a:t>
            </a:r>
          </a:p>
          <a:p>
            <a:endParaRPr lang="en-US" sz="1100" dirty="0"/>
          </a:p>
          <a:p>
            <a:r>
              <a:rPr lang="en-US" sz="11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44983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dirty="0"/>
              <a:t>public class </a:t>
            </a:r>
            <a:r>
              <a:rPr lang="en-US" sz="1600" dirty="0" err="1"/>
              <a:t>QuizMain</a:t>
            </a:r>
            <a:r>
              <a:rPr lang="en-US" sz="1600" dirty="0"/>
              <a:t> {</a:t>
            </a:r>
          </a:p>
          <a:p>
            <a:r>
              <a:rPr lang="en-US" sz="1600" dirty="0"/>
              <a:t>	public static void main(String[] </a:t>
            </a:r>
            <a:r>
              <a:rPr lang="en-US" sz="1600" dirty="0" err="1"/>
              <a:t>args</a:t>
            </a:r>
            <a:r>
              <a:rPr lang="en-US" sz="1600" dirty="0"/>
              <a:t>) {</a:t>
            </a:r>
          </a:p>
          <a:p>
            <a:r>
              <a:rPr lang="en-US" sz="1600" dirty="0"/>
              <a:t>		// TASK 1: INSTANTIATE </a:t>
            </a:r>
            <a:r>
              <a:rPr lang="en-US" sz="1600" dirty="0" smtClean="0"/>
              <a:t>TWO QUESTIONS</a:t>
            </a:r>
            <a:r>
              <a:rPr lang="en-US" sz="1600" dirty="0"/>
              <a:t>, ONE FOR EACH TYPE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		// TYPE: GENERIC QUESTION</a:t>
            </a:r>
          </a:p>
          <a:p>
            <a:r>
              <a:rPr lang="en-US" sz="1600" dirty="0"/>
              <a:t>		Question q1 = new Question("Who invented Java?", "James Gosling")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		// TYPE: MULTIPLE CHOICE QUESTION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MultipleChoice</a:t>
            </a:r>
            <a:r>
              <a:rPr lang="en-US" sz="1600" dirty="0"/>
              <a:t> q2 = new </a:t>
            </a:r>
            <a:r>
              <a:rPr lang="en-US" sz="1600" dirty="0" err="1"/>
              <a:t>MultipleChoice</a:t>
            </a:r>
            <a:r>
              <a:rPr lang="en-US" sz="1600" dirty="0"/>
              <a:t>("Year was Java born?","");</a:t>
            </a:r>
          </a:p>
          <a:p>
            <a:r>
              <a:rPr lang="en-US" sz="1600" dirty="0"/>
              <a:t>		q2.addChoice("1994", false);</a:t>
            </a:r>
          </a:p>
          <a:p>
            <a:r>
              <a:rPr lang="en-US" sz="1600" dirty="0"/>
              <a:t>		q2.addChoice("1993", false);</a:t>
            </a:r>
          </a:p>
          <a:p>
            <a:r>
              <a:rPr lang="en-US" sz="1600" dirty="0"/>
              <a:t>		q2.addChoice("1992", false);</a:t>
            </a:r>
          </a:p>
          <a:p>
            <a:r>
              <a:rPr lang="en-US" sz="1600" dirty="0"/>
              <a:t>		q2.addChoice("1991", true);</a:t>
            </a:r>
          </a:p>
          <a:p>
            <a:r>
              <a:rPr lang="en-US" sz="1600" dirty="0"/>
              <a:t>		</a:t>
            </a:r>
          </a:p>
          <a:p>
            <a:r>
              <a:rPr lang="en-US" sz="1600" dirty="0"/>
              <a:t>		// TASK 2: INSTANTIATE A QUIZ ENGINE AND POPULATE IT WITH QUESTIONS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QuizEngine</a:t>
            </a:r>
            <a:r>
              <a:rPr lang="en-US" sz="1600" dirty="0"/>
              <a:t> </a:t>
            </a:r>
            <a:r>
              <a:rPr lang="en-US" sz="1600" dirty="0" err="1"/>
              <a:t>quizEngine</a:t>
            </a:r>
            <a:r>
              <a:rPr lang="en-US" sz="1600" dirty="0"/>
              <a:t> = new </a:t>
            </a:r>
            <a:r>
              <a:rPr lang="en-US" sz="1600" dirty="0" err="1"/>
              <a:t>QuizEngine</a:t>
            </a:r>
            <a:r>
              <a:rPr lang="en-US" sz="1600" dirty="0"/>
              <a:t>();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quizEngine.addQuestion</a:t>
            </a:r>
            <a:r>
              <a:rPr lang="en-US" sz="1600" dirty="0"/>
              <a:t>(q1);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quizEngine.addQuestion</a:t>
            </a:r>
            <a:r>
              <a:rPr lang="en-US" sz="1600" dirty="0"/>
              <a:t>(q2);</a:t>
            </a:r>
          </a:p>
          <a:p>
            <a:r>
              <a:rPr lang="en-US" sz="1600" dirty="0"/>
              <a:t>				</a:t>
            </a:r>
          </a:p>
          <a:p>
            <a:r>
              <a:rPr lang="en-US" sz="1600" dirty="0"/>
              <a:t>		//TASK 3: SHUFFLE THE QUESTIONS AND START THE QUIZ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quizEngine.shuffleQuestions</a:t>
            </a:r>
            <a:r>
              <a:rPr lang="en-US" sz="1600" dirty="0"/>
              <a:t>();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quizEngine.start</a:t>
            </a:r>
            <a:r>
              <a:rPr lang="en-US" sz="1600" dirty="0"/>
              <a:t>();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quizEngine.getResults</a:t>
            </a:r>
            <a:r>
              <a:rPr lang="en-US" sz="1600" dirty="0"/>
              <a:t>();</a:t>
            </a:r>
          </a:p>
          <a:p>
            <a:r>
              <a:rPr lang="en-US" sz="1600" dirty="0"/>
              <a:t>	}</a:t>
            </a:r>
          </a:p>
          <a:p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42645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8" y="2348136"/>
            <a:ext cx="8229600" cy="4525963"/>
          </a:xfrm>
        </p:spPr>
        <p:txBody>
          <a:bodyPr/>
          <a:lstStyle/>
          <a:p>
            <a:r>
              <a:rPr lang="en-US" dirty="0" smtClean="0"/>
              <a:t>Use inheritance to add a </a:t>
            </a:r>
            <a:r>
              <a:rPr lang="en-US" i="1" dirty="0" smtClean="0"/>
              <a:t>True and False </a:t>
            </a:r>
            <a:r>
              <a:rPr lang="en-US" dirty="0" smtClean="0"/>
              <a:t>q</a:t>
            </a:r>
            <a:r>
              <a:rPr lang="en-US" dirty="0" smtClean="0"/>
              <a:t>uestion to the Quiz App.</a:t>
            </a:r>
          </a:p>
          <a:p>
            <a:endParaRPr lang="en-US" dirty="0" smtClean="0"/>
          </a:p>
          <a:p>
            <a:r>
              <a:rPr lang="en-US" dirty="0" smtClean="0"/>
              <a:t>True and False questions are Multiple Choice questions, with a restriction of two choices.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John</a:t>
            </a:r>
            <a:endParaRPr lang="en-US" dirty="0"/>
          </a:p>
        </p:txBody>
      </p:sp>
      <p:pic>
        <p:nvPicPr>
          <p:cNvPr id="1026" name="Picture 2" descr="Image result for loan sh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830" y="1233965"/>
            <a:ext cx="4836354" cy="56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5190184" y="1880315"/>
            <a:ext cx="32454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John </a:t>
            </a:r>
            <a:r>
              <a:rPr lang="en-US" sz="2400" dirty="0" smtClean="0"/>
              <a:t>is a </a:t>
            </a:r>
            <a:r>
              <a:rPr lang="en-US" sz="2400" dirty="0" smtClean="0"/>
              <a:t>Loan Shark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 is often threatened with bodily harm.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 d</a:t>
            </a:r>
            <a:r>
              <a:rPr lang="en-US" sz="2400" dirty="0" smtClean="0"/>
              <a:t>oesn’t </a:t>
            </a:r>
            <a:r>
              <a:rPr lang="en-US" sz="2400" dirty="0" smtClean="0"/>
              <a:t>have money to pay for a </a:t>
            </a:r>
            <a:r>
              <a:rPr lang="en-US" sz="2400" dirty="0" smtClean="0"/>
              <a:t>24/7 bodyguard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Decides to get a dog for protection.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3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Options for John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14" y="1304451"/>
            <a:ext cx="5828571" cy="51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7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doberman pinscher br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9" y="1600200"/>
            <a:ext cx="8887791" cy="49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smtClean="0"/>
              <a:t>did John choose a </a:t>
            </a:r>
            <a:br>
              <a:rPr lang="en-US" dirty="0" smtClean="0"/>
            </a:br>
            <a:r>
              <a:rPr lang="en-US" dirty="0" smtClean="0"/>
              <a:t>Doberman </a:t>
            </a:r>
            <a:r>
              <a:rPr lang="en-US" dirty="0" smtClean="0"/>
              <a:t>Pinscher?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300" dirty="0" smtClean="0"/>
              <a:t>Intelligent</a:t>
            </a:r>
          </a:p>
          <a:p>
            <a:r>
              <a:rPr lang="en-US" sz="4300" dirty="0" smtClean="0"/>
              <a:t>Vigilant</a:t>
            </a:r>
          </a:p>
          <a:p>
            <a:r>
              <a:rPr lang="en-US" sz="4300" dirty="0" smtClean="0"/>
              <a:t>Alert</a:t>
            </a:r>
          </a:p>
          <a:p>
            <a:r>
              <a:rPr lang="en-US" sz="4300" dirty="0" smtClean="0"/>
              <a:t>Fearless</a:t>
            </a:r>
          </a:p>
          <a:p>
            <a:r>
              <a:rPr lang="en-US" sz="4300" dirty="0" smtClean="0"/>
              <a:t>Aggressive</a:t>
            </a:r>
            <a:endParaRPr lang="en-US" sz="4300" dirty="0" smtClean="0"/>
          </a:p>
          <a:p>
            <a:r>
              <a:rPr lang="en-US" sz="4300" dirty="0" smtClean="0"/>
              <a:t>Loyal</a:t>
            </a:r>
          </a:p>
          <a:p>
            <a:r>
              <a:rPr lang="en-US" sz="4300" dirty="0" smtClean="0"/>
              <a:t>Obedient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5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r>
              <a:rPr lang="en-US" sz="3600" dirty="0" smtClean="0"/>
              <a:t>Attributes</a:t>
            </a:r>
          </a:p>
          <a:p>
            <a:pPr lvl="5"/>
            <a:r>
              <a:rPr lang="en-US" sz="3600" dirty="0" smtClean="0"/>
              <a:t>Traits</a:t>
            </a:r>
          </a:p>
          <a:p>
            <a:pPr lvl="5"/>
            <a:r>
              <a:rPr lang="en-US" sz="3600" dirty="0"/>
              <a:t>B</a:t>
            </a:r>
            <a:r>
              <a:rPr lang="en-US" sz="3600" dirty="0" smtClean="0"/>
              <a:t>ehaviors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… </a:t>
            </a:r>
            <a:r>
              <a:rPr lang="en-US" dirty="0" smtClean="0"/>
              <a:t>All passed </a:t>
            </a:r>
            <a:r>
              <a:rPr lang="en-US" dirty="0"/>
              <a:t>down </a:t>
            </a:r>
            <a:r>
              <a:rPr lang="en-US" dirty="0" smtClean="0"/>
              <a:t>through a </a:t>
            </a:r>
          </a:p>
          <a:p>
            <a:pPr marL="0" indent="0" algn="ctr">
              <a:buNone/>
            </a:pPr>
            <a:r>
              <a:rPr lang="en-US" dirty="0" smtClean="0"/>
              <a:t>lineage </a:t>
            </a:r>
            <a:r>
              <a:rPr lang="en-US" dirty="0"/>
              <a:t>of generations</a:t>
            </a:r>
          </a:p>
        </p:txBody>
      </p:sp>
    </p:spTree>
    <p:extLst>
      <p:ext uri="{BB962C8B-B14F-4D97-AF65-F5344CB8AC3E}">
        <p14:creationId xmlns:p14="http://schemas.microsoft.com/office/powerpoint/2010/main" val="417231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865" y="2472744"/>
            <a:ext cx="6510270" cy="342578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OOP provides a</a:t>
            </a:r>
            <a:r>
              <a:rPr lang="en-US" dirty="0" smtClean="0"/>
              <a:t> </a:t>
            </a:r>
            <a:r>
              <a:rPr lang="en-US" dirty="0"/>
              <a:t>mechanism that </a:t>
            </a: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enables one </a:t>
            </a:r>
            <a:r>
              <a:rPr lang="en-US" dirty="0"/>
              <a:t>class to </a:t>
            </a:r>
            <a:r>
              <a:rPr lang="en-US" dirty="0" smtClean="0"/>
              <a:t>acquire </a:t>
            </a:r>
            <a:r>
              <a:rPr lang="en-US" dirty="0"/>
              <a:t>all </a:t>
            </a: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aspects </a:t>
            </a:r>
            <a:r>
              <a:rPr lang="en-US" dirty="0"/>
              <a:t>of </a:t>
            </a:r>
            <a:r>
              <a:rPr lang="en-US" dirty="0" smtClean="0"/>
              <a:t>another class</a:t>
            </a:r>
          </a:p>
          <a:p>
            <a:pPr marL="11430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9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 of Inheritance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Programmers </a:t>
            </a:r>
            <a:r>
              <a:rPr lang="en-US" dirty="0"/>
              <a:t>can create </a:t>
            </a:r>
            <a:r>
              <a:rPr lang="en-US" dirty="0" smtClean="0"/>
              <a:t>a subclass </a:t>
            </a:r>
            <a:r>
              <a:rPr lang="en-US" dirty="0"/>
              <a:t>class by simply indicating the ways in which it differs from a </a:t>
            </a:r>
            <a:r>
              <a:rPr lang="en-US" dirty="0" smtClean="0"/>
              <a:t>super class </a:t>
            </a:r>
            <a:r>
              <a:rPr lang="en-US" dirty="0"/>
              <a:t>that has already been developed and tested.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5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Inherited Traits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631" y="1906073"/>
            <a:ext cx="5686023" cy="3318569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1714500" lvl="4" indent="0">
              <a:buNone/>
            </a:pPr>
            <a:r>
              <a:rPr lang="en-US" sz="4400" dirty="0" smtClean="0"/>
              <a:t>Acquired</a:t>
            </a:r>
          </a:p>
          <a:p>
            <a:pPr marL="1714500" lvl="4" indent="0">
              <a:buNone/>
            </a:pPr>
            <a:endParaRPr lang="en-US" sz="4400" dirty="0" smtClean="0"/>
          </a:p>
          <a:p>
            <a:pPr marL="1714500" lvl="4" indent="0">
              <a:buNone/>
            </a:pPr>
            <a:r>
              <a:rPr lang="en-US" sz="4400" dirty="0" smtClean="0"/>
              <a:t>or</a:t>
            </a:r>
            <a:endParaRPr lang="en-US" sz="4400" dirty="0" smtClean="0"/>
          </a:p>
          <a:p>
            <a:pPr marL="1714500" lvl="4" indent="0">
              <a:buNone/>
            </a:pPr>
            <a:endParaRPr lang="en-US" sz="4400" dirty="0" smtClean="0"/>
          </a:p>
          <a:p>
            <a:pPr marL="1714500" lvl="4" indent="0">
              <a:buNone/>
            </a:pPr>
            <a:r>
              <a:rPr lang="en-US" sz="4400" dirty="0" smtClean="0"/>
              <a:t>Overridden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60279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675</Words>
  <Application>Microsoft Office PowerPoint</Application>
  <PresentationFormat>On-screen Show (4:3)</PresentationFormat>
  <Paragraphs>238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Courier New</vt:lpstr>
      <vt:lpstr>Office Theme</vt:lpstr>
      <vt:lpstr>Class Inheritance</vt:lpstr>
      <vt:lpstr>Inheritance</vt:lpstr>
      <vt:lpstr>Example with John</vt:lpstr>
      <vt:lpstr>Dog Options for John</vt:lpstr>
      <vt:lpstr>Why did John choose a  Doberman Pinscher?</vt:lpstr>
      <vt:lpstr>Real-world inheritance</vt:lpstr>
      <vt:lpstr>OOP inheritance</vt:lpstr>
      <vt:lpstr>Flexibility of Inheritance?</vt:lpstr>
      <vt:lpstr>Inherited Traits </vt:lpstr>
      <vt:lpstr>Example</vt:lpstr>
      <vt:lpstr>OOP Inheritance </vt:lpstr>
      <vt:lpstr>Inheritance Relationship</vt:lpstr>
      <vt:lpstr>What does a subclass inherit? </vt:lpstr>
      <vt:lpstr>Subclass</vt:lpstr>
      <vt:lpstr>PowerPoint Presentation</vt:lpstr>
      <vt:lpstr>Java Keywords for Inheritance</vt:lpstr>
      <vt:lpstr>Access Modifiers</vt:lpstr>
      <vt:lpstr>Practice using the Quiz App</vt:lpstr>
      <vt:lpstr>Question class and subclass</vt:lpstr>
      <vt:lpstr>PowerPoint Presentation</vt:lpstr>
      <vt:lpstr>Multiple Choice Example 1</vt:lpstr>
      <vt:lpstr>Multiple Choice Example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MVC Basics</dc:title>
  <dc:creator>Trish</dc:creator>
  <cp:lastModifiedBy>Cornez, Trish</cp:lastModifiedBy>
  <cp:revision>83</cp:revision>
  <dcterms:created xsi:type="dcterms:W3CDTF">2018-01-05T19:26:06Z</dcterms:created>
  <dcterms:modified xsi:type="dcterms:W3CDTF">2019-01-28T20:56:50Z</dcterms:modified>
</cp:coreProperties>
</file>