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59" r:id="rId6"/>
    <p:sldId id="258" r:id="rId7"/>
    <p:sldId id="263" r:id="rId8"/>
    <p:sldId id="260" r:id="rId9"/>
    <p:sldId id="266" r:id="rId10"/>
    <p:sldId id="267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73" d="100"/>
          <a:sy n="73" d="100"/>
        </p:scale>
        <p:origin x="3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8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4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0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4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77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95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0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6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0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4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29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D67C-DB6E-46E2-9D5A-A2EB7D061033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00D5A-0815-4837-A1D7-ACD952678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42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906837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Analyzing an Algorithm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Computing the Order of Magnitude</a:t>
            </a:r>
            <a:br>
              <a:rPr lang="en-US" sz="4000" dirty="0" smtClean="0"/>
            </a:br>
            <a:r>
              <a:rPr lang="en-US" sz="4000" dirty="0" smtClean="0"/>
              <a:t>Big O Notation</a:t>
            </a:r>
            <a:br>
              <a:rPr lang="en-US" sz="4000" dirty="0" smtClean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66165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Answers to Practice Problems : </a:t>
            </a:r>
            <a:br>
              <a:rPr lang="en-US" dirty="0" smtClean="0"/>
            </a:br>
            <a:r>
              <a:rPr lang="en-US" dirty="0" smtClean="0"/>
              <a:t>Examine the efficiency expression of an algorithm. Determine the Big O notation: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912" y="2436448"/>
            <a:ext cx="8106253" cy="327610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n-US" sz="4000" dirty="0" smtClean="0"/>
              <a:t>1000n				 </a:t>
            </a:r>
            <a:r>
              <a:rPr lang="en-US" sz="4000" dirty="0" smtClean="0">
                <a:solidFill>
                  <a:srgbClr val="00B0F0"/>
                </a:solidFill>
              </a:rPr>
              <a:t>O(n</a:t>
            </a:r>
            <a:r>
              <a:rPr lang="en-US" sz="4000" dirty="0">
                <a:solidFill>
                  <a:srgbClr val="00B0F0"/>
                </a:solidFill>
              </a:rPr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4000" dirty="0"/>
              <a:t>8n log</a:t>
            </a:r>
            <a:r>
              <a:rPr lang="en-US" sz="4000" baseline="-25000" dirty="0"/>
              <a:t>2</a:t>
            </a:r>
            <a:r>
              <a:rPr lang="en-US" sz="4000" dirty="0"/>
              <a:t> n + </a:t>
            </a:r>
            <a:r>
              <a:rPr lang="en-US" sz="4000" dirty="0" smtClean="0"/>
              <a:t>14n		 </a:t>
            </a:r>
            <a:r>
              <a:rPr lang="en-US" sz="4000" dirty="0" smtClean="0">
                <a:solidFill>
                  <a:srgbClr val="00B0F0"/>
                </a:solidFill>
              </a:rPr>
              <a:t>O(n </a:t>
            </a:r>
            <a:r>
              <a:rPr lang="en-US" sz="4000" dirty="0">
                <a:solidFill>
                  <a:srgbClr val="00B0F0"/>
                </a:solidFill>
              </a:rPr>
              <a:t>log</a:t>
            </a:r>
            <a:r>
              <a:rPr lang="en-US" sz="4000" baseline="-25000" dirty="0">
                <a:solidFill>
                  <a:srgbClr val="00B0F0"/>
                </a:solidFill>
              </a:rPr>
              <a:t>2</a:t>
            </a:r>
            <a:r>
              <a:rPr lang="en-US" sz="4000" dirty="0">
                <a:solidFill>
                  <a:srgbClr val="00B0F0"/>
                </a:solidFill>
              </a:rPr>
              <a:t> n)  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4000" dirty="0"/>
              <a:t>n</a:t>
            </a:r>
            <a:r>
              <a:rPr lang="en-US" sz="4000" baseline="30000" dirty="0"/>
              <a:t>3</a:t>
            </a:r>
            <a:r>
              <a:rPr lang="en-US" sz="4000" dirty="0"/>
              <a:t> – n</a:t>
            </a:r>
            <a:r>
              <a:rPr lang="en-US" sz="4000" baseline="30000" dirty="0"/>
              <a:t>2</a:t>
            </a:r>
            <a:r>
              <a:rPr lang="en-US" sz="4000" dirty="0"/>
              <a:t> </a:t>
            </a:r>
            <a:r>
              <a:rPr lang="en-US" sz="4000" dirty="0" smtClean="0"/>
              <a:t>– 3			 </a:t>
            </a:r>
            <a:r>
              <a:rPr lang="en-US" sz="4000" dirty="0" smtClean="0">
                <a:solidFill>
                  <a:srgbClr val="00B0F0"/>
                </a:solidFill>
              </a:rPr>
              <a:t>O </a:t>
            </a:r>
            <a:r>
              <a:rPr lang="en-US" sz="4000" dirty="0">
                <a:solidFill>
                  <a:srgbClr val="00B0F0"/>
                </a:solidFill>
              </a:rPr>
              <a:t>(n</a:t>
            </a:r>
            <a:r>
              <a:rPr lang="en-US" sz="4000" baseline="30000" dirty="0">
                <a:solidFill>
                  <a:srgbClr val="00B0F0"/>
                </a:solidFill>
              </a:rPr>
              <a:t>3</a:t>
            </a:r>
            <a:r>
              <a:rPr lang="en-US" sz="4000" dirty="0">
                <a:solidFill>
                  <a:srgbClr val="00B0F0"/>
                </a:solidFill>
              </a:rPr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4000" dirty="0"/>
              <a:t>4n</a:t>
            </a:r>
            <a:r>
              <a:rPr lang="en-US" sz="4000" baseline="30000" dirty="0"/>
              <a:t>2</a:t>
            </a:r>
            <a:r>
              <a:rPr lang="en-US" sz="4000" dirty="0"/>
              <a:t> + 7n + </a:t>
            </a:r>
            <a:r>
              <a:rPr lang="en-US" sz="4000" dirty="0" smtClean="0"/>
              <a:t>2		 </a:t>
            </a:r>
            <a:r>
              <a:rPr lang="en-US" sz="4000" dirty="0" smtClean="0">
                <a:solidFill>
                  <a:srgbClr val="00B0F0"/>
                </a:solidFill>
              </a:rPr>
              <a:t>O(n</a:t>
            </a:r>
            <a:r>
              <a:rPr lang="en-US" sz="4000" baseline="30000" dirty="0" smtClean="0">
                <a:solidFill>
                  <a:srgbClr val="00B0F0"/>
                </a:solidFill>
              </a:rPr>
              <a:t>2</a:t>
            </a:r>
            <a:r>
              <a:rPr lang="en-US" sz="4000" dirty="0">
                <a:solidFill>
                  <a:srgbClr val="00B0F0"/>
                </a:solidFill>
              </a:rPr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4000" dirty="0"/>
              <a:t>3 log</a:t>
            </a:r>
            <a:r>
              <a:rPr lang="en-US" sz="4000" baseline="-25000" dirty="0"/>
              <a:t>2</a:t>
            </a:r>
            <a:r>
              <a:rPr lang="en-US" sz="4000" dirty="0"/>
              <a:t> n + 1 	</a:t>
            </a:r>
            <a:r>
              <a:rPr lang="en-US" sz="4000" dirty="0" smtClean="0"/>
              <a:t>         </a:t>
            </a:r>
            <a:r>
              <a:rPr lang="en-US" sz="4000" dirty="0" smtClean="0">
                <a:solidFill>
                  <a:srgbClr val="00B0F0"/>
                </a:solidFill>
              </a:rPr>
              <a:t>O(log</a:t>
            </a:r>
            <a:r>
              <a:rPr lang="en-US" sz="4000" baseline="-25000" dirty="0" smtClean="0">
                <a:solidFill>
                  <a:srgbClr val="00B0F0"/>
                </a:solidFill>
              </a:rPr>
              <a:t>2</a:t>
            </a:r>
            <a:r>
              <a:rPr lang="en-US" sz="4000" dirty="0" smtClean="0">
                <a:solidFill>
                  <a:srgbClr val="00B0F0"/>
                </a:solidFill>
              </a:rPr>
              <a:t> </a:t>
            </a:r>
            <a:r>
              <a:rPr lang="en-US" sz="4000" dirty="0">
                <a:solidFill>
                  <a:srgbClr val="00B0F0"/>
                </a:solidFill>
              </a:rPr>
              <a:t>n</a:t>
            </a:r>
            <a:r>
              <a:rPr lang="en-US" sz="4000" dirty="0" smtClean="0">
                <a:solidFill>
                  <a:srgbClr val="00B0F0"/>
                </a:solidFill>
              </a:rPr>
              <a:t>)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849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Efficiency for a Linear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Describe the worst case scenario when asked to perform a linear search. How many comparisons are required? </a:t>
            </a:r>
          </a:p>
          <a:p>
            <a:r>
              <a:rPr lang="en-US" dirty="0" smtClean="0"/>
              <a:t>How many comparisons are required for performing a linear search in an average situation? </a:t>
            </a:r>
          </a:p>
          <a:p>
            <a:r>
              <a:rPr lang="en-US" dirty="0" smtClean="0"/>
              <a:t>What is the order of magnitude of efficiency for both the worst and the average case for the linear search?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19145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Efficiency for a 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Describe the worst case scenario when asked to perform a binary search. </a:t>
            </a:r>
          </a:p>
          <a:p>
            <a:r>
              <a:rPr lang="en-US" dirty="0" smtClean="0"/>
              <a:t>How many comparisons are required? How many comparisons are required for performing a binary search in an average situation? </a:t>
            </a:r>
          </a:p>
          <a:p>
            <a:r>
              <a:rPr lang="en-US" dirty="0" smtClean="0"/>
              <a:t>What is the order of magnitude of efficiency for both the worst and the average case for the binary search?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2818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the Performance of 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O</a:t>
            </a:r>
            <a:r>
              <a:rPr lang="en-US" dirty="0" smtClean="0"/>
              <a:t>rder of magnitude describes </a:t>
            </a:r>
            <a:r>
              <a:rPr lang="en-US" dirty="0"/>
              <a:t>the </a:t>
            </a:r>
            <a:r>
              <a:rPr lang="en-US" dirty="0" smtClean="0"/>
              <a:t>growth/running time of an algorithmic process.  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Example:</a:t>
            </a:r>
          </a:p>
          <a:p>
            <a:pPr marL="457200" lvl="1" indent="0">
              <a:buNone/>
            </a:pPr>
            <a:r>
              <a:rPr lang="en-US" dirty="0" smtClean="0"/>
              <a:t>As the size of the array </a:t>
            </a:r>
            <a:r>
              <a:rPr lang="en-US" dirty="0"/>
              <a:t>gets larger, what is the increase in processing time?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What </a:t>
            </a:r>
            <a:r>
              <a:rPr lang="en-US" dirty="0"/>
              <a:t>happens when we double the data? 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The running time of an algorithm </a:t>
            </a:r>
            <a:r>
              <a:rPr lang="en-US" dirty="0" smtClean="0"/>
              <a:t>is </a:t>
            </a:r>
            <a:r>
              <a:rPr lang="en-US" dirty="0"/>
              <a:t>the number of primitive </a:t>
            </a:r>
            <a:r>
              <a:rPr lang="en-US" dirty="0" smtClean="0"/>
              <a:t>operations </a:t>
            </a:r>
            <a:r>
              <a:rPr lang="en-US" dirty="0"/>
              <a:t>executed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Big-O notation is used to describe the worst-case scenario of an algorithm.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74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the runtime of 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7065"/>
          </a:xfrm>
        </p:spPr>
        <p:txBody>
          <a:bodyPr/>
          <a:lstStyle/>
          <a:p>
            <a:r>
              <a:rPr lang="en-US" dirty="0" smtClean="0"/>
              <a:t>It's hard to compute the exact runtime of an algorithm.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Runtime depends on: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The speed of the processor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Additional tasks being performed and executed in the background.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/>
              <a:t>I</a:t>
            </a:r>
            <a:r>
              <a:rPr lang="en-US" dirty="0" smtClean="0"/>
              <a:t>nstead of talking about the runtime directly, we use big O notation to show how </a:t>
            </a:r>
            <a:r>
              <a:rPr lang="en-US" b="1" dirty="0" smtClean="0"/>
              <a:t>quickly the runtime grows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490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how quickly runtime grows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is only possible to use units of time, such as seconds, when the runtime is measured directly.</a:t>
            </a:r>
          </a:p>
          <a:p>
            <a:r>
              <a:rPr lang="en-US" dirty="0" smtClean="0"/>
              <a:t>Algorithms are measured by how quickly the runtime grows, not speed time.</a:t>
            </a:r>
          </a:p>
          <a:p>
            <a:r>
              <a:rPr lang="en-US" dirty="0" smtClean="0"/>
              <a:t>Order of magnitude uses the size of the data. </a:t>
            </a:r>
          </a:p>
          <a:p>
            <a:r>
              <a:rPr lang="en-US" dirty="0" smtClean="0"/>
              <a:t>Data can become arbitrarily large.</a:t>
            </a:r>
          </a:p>
          <a:p>
            <a:r>
              <a:rPr lang="en-US" dirty="0" smtClean="0"/>
              <a:t>An algorithm may seem inefficient when the data size is small but becomes more efficient when the data size increases. </a:t>
            </a:r>
          </a:p>
          <a:p>
            <a:r>
              <a:rPr lang="en-US" dirty="0" smtClean="0"/>
              <a:t>Big O notation examines the worst case scenario.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552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606" y="629990"/>
            <a:ext cx="11634952" cy="1277637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Example:</a:t>
            </a:r>
            <a:br>
              <a:rPr lang="en-US" sz="4000" dirty="0" smtClean="0"/>
            </a:br>
            <a:r>
              <a:rPr lang="en-US" sz="4000" dirty="0" smtClean="0"/>
              <a:t>What is the runtime of this algorithm?</a:t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1166" y="2159876"/>
            <a:ext cx="3371193" cy="3613478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sum = 0;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k = 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while (k &lt; n){</a:t>
            </a:r>
          </a:p>
          <a:p>
            <a:pPr marL="0" indent="0">
              <a:buNone/>
            </a:pPr>
            <a:r>
              <a:rPr lang="en-US" dirty="0" smtClean="0"/>
              <a:t>       sum </a:t>
            </a:r>
            <a:r>
              <a:rPr lang="en-US" dirty="0"/>
              <a:t>+= a[k];</a:t>
            </a:r>
          </a:p>
          <a:p>
            <a:pPr marL="0" indent="0">
              <a:buNone/>
            </a:pPr>
            <a:r>
              <a:rPr lang="en-US" dirty="0" smtClean="0"/>
              <a:t>        k</a:t>
            </a:r>
            <a:r>
              <a:rPr lang="en-US" dirty="0"/>
              <a:t>++;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87147" y="2396955"/>
            <a:ext cx="43500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Task 1: </a:t>
            </a:r>
            <a:endParaRPr lang="en-US" sz="3200" dirty="0" smtClean="0"/>
          </a:p>
          <a:p>
            <a:r>
              <a:rPr lang="en-US" sz="3200" dirty="0" smtClean="0"/>
              <a:t>Determine the number of operations</a:t>
            </a:r>
          </a:p>
          <a:p>
            <a:r>
              <a:rPr lang="en-US" sz="3200" dirty="0" smtClean="0"/>
              <a:t>processed by </a:t>
            </a:r>
            <a:r>
              <a:rPr lang="en-US" sz="3200" dirty="0"/>
              <a:t>this </a:t>
            </a:r>
            <a:r>
              <a:rPr lang="en-US" sz="3200" dirty="0" smtClean="0"/>
              <a:t>algorithm.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525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the operations in 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37119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sum = 0;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k = 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while (k &lt; n){</a:t>
            </a:r>
          </a:p>
          <a:p>
            <a:pPr marL="0" indent="0">
              <a:buNone/>
            </a:pPr>
            <a:r>
              <a:rPr lang="en-US" dirty="0" smtClean="0"/>
              <a:t>       sum </a:t>
            </a:r>
            <a:r>
              <a:rPr lang="en-US" dirty="0"/>
              <a:t>+= a[k];</a:t>
            </a:r>
          </a:p>
          <a:p>
            <a:pPr marL="0" indent="0">
              <a:buNone/>
            </a:pPr>
            <a:r>
              <a:rPr lang="en-US" dirty="0" smtClean="0"/>
              <a:t>        k</a:t>
            </a:r>
            <a:r>
              <a:rPr lang="en-US" dirty="0"/>
              <a:t>++;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6700345" y="1825626"/>
            <a:ext cx="4808032" cy="886044"/>
          </a:xfrm>
          <a:prstGeom prst="wedgeRectCallout">
            <a:avLst>
              <a:gd name="adj1" fmla="val -120119"/>
              <a:gd name="adj2" fmla="val -225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Initialization:</a:t>
            </a:r>
          </a:p>
          <a:p>
            <a:r>
              <a:rPr lang="en-US" sz="2400" dirty="0" smtClean="0"/>
              <a:t>       2 operations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6700345" y="3654426"/>
            <a:ext cx="4808032" cy="964871"/>
          </a:xfrm>
          <a:prstGeom prst="wedgeRectCallout">
            <a:avLst>
              <a:gd name="adj1" fmla="val -120119"/>
              <a:gd name="adj2" fmla="val -225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Loop Statement: </a:t>
            </a:r>
          </a:p>
          <a:p>
            <a:r>
              <a:rPr lang="en-US" sz="2400" dirty="0" smtClean="0"/>
              <a:t>     n + 1 iterations of two operations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6620616" y="5212092"/>
            <a:ext cx="4494074" cy="964871"/>
          </a:xfrm>
          <a:prstGeom prst="wedgeRectCallout">
            <a:avLst>
              <a:gd name="adj1" fmla="val -48690"/>
              <a:gd name="adj2" fmla="val -160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2 + 2 * (n + 1)</a:t>
            </a:r>
          </a:p>
        </p:txBody>
      </p:sp>
    </p:spTree>
    <p:extLst>
      <p:ext uri="{BB962C8B-B14F-4D97-AF65-F5344CB8AC3E}">
        <p14:creationId xmlns:p14="http://schemas.microsoft.com/office/powerpoint/2010/main" val="3658534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 only basic operations in 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37119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sum = 0;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k = 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while (k &lt; n){</a:t>
            </a:r>
          </a:p>
          <a:p>
            <a:pPr marL="0" indent="0">
              <a:buNone/>
            </a:pPr>
            <a:r>
              <a:rPr lang="en-US" dirty="0" smtClean="0"/>
              <a:t>       sum </a:t>
            </a:r>
            <a:r>
              <a:rPr lang="en-US" dirty="0"/>
              <a:t>+= a[k];</a:t>
            </a:r>
          </a:p>
          <a:p>
            <a:pPr marL="0" indent="0">
              <a:buNone/>
            </a:pPr>
            <a:r>
              <a:rPr lang="en-US" dirty="0" smtClean="0"/>
              <a:t>        k</a:t>
            </a:r>
            <a:r>
              <a:rPr lang="en-US" dirty="0"/>
              <a:t>++;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6700345" y="1825626"/>
            <a:ext cx="4414345" cy="886044"/>
          </a:xfrm>
          <a:prstGeom prst="wedgeRectCallout">
            <a:avLst>
              <a:gd name="adj1" fmla="val -120119"/>
              <a:gd name="adj2" fmla="val -225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Initialization should be counted as a single basic operation.</a:t>
            </a:r>
            <a:endParaRPr lang="en-US" sz="2400" dirty="0"/>
          </a:p>
        </p:txBody>
      </p:sp>
      <p:sp>
        <p:nvSpPr>
          <p:cNvPr id="5" name="Rectangular Callout 4"/>
          <p:cNvSpPr/>
          <p:nvPr/>
        </p:nvSpPr>
        <p:spPr>
          <a:xfrm>
            <a:off x="6700345" y="3654426"/>
            <a:ext cx="4414345" cy="1579726"/>
          </a:xfrm>
          <a:prstGeom prst="wedgeRectCallout">
            <a:avLst>
              <a:gd name="adj1" fmla="val -120119"/>
              <a:gd name="adj2" fmla="val -225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Loop Statement: </a:t>
            </a:r>
          </a:p>
          <a:p>
            <a:r>
              <a:rPr lang="en-US" sz="2400" dirty="0" smtClean="0"/>
              <a:t>Each loop iteration represents a single basic operation</a:t>
            </a:r>
            <a:endParaRPr lang="en-US" sz="2400" dirty="0"/>
          </a:p>
        </p:txBody>
      </p:sp>
      <p:sp>
        <p:nvSpPr>
          <p:cNvPr id="6" name="Rectangular Callout 5"/>
          <p:cNvSpPr/>
          <p:nvPr/>
        </p:nvSpPr>
        <p:spPr>
          <a:xfrm>
            <a:off x="6700345" y="5432816"/>
            <a:ext cx="3436883" cy="964871"/>
          </a:xfrm>
          <a:prstGeom prst="wedgeRectCallout">
            <a:avLst>
              <a:gd name="adj1" fmla="val -48690"/>
              <a:gd name="adj2" fmla="val -160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1</a:t>
            </a:r>
            <a:r>
              <a:rPr lang="en-US" sz="4000" dirty="0" smtClean="0"/>
              <a:t> + n</a:t>
            </a:r>
          </a:p>
        </p:txBody>
      </p:sp>
    </p:spTree>
    <p:extLst>
      <p:ext uri="{BB962C8B-B14F-4D97-AF65-F5344CB8AC3E}">
        <p14:creationId xmlns:p14="http://schemas.microsoft.com/office/powerpoint/2010/main" val="1468877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841" y="220087"/>
            <a:ext cx="11634952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Simplify the further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8821" y="2268648"/>
            <a:ext cx="337119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sum = 0;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k = 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while (k &lt; n){</a:t>
            </a:r>
          </a:p>
          <a:p>
            <a:pPr marL="0" indent="0">
              <a:buNone/>
            </a:pPr>
            <a:r>
              <a:rPr lang="en-US" dirty="0" smtClean="0"/>
              <a:t>       sum </a:t>
            </a:r>
            <a:r>
              <a:rPr lang="en-US" dirty="0"/>
              <a:t>+= a[k];</a:t>
            </a:r>
          </a:p>
          <a:p>
            <a:pPr marL="0" indent="0">
              <a:buNone/>
            </a:pPr>
            <a:r>
              <a:rPr lang="en-US" dirty="0" smtClean="0"/>
              <a:t>        k</a:t>
            </a:r>
            <a:r>
              <a:rPr lang="en-US" dirty="0"/>
              <a:t>++;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6367243" y="3910476"/>
            <a:ext cx="4414345" cy="886044"/>
          </a:xfrm>
          <a:prstGeom prst="wedgeRectCallout">
            <a:avLst>
              <a:gd name="adj1" fmla="val -20190"/>
              <a:gd name="adj2" fmla="val 412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 + n</a:t>
            </a:r>
            <a:endParaRPr lang="en-US" sz="2400" dirty="0"/>
          </a:p>
        </p:txBody>
      </p:sp>
      <p:sp>
        <p:nvSpPr>
          <p:cNvPr id="6" name="Rectangular Callout 5"/>
          <p:cNvSpPr/>
          <p:nvPr/>
        </p:nvSpPr>
        <p:spPr>
          <a:xfrm>
            <a:off x="5102174" y="251619"/>
            <a:ext cx="2226090" cy="2138884"/>
          </a:xfrm>
          <a:prstGeom prst="wedgeRectCallout">
            <a:avLst>
              <a:gd name="adj1" fmla="val 89477"/>
              <a:gd name="adj2" fmla="val 1196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Rule 1: </a:t>
            </a:r>
          </a:p>
          <a:p>
            <a:r>
              <a:rPr lang="en-US" sz="2400" dirty="0" smtClean="0"/>
              <a:t>For </a:t>
            </a:r>
            <a:r>
              <a:rPr lang="en-US" sz="2400" dirty="0"/>
              <a:t>larger </a:t>
            </a:r>
            <a:r>
              <a:rPr lang="en-US" sz="2400" dirty="0" smtClean="0"/>
              <a:t>data sizes, constants become insignificant.  </a:t>
            </a:r>
          </a:p>
          <a:p>
            <a:endParaRPr lang="en-US" sz="2400" dirty="0"/>
          </a:p>
        </p:txBody>
      </p:sp>
      <p:sp>
        <p:nvSpPr>
          <p:cNvPr id="7" name="Rectangular Callout 6"/>
          <p:cNvSpPr/>
          <p:nvPr/>
        </p:nvSpPr>
        <p:spPr>
          <a:xfrm>
            <a:off x="4840014" y="5076496"/>
            <a:ext cx="6763407" cy="1308538"/>
          </a:xfrm>
          <a:prstGeom prst="wedgeRectCallout">
            <a:avLst>
              <a:gd name="adj1" fmla="val -21965"/>
              <a:gd name="adj2" fmla="val 171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Final Answer:</a:t>
            </a:r>
          </a:p>
          <a:p>
            <a:pPr algn="ctr"/>
            <a:r>
              <a:rPr lang="en-US" sz="4000" dirty="0" smtClean="0"/>
              <a:t>O(n)</a:t>
            </a:r>
            <a:endParaRPr lang="en-US" sz="4000" dirty="0"/>
          </a:p>
        </p:txBody>
      </p:sp>
      <p:sp>
        <p:nvSpPr>
          <p:cNvPr id="8" name="Rectangular Callout 7"/>
          <p:cNvSpPr/>
          <p:nvPr/>
        </p:nvSpPr>
        <p:spPr>
          <a:xfrm>
            <a:off x="8655271" y="251619"/>
            <a:ext cx="2226090" cy="2138884"/>
          </a:xfrm>
          <a:prstGeom prst="wedgeRectCallout">
            <a:avLst>
              <a:gd name="adj1" fmla="val -40793"/>
              <a:gd name="adj2" fmla="val 1161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Rule 2: </a:t>
            </a:r>
          </a:p>
          <a:p>
            <a:r>
              <a:rPr lang="en-US" sz="2400" dirty="0" smtClean="0"/>
              <a:t>Only the most dominant term of the expression is useful.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94655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Practice : </a:t>
            </a:r>
            <a:br>
              <a:rPr lang="en-US" dirty="0" smtClean="0"/>
            </a:br>
            <a:r>
              <a:rPr lang="en-US" dirty="0" smtClean="0"/>
              <a:t>Examine the efficiency expression of an algorithm. Determine the Big O notation: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912" y="2436448"/>
            <a:ext cx="8106253" cy="327610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n-US" sz="4000" dirty="0" smtClean="0"/>
              <a:t>1000n				</a:t>
            </a:r>
            <a:r>
              <a:rPr lang="en-US" sz="4000" dirty="0" smtClean="0">
                <a:solidFill>
                  <a:srgbClr val="00B0F0"/>
                </a:solidFill>
              </a:rPr>
              <a:t>O(n)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4000" dirty="0" smtClean="0"/>
              <a:t>8n log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 n + 14n		</a:t>
            </a:r>
            <a:r>
              <a:rPr lang="en-US" sz="4000" dirty="0" smtClean="0">
                <a:solidFill>
                  <a:srgbClr val="00B0F0"/>
                </a:solidFill>
              </a:rPr>
              <a:t>O(n log</a:t>
            </a:r>
            <a:r>
              <a:rPr lang="en-US" sz="4000" baseline="-25000" dirty="0" smtClean="0">
                <a:solidFill>
                  <a:srgbClr val="00B0F0"/>
                </a:solidFill>
              </a:rPr>
              <a:t>2</a:t>
            </a:r>
            <a:r>
              <a:rPr lang="en-US" sz="4000" dirty="0" smtClean="0">
                <a:solidFill>
                  <a:srgbClr val="00B0F0"/>
                </a:solidFill>
              </a:rPr>
              <a:t> n)</a:t>
            </a:r>
            <a:endParaRPr lang="en-US" sz="4000" dirty="0">
              <a:solidFill>
                <a:srgbClr val="00B0F0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sz="4000" dirty="0" smtClean="0"/>
              <a:t>n</a:t>
            </a:r>
            <a:r>
              <a:rPr lang="en-US" sz="4000" baseline="30000" dirty="0" smtClean="0"/>
              <a:t>3</a:t>
            </a:r>
            <a:r>
              <a:rPr lang="en-US" sz="4000" dirty="0" smtClean="0"/>
              <a:t> </a:t>
            </a:r>
            <a:r>
              <a:rPr lang="en-US" sz="4000" dirty="0"/>
              <a:t>– n</a:t>
            </a:r>
            <a:r>
              <a:rPr lang="en-US" sz="4000" baseline="30000" dirty="0"/>
              <a:t>2</a:t>
            </a:r>
            <a:r>
              <a:rPr lang="en-US" sz="4000" dirty="0"/>
              <a:t> </a:t>
            </a:r>
            <a:r>
              <a:rPr lang="en-US" sz="4000" dirty="0" smtClean="0"/>
              <a:t>– 3			</a:t>
            </a:r>
            <a:r>
              <a:rPr lang="en-US" sz="4000" dirty="0">
                <a:solidFill>
                  <a:srgbClr val="00B0F0"/>
                </a:solidFill>
              </a:rPr>
              <a:t>?</a:t>
            </a:r>
            <a:endParaRPr lang="en-US" sz="4000" dirty="0"/>
          </a:p>
          <a:p>
            <a:pPr marL="514350" indent="-514350">
              <a:buFont typeface="+mj-lt"/>
              <a:buAutoNum type="alphaLcParenR"/>
            </a:pPr>
            <a:r>
              <a:rPr lang="en-US" sz="4000" dirty="0"/>
              <a:t>4n</a:t>
            </a:r>
            <a:r>
              <a:rPr lang="en-US" sz="4000" baseline="30000" dirty="0"/>
              <a:t>2</a:t>
            </a:r>
            <a:r>
              <a:rPr lang="en-US" sz="4000" dirty="0"/>
              <a:t> + 7n + </a:t>
            </a:r>
            <a:r>
              <a:rPr lang="en-US" sz="4000" dirty="0" smtClean="0"/>
              <a:t>2		</a:t>
            </a:r>
            <a:r>
              <a:rPr lang="en-US" sz="4000" dirty="0">
                <a:solidFill>
                  <a:srgbClr val="00B0F0"/>
                </a:solidFill>
              </a:rPr>
              <a:t>?</a:t>
            </a:r>
            <a:r>
              <a:rPr lang="en-US" sz="4000" dirty="0"/>
              <a:t>	</a:t>
            </a:r>
            <a:r>
              <a:rPr lang="en-US" sz="4000" dirty="0" smtClean="0"/>
              <a:t>          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4000" dirty="0" smtClean="0"/>
              <a:t>3 log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 n + 1 		</a:t>
            </a:r>
            <a:r>
              <a:rPr lang="en-US" sz="4000" dirty="0">
                <a:solidFill>
                  <a:srgbClr val="00B0F0"/>
                </a:solidFill>
              </a:rPr>
              <a:t>?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2617" y="1690688"/>
            <a:ext cx="1458686" cy="859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solidFill>
                  <a:srgbClr val="00B0F0"/>
                </a:solidFill>
              </a:rPr>
              <a:t>Ans</a:t>
            </a:r>
            <a:r>
              <a:rPr lang="en-US" dirty="0" smtClean="0">
                <a:solidFill>
                  <a:srgbClr val="00B0F0"/>
                </a:solidFill>
              </a:rPr>
              <a:t> : 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69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566</Words>
  <Application>Microsoft Office PowerPoint</Application>
  <PresentationFormat>Widescreen</PresentationFormat>
  <Paragraphs>97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Analyzing an Algorithm  Computing the Order of Magnitude Big O Notation </vt:lpstr>
      <vt:lpstr>Measuring the Performance of an Algorithm</vt:lpstr>
      <vt:lpstr>Computing the runtime of an algorithm</vt:lpstr>
      <vt:lpstr>Measuring how quickly runtime grows</vt:lpstr>
      <vt:lpstr>Example: What is the runtime of this algorithm?  </vt:lpstr>
      <vt:lpstr>Counting the operations in an algorithm</vt:lpstr>
      <vt:lpstr>Count only basic operations in an algorithm</vt:lpstr>
      <vt:lpstr>Simplify the further</vt:lpstr>
      <vt:lpstr>Practice :  Examine the efficiency expression of an algorithm. Determine the Big O notation:</vt:lpstr>
      <vt:lpstr>Answers to Practice Problems :  Examine the efficiency expression of an algorithm. Determine the Big O notation:</vt:lpstr>
      <vt:lpstr>Searching Efficiency for a Linear Search</vt:lpstr>
      <vt:lpstr>Searching Efficiency for a Binary Search</vt:lpstr>
    </vt:vector>
  </TitlesOfParts>
  <Company>UofR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Searching Algorithms</dc:title>
  <dc:creator>Cornez, Trish</dc:creator>
  <cp:lastModifiedBy>Cornez, Trish</cp:lastModifiedBy>
  <cp:revision>20</cp:revision>
  <dcterms:created xsi:type="dcterms:W3CDTF">2018-02-07T19:57:15Z</dcterms:created>
  <dcterms:modified xsi:type="dcterms:W3CDTF">2018-02-08T17:38:07Z</dcterms:modified>
</cp:coreProperties>
</file>